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9"/>
  </p:notesMasterIdLst>
  <p:sldIdLst>
    <p:sldId id="256" r:id="rId2"/>
    <p:sldId id="258" r:id="rId3"/>
    <p:sldId id="259" r:id="rId4"/>
    <p:sldId id="315" r:id="rId5"/>
    <p:sldId id="322" r:id="rId6"/>
    <p:sldId id="324" r:id="rId7"/>
    <p:sldId id="321" r:id="rId8"/>
    <p:sldId id="330" r:id="rId9"/>
    <p:sldId id="318" r:id="rId10"/>
    <p:sldId id="319" r:id="rId11"/>
    <p:sldId id="346" r:id="rId12"/>
    <p:sldId id="347" r:id="rId13"/>
    <p:sldId id="348" r:id="rId14"/>
    <p:sldId id="349" r:id="rId15"/>
    <p:sldId id="350" r:id="rId16"/>
    <p:sldId id="352" r:id="rId17"/>
    <p:sldId id="353" r:id="rId18"/>
    <p:sldId id="326" r:id="rId19"/>
    <p:sldId id="336" r:id="rId20"/>
    <p:sldId id="364" r:id="rId21"/>
    <p:sldId id="357" r:id="rId22"/>
    <p:sldId id="359" r:id="rId23"/>
    <p:sldId id="366" r:id="rId24"/>
    <p:sldId id="333" r:id="rId25"/>
    <p:sldId id="367" r:id="rId26"/>
    <p:sldId id="368" r:id="rId27"/>
    <p:sldId id="286" r:id="rId28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30"/>
    </p:embeddedFont>
    <p:embeddedFont>
      <p:font typeface="Cinzel" panose="020B0604020202020204" charset="0"/>
      <p:regular r:id="rId31"/>
      <p:bold r:id="rId32"/>
    </p:embeddedFont>
    <p:embeddedFont>
      <p:font typeface="Inter" panose="020B0604020202020204" charset="0"/>
      <p:regular r:id="rId33"/>
      <p:bold r:id="rId34"/>
    </p:embeddedFont>
    <p:embeddedFont>
      <p:font typeface="Segoe UI" panose="020B0502040204020203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0BB068F7-98E1-4E3A-A428-870C856B3CEB}">
          <p14:sldIdLst>
            <p14:sldId id="256"/>
            <p14:sldId id="258"/>
            <p14:sldId id="259"/>
            <p14:sldId id="315"/>
            <p14:sldId id="322"/>
            <p14:sldId id="324"/>
            <p14:sldId id="321"/>
            <p14:sldId id="330"/>
            <p14:sldId id="318"/>
            <p14:sldId id="319"/>
            <p14:sldId id="346"/>
            <p14:sldId id="347"/>
            <p14:sldId id="348"/>
            <p14:sldId id="349"/>
            <p14:sldId id="350"/>
            <p14:sldId id="352"/>
            <p14:sldId id="353"/>
            <p14:sldId id="326"/>
            <p14:sldId id="336"/>
            <p14:sldId id="364"/>
            <p14:sldId id="357"/>
            <p14:sldId id="359"/>
            <p14:sldId id="366"/>
            <p14:sldId id="333"/>
            <p14:sldId id="367"/>
            <p14:sldId id="368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CBCDF9"/>
    <a:srgbClr val="E4E5FC"/>
    <a:srgbClr val="78F4EE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E8312E3-D086-4F24-AC71-F8B7271BFFBB}">
  <a:tblStyle styleId="{7E8312E3-D086-4F24-AC71-F8B7271BFFB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1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0eb5cd01b8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0eb5cd01b8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0eb5cd01b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0eb5cd01b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0ee02864a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0ee02864a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70 and 160 micron maps have better resolution</a:t>
            </a:r>
          </a:p>
          <a:p>
            <a:r>
              <a:rPr lang="en-GB" dirty="0"/>
              <a:t>Filaments connecting the two regions, and are meeting together </a:t>
            </a:r>
          </a:p>
        </p:txBody>
      </p:sp>
    </p:spTree>
    <p:extLst>
      <p:ext uri="{BB962C8B-B14F-4D97-AF65-F5344CB8AC3E}">
        <p14:creationId xmlns:p14="http://schemas.microsoft.com/office/powerpoint/2010/main" val="4148237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gb1fa4ddd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7" name="Google Shape;1797;gb1fa4ddd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92">
            <a:off x="2474250" y="3479751"/>
            <a:ext cx="41955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438200" y="1237225"/>
            <a:ext cx="6267900" cy="223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1616">
              <a:alpha val="76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1616">
              <a:alpha val="59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720000" y="2612759"/>
            <a:ext cx="4360200" cy="15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580988"/>
            <a:ext cx="1863600" cy="1805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1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 rot="455">
            <a:off x="720000" y="4048313"/>
            <a:ext cx="45348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1616">
              <a:alpha val="59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1616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1256400" y="1492013"/>
            <a:ext cx="6631200" cy="11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2004050" y="2482388"/>
            <a:ext cx="5135700" cy="11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1616">
              <a:alpha val="59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hasCustomPrompt="1"/>
          </p:nvPr>
        </p:nvSpPr>
        <p:spPr>
          <a:xfrm rot="1961">
            <a:off x="2909743" y="1653976"/>
            <a:ext cx="1052100" cy="966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2"/>
          </p:nvPr>
        </p:nvSpPr>
        <p:spPr>
          <a:xfrm>
            <a:off x="720000" y="1508100"/>
            <a:ext cx="2193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"/>
          </p:nvPr>
        </p:nvSpPr>
        <p:spPr>
          <a:xfrm>
            <a:off x="720000" y="2164183"/>
            <a:ext cx="2193300" cy="60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3" hasCustomPrompt="1"/>
          </p:nvPr>
        </p:nvSpPr>
        <p:spPr>
          <a:xfrm rot="1961">
            <a:off x="2909850" y="3326273"/>
            <a:ext cx="1052100" cy="966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4"/>
          </p:nvPr>
        </p:nvSpPr>
        <p:spPr>
          <a:xfrm>
            <a:off x="720000" y="3180300"/>
            <a:ext cx="2193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5"/>
          </p:nvPr>
        </p:nvSpPr>
        <p:spPr>
          <a:xfrm>
            <a:off x="720000" y="3836408"/>
            <a:ext cx="2193300" cy="60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6" hasCustomPrompt="1"/>
          </p:nvPr>
        </p:nvSpPr>
        <p:spPr>
          <a:xfrm rot="-1961" flipH="1">
            <a:off x="5182100" y="1654015"/>
            <a:ext cx="1052100" cy="966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7"/>
          </p:nvPr>
        </p:nvSpPr>
        <p:spPr>
          <a:xfrm flipH="1">
            <a:off x="6230700" y="1508100"/>
            <a:ext cx="2193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8"/>
          </p:nvPr>
        </p:nvSpPr>
        <p:spPr>
          <a:xfrm flipH="1">
            <a:off x="6230700" y="2164183"/>
            <a:ext cx="2193300" cy="60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9" hasCustomPrompt="1"/>
          </p:nvPr>
        </p:nvSpPr>
        <p:spPr>
          <a:xfrm rot="-1961" flipH="1">
            <a:off x="5182100" y="3326227"/>
            <a:ext cx="1052100" cy="966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13"/>
          </p:nvPr>
        </p:nvSpPr>
        <p:spPr>
          <a:xfrm flipH="1">
            <a:off x="6230700" y="3180300"/>
            <a:ext cx="2193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14"/>
          </p:nvPr>
        </p:nvSpPr>
        <p:spPr>
          <a:xfrm flipH="1">
            <a:off x="6230700" y="3836408"/>
            <a:ext cx="2193300" cy="60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SECTION_TITLE_AND_DESCRIPTION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1616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720000" y="2324613"/>
            <a:ext cx="4136100" cy="20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"/>
          </p:nvPr>
        </p:nvSpPr>
        <p:spPr>
          <a:xfrm>
            <a:off x="5249700" y="2441475"/>
            <a:ext cx="3174300" cy="16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1616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6"/>
          <p:cNvSpPr txBox="1"/>
          <p:nvPr/>
        </p:nvSpPr>
        <p:spPr>
          <a:xfrm>
            <a:off x="2849100" y="3353350"/>
            <a:ext cx="3445800" cy="7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CREDITS:</a:t>
            </a:r>
            <a:r>
              <a:rPr lang="en"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This presentation template was created by </a:t>
            </a:r>
            <a:r>
              <a:rPr lang="en" sz="1100" b="1">
                <a:solidFill>
                  <a:schemeClr val="dk2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,</a:t>
            </a:r>
            <a:r>
              <a:rPr lang="en"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including icons by </a:t>
            </a:r>
            <a:r>
              <a:rPr lang="en" sz="1100" b="1">
                <a:solidFill>
                  <a:schemeClr val="dk2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,</a:t>
            </a:r>
            <a:r>
              <a:rPr lang="en"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and infographics &amp; images by </a:t>
            </a:r>
            <a:r>
              <a:rPr lang="en" sz="1100" b="1">
                <a:solidFill>
                  <a:schemeClr val="dk2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5" name="Google Shape;175;p26"/>
          <p:cNvSpPr txBox="1">
            <a:spLocks noGrp="1"/>
          </p:cNvSpPr>
          <p:nvPr>
            <p:ph type="subTitle" idx="1"/>
          </p:nvPr>
        </p:nvSpPr>
        <p:spPr>
          <a:xfrm>
            <a:off x="2679300" y="2086030"/>
            <a:ext cx="37854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26"/>
          <p:cNvSpPr txBox="1">
            <a:spLocks noGrp="1"/>
          </p:cNvSpPr>
          <p:nvPr>
            <p:ph type="subTitle" idx="2"/>
          </p:nvPr>
        </p:nvSpPr>
        <p:spPr>
          <a:xfrm rot="-1090">
            <a:off x="2679300" y="4184190"/>
            <a:ext cx="37854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26"/>
          <p:cNvSpPr txBox="1">
            <a:spLocks noGrp="1"/>
          </p:cNvSpPr>
          <p:nvPr>
            <p:ph type="ctrTitle"/>
          </p:nvPr>
        </p:nvSpPr>
        <p:spPr>
          <a:xfrm>
            <a:off x="1374550" y="540000"/>
            <a:ext cx="6395100" cy="15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1616">
              <a:alpha val="76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5" r:id="rId4"/>
    <p:sldLayoutId id="2147483658" r:id="rId5"/>
    <p:sldLayoutId id="2147483659" r:id="rId6"/>
    <p:sldLayoutId id="2147483661" r:id="rId7"/>
    <p:sldLayoutId id="2147483672" r:id="rId8"/>
    <p:sldLayoutId id="2147483674" r:id="rId9"/>
    <p:sldLayoutId id="2147483675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20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email4rmohna@gmail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5"/>
          <p:cNvSpPr txBox="1">
            <a:spLocks noGrp="1"/>
          </p:cNvSpPr>
          <p:nvPr>
            <p:ph type="subTitle" idx="1"/>
          </p:nvPr>
        </p:nvSpPr>
        <p:spPr>
          <a:xfrm rot="-492">
            <a:off x="1810278" y="2315891"/>
            <a:ext cx="5523332" cy="111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the guidance of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Bhaswati Mookerjea,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Astronomy and Astrophysics,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ata Institute of Fundamental Research (TIFR)</a:t>
            </a:r>
          </a:p>
        </p:txBody>
      </p:sp>
      <p:sp>
        <p:nvSpPr>
          <p:cNvPr id="198" name="Google Shape;198;p35"/>
          <p:cNvSpPr txBox="1">
            <a:spLocks noGrp="1"/>
          </p:cNvSpPr>
          <p:nvPr>
            <p:ph type="ctrTitle"/>
          </p:nvPr>
        </p:nvSpPr>
        <p:spPr>
          <a:xfrm>
            <a:off x="1438028" y="264296"/>
            <a:ext cx="6267900" cy="11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N" sz="24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Studying High-Mass Star Forming Regions: </a:t>
            </a:r>
            <a:br>
              <a:rPr lang="en-IN" sz="24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IN" sz="24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Dust Continuum Emission</a:t>
            </a:r>
            <a:endParaRPr sz="24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0E7AC6-7894-4242-A43A-854692F7C96A}"/>
              </a:ext>
            </a:extLst>
          </p:cNvPr>
          <p:cNvSpPr/>
          <p:nvPr/>
        </p:nvSpPr>
        <p:spPr>
          <a:xfrm>
            <a:off x="3180227" y="1684235"/>
            <a:ext cx="27834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Mohna Rebecca</a:t>
            </a:r>
          </a:p>
          <a:p>
            <a:pPr lvl="0"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MSc Physics(Astrophysics)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AFB13C-20C5-4B5A-B208-659367B0CA39}"/>
              </a:ext>
            </a:extLst>
          </p:cNvPr>
          <p:cNvSpPr/>
          <p:nvPr/>
        </p:nvSpPr>
        <p:spPr>
          <a:xfrm>
            <a:off x="2627336" y="3979657"/>
            <a:ext cx="3889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6</a:t>
            </a:r>
            <a:r>
              <a:rPr lang="en-US" sz="18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Young Astronomers Meeting </a:t>
            </a:r>
          </a:p>
          <a:p>
            <a:pPr lvl="0" algn="ctr"/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CAMK-PAN</a:t>
            </a:r>
          </a:p>
          <a:p>
            <a:pPr lvl="0" algn="ctr"/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Warsaw, 6-8 March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360;p86">
            <a:extLst>
              <a:ext uri="{FF2B5EF4-FFF2-40B4-BE49-F238E27FC236}">
                <a16:creationId xmlns:a16="http://schemas.microsoft.com/office/drawing/2014/main" id="{C4DA41A5-6ECC-45D1-B317-28C0B197D6C4}"/>
              </a:ext>
            </a:extLst>
          </p:cNvPr>
          <p:cNvSpPr/>
          <p:nvPr/>
        </p:nvSpPr>
        <p:spPr>
          <a:xfrm>
            <a:off x="3449763" y="2287482"/>
            <a:ext cx="2143794" cy="704676"/>
          </a:xfrm>
          <a:custGeom>
            <a:avLst/>
            <a:gdLst/>
            <a:ahLst/>
            <a:cxnLst/>
            <a:rect l="l" t="t" r="r" b="b"/>
            <a:pathLst>
              <a:path w="110102" h="34387" extrusionOk="0">
                <a:moveTo>
                  <a:pt x="17194" y="1"/>
                </a:moveTo>
                <a:cubicBezTo>
                  <a:pt x="7695" y="1"/>
                  <a:pt x="1" y="7695"/>
                  <a:pt x="1" y="17194"/>
                </a:cubicBezTo>
                <a:cubicBezTo>
                  <a:pt x="1" y="26693"/>
                  <a:pt x="7695" y="34387"/>
                  <a:pt x="17194" y="34387"/>
                </a:cubicBezTo>
                <a:lnTo>
                  <a:pt x="92908" y="34387"/>
                </a:lnTo>
                <a:cubicBezTo>
                  <a:pt x="102407" y="34387"/>
                  <a:pt x="110102" y="26693"/>
                  <a:pt x="110102" y="17194"/>
                </a:cubicBezTo>
                <a:cubicBezTo>
                  <a:pt x="110102" y="7695"/>
                  <a:pt x="102407" y="1"/>
                  <a:pt x="92908" y="1"/>
                </a:cubicBezTo>
                <a:close/>
              </a:path>
            </a:pathLst>
          </a:custGeom>
          <a:noFill/>
          <a:ln w="19050" cap="flat" cmpd="sng">
            <a:solidFill>
              <a:srgbClr val="5F7D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5361;p86">
            <a:extLst>
              <a:ext uri="{FF2B5EF4-FFF2-40B4-BE49-F238E27FC236}">
                <a16:creationId xmlns:a16="http://schemas.microsoft.com/office/drawing/2014/main" id="{F1A4BBA6-987A-408B-AF1B-FAF877C62A6E}"/>
              </a:ext>
            </a:extLst>
          </p:cNvPr>
          <p:cNvSpPr/>
          <p:nvPr/>
        </p:nvSpPr>
        <p:spPr>
          <a:xfrm>
            <a:off x="4765769" y="2146536"/>
            <a:ext cx="1004312" cy="1017132"/>
          </a:xfrm>
          <a:custGeom>
            <a:avLst/>
            <a:gdLst/>
            <a:ahLst/>
            <a:cxnLst/>
            <a:rect l="l" t="t" r="r" b="b"/>
            <a:pathLst>
              <a:path w="44212" h="47671" extrusionOk="0">
                <a:moveTo>
                  <a:pt x="1" y="1"/>
                </a:moveTo>
                <a:lnTo>
                  <a:pt x="1" y="1379"/>
                </a:lnTo>
                <a:lnTo>
                  <a:pt x="20352" y="1379"/>
                </a:lnTo>
                <a:cubicBezTo>
                  <a:pt x="32758" y="1379"/>
                  <a:pt x="42833" y="11455"/>
                  <a:pt x="42833" y="23836"/>
                </a:cubicBezTo>
                <a:cubicBezTo>
                  <a:pt x="42833" y="36217"/>
                  <a:pt x="32758" y="46292"/>
                  <a:pt x="20352" y="46292"/>
                </a:cubicBezTo>
                <a:lnTo>
                  <a:pt x="1" y="46292"/>
                </a:lnTo>
                <a:lnTo>
                  <a:pt x="1" y="47670"/>
                </a:lnTo>
                <a:lnTo>
                  <a:pt x="20352" y="47670"/>
                </a:lnTo>
                <a:cubicBezTo>
                  <a:pt x="33510" y="47670"/>
                  <a:pt x="44212" y="36969"/>
                  <a:pt x="44212" y="23836"/>
                </a:cubicBezTo>
                <a:cubicBezTo>
                  <a:pt x="44212" y="10678"/>
                  <a:pt x="33510" y="1"/>
                  <a:pt x="20352" y="1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5362;p86">
            <a:extLst>
              <a:ext uri="{FF2B5EF4-FFF2-40B4-BE49-F238E27FC236}">
                <a16:creationId xmlns:a16="http://schemas.microsoft.com/office/drawing/2014/main" id="{0D6C72FA-7530-455C-B374-24792CD200E0}"/>
              </a:ext>
            </a:extLst>
          </p:cNvPr>
          <p:cNvSpPr/>
          <p:nvPr/>
        </p:nvSpPr>
        <p:spPr>
          <a:xfrm>
            <a:off x="3294110" y="2149609"/>
            <a:ext cx="1004312" cy="1017132"/>
          </a:xfrm>
          <a:custGeom>
            <a:avLst/>
            <a:gdLst/>
            <a:ahLst/>
            <a:cxnLst/>
            <a:rect l="l" t="t" r="r" b="b"/>
            <a:pathLst>
              <a:path w="44187" h="47671" extrusionOk="0">
                <a:moveTo>
                  <a:pt x="23835" y="1"/>
                </a:moveTo>
                <a:cubicBezTo>
                  <a:pt x="10677" y="1"/>
                  <a:pt x="1" y="10678"/>
                  <a:pt x="1" y="23836"/>
                </a:cubicBezTo>
                <a:cubicBezTo>
                  <a:pt x="1" y="36969"/>
                  <a:pt x="10677" y="47670"/>
                  <a:pt x="23835" y="47670"/>
                </a:cubicBezTo>
                <a:lnTo>
                  <a:pt x="44186" y="47670"/>
                </a:lnTo>
                <a:lnTo>
                  <a:pt x="44186" y="46292"/>
                </a:lnTo>
                <a:lnTo>
                  <a:pt x="23835" y="46292"/>
                </a:lnTo>
                <a:cubicBezTo>
                  <a:pt x="11454" y="46292"/>
                  <a:pt x="1379" y="36217"/>
                  <a:pt x="1379" y="23836"/>
                </a:cubicBezTo>
                <a:cubicBezTo>
                  <a:pt x="1379" y="11455"/>
                  <a:pt x="11454" y="1379"/>
                  <a:pt x="23835" y="1379"/>
                </a:cubicBezTo>
                <a:lnTo>
                  <a:pt x="44186" y="1379"/>
                </a:lnTo>
                <a:lnTo>
                  <a:pt x="44186" y="1"/>
                </a:ln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5364;p86">
            <a:extLst>
              <a:ext uri="{FF2B5EF4-FFF2-40B4-BE49-F238E27FC236}">
                <a16:creationId xmlns:a16="http://schemas.microsoft.com/office/drawing/2014/main" id="{DE7C2FA5-8F70-406B-A6AA-B35522C1CD6C}"/>
              </a:ext>
            </a:extLst>
          </p:cNvPr>
          <p:cNvSpPr/>
          <p:nvPr/>
        </p:nvSpPr>
        <p:spPr>
          <a:xfrm>
            <a:off x="6396620" y="3443835"/>
            <a:ext cx="2519336" cy="1463687"/>
          </a:xfrm>
          <a:custGeom>
            <a:avLst/>
            <a:gdLst/>
            <a:ahLst/>
            <a:cxnLst/>
            <a:rect l="l" t="t" r="r" b="b"/>
            <a:pathLst>
              <a:path w="46568" h="37796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67" y="34412"/>
                  <a:pt x="46567" y="30226"/>
                </a:cubicBezTo>
                <a:lnTo>
                  <a:pt x="46567" y="7569"/>
                </a:lnTo>
                <a:cubicBezTo>
                  <a:pt x="46567" y="3384"/>
                  <a:pt x="43184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5365;p86">
            <a:extLst>
              <a:ext uri="{FF2B5EF4-FFF2-40B4-BE49-F238E27FC236}">
                <a16:creationId xmlns:a16="http://schemas.microsoft.com/office/drawing/2014/main" id="{C95C6FDE-019C-4D54-A582-09DDD15ABE84}"/>
              </a:ext>
            </a:extLst>
          </p:cNvPr>
          <p:cNvSpPr/>
          <p:nvPr/>
        </p:nvSpPr>
        <p:spPr>
          <a:xfrm>
            <a:off x="191283" y="3445288"/>
            <a:ext cx="2507066" cy="1463687"/>
          </a:xfrm>
          <a:custGeom>
            <a:avLst/>
            <a:gdLst/>
            <a:ahLst/>
            <a:cxnLst/>
            <a:rect l="l" t="t" r="r" b="b"/>
            <a:pathLst>
              <a:path w="46542" h="37796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58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58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5367;p86">
            <a:extLst>
              <a:ext uri="{FF2B5EF4-FFF2-40B4-BE49-F238E27FC236}">
                <a16:creationId xmlns:a16="http://schemas.microsoft.com/office/drawing/2014/main" id="{1326A58C-6E52-460C-BF37-4913B24D4B5C}"/>
              </a:ext>
            </a:extLst>
          </p:cNvPr>
          <p:cNvSpPr/>
          <p:nvPr/>
        </p:nvSpPr>
        <p:spPr>
          <a:xfrm>
            <a:off x="6396620" y="322481"/>
            <a:ext cx="2537076" cy="1497369"/>
          </a:xfrm>
          <a:custGeom>
            <a:avLst/>
            <a:gdLst/>
            <a:ahLst/>
            <a:cxnLst/>
            <a:rect l="l" t="t" r="r" b="b"/>
            <a:pathLst>
              <a:path w="46568" h="37795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67" y="34412"/>
                  <a:pt x="46567" y="30226"/>
                </a:cubicBezTo>
                <a:lnTo>
                  <a:pt x="46567" y="7569"/>
                </a:lnTo>
                <a:cubicBezTo>
                  <a:pt x="46567" y="3384"/>
                  <a:pt x="43184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5368;p86">
            <a:extLst>
              <a:ext uri="{FF2B5EF4-FFF2-40B4-BE49-F238E27FC236}">
                <a16:creationId xmlns:a16="http://schemas.microsoft.com/office/drawing/2014/main" id="{AF85A9D8-BA8F-48EF-AC82-DBC8A594959F}"/>
              </a:ext>
            </a:extLst>
          </p:cNvPr>
          <p:cNvSpPr/>
          <p:nvPr/>
        </p:nvSpPr>
        <p:spPr>
          <a:xfrm>
            <a:off x="191286" y="322481"/>
            <a:ext cx="2530240" cy="1497370"/>
          </a:xfrm>
          <a:custGeom>
            <a:avLst/>
            <a:gdLst/>
            <a:ahLst/>
            <a:cxnLst/>
            <a:rect l="l" t="t" r="r" b="b"/>
            <a:pathLst>
              <a:path w="46542" h="37795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58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58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5394;p86">
            <a:extLst>
              <a:ext uri="{FF2B5EF4-FFF2-40B4-BE49-F238E27FC236}">
                <a16:creationId xmlns:a16="http://schemas.microsoft.com/office/drawing/2014/main" id="{6772C36C-A473-4418-A8C7-AFCB3F2A8EC9}"/>
              </a:ext>
            </a:extLst>
          </p:cNvPr>
          <p:cNvSpPr txBox="1"/>
          <p:nvPr/>
        </p:nvSpPr>
        <p:spPr>
          <a:xfrm>
            <a:off x="3374518" y="593880"/>
            <a:ext cx="2369110" cy="922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Creation of cut-outs of area 1800’’ x 1800’’ around the position of DR21(OH).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Google Shape;15399;p86">
                <a:extLst>
                  <a:ext uri="{FF2B5EF4-FFF2-40B4-BE49-F238E27FC236}">
                    <a16:creationId xmlns:a16="http://schemas.microsoft.com/office/drawing/2014/main" id="{DA3599BB-2757-450D-9995-5C2AB551D4E4}"/>
                  </a:ext>
                </a:extLst>
              </p:cNvPr>
              <p:cNvSpPr txBox="1"/>
              <p:nvPr/>
            </p:nvSpPr>
            <p:spPr>
              <a:xfrm>
                <a:off x="6600585" y="635495"/>
                <a:ext cx="2221942" cy="8521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just">
                  <a:buClr>
                    <a:schemeClr val="bg1"/>
                  </a:buClr>
                </a:pPr>
                <a:r>
                  <a:rPr lang="en-GB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Smoothening of all maps to a common resolution of the 350µm image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).   </a:t>
                </a:r>
              </a:p>
            </p:txBody>
          </p:sp>
        </mc:Choice>
        <mc:Fallback xmlns="">
          <p:sp>
            <p:nvSpPr>
              <p:cNvPr id="55" name="Google Shape;15399;p86">
                <a:extLst>
                  <a:ext uri="{FF2B5EF4-FFF2-40B4-BE49-F238E27FC236}">
                    <a16:creationId xmlns:a16="http://schemas.microsoft.com/office/drawing/2014/main" id="{DA3599BB-2757-450D-9995-5C2AB551D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585" y="635495"/>
                <a:ext cx="2221942" cy="852138"/>
              </a:xfrm>
              <a:prstGeom prst="rect">
                <a:avLst/>
              </a:prstGeom>
              <a:blipFill>
                <a:blip r:embed="rId2"/>
                <a:stretch>
                  <a:fillRect l="-824" t="-7143" r="-824" b="-12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Google Shape;15400;p86">
            <a:extLst>
              <a:ext uri="{FF2B5EF4-FFF2-40B4-BE49-F238E27FC236}">
                <a16:creationId xmlns:a16="http://schemas.microsoft.com/office/drawing/2014/main" id="{0740E342-9101-497B-B7FC-B688FFCB8D93}"/>
              </a:ext>
            </a:extLst>
          </p:cNvPr>
          <p:cNvSpPr/>
          <p:nvPr/>
        </p:nvSpPr>
        <p:spPr>
          <a:xfrm>
            <a:off x="4344055" y="2131946"/>
            <a:ext cx="63900" cy="639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5402;p86">
            <a:extLst>
              <a:ext uri="{FF2B5EF4-FFF2-40B4-BE49-F238E27FC236}">
                <a16:creationId xmlns:a16="http://schemas.microsoft.com/office/drawing/2014/main" id="{51BA29F1-02D2-4844-BFC1-F8FC93EEC7A3}"/>
              </a:ext>
            </a:extLst>
          </p:cNvPr>
          <p:cNvSpPr/>
          <p:nvPr/>
        </p:nvSpPr>
        <p:spPr>
          <a:xfrm>
            <a:off x="4496772" y="2131946"/>
            <a:ext cx="63900" cy="639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5403;p86">
            <a:extLst>
              <a:ext uri="{FF2B5EF4-FFF2-40B4-BE49-F238E27FC236}">
                <a16:creationId xmlns:a16="http://schemas.microsoft.com/office/drawing/2014/main" id="{F85E819E-8FF6-434B-BF0D-A560252E559B}"/>
              </a:ext>
            </a:extLst>
          </p:cNvPr>
          <p:cNvSpPr/>
          <p:nvPr/>
        </p:nvSpPr>
        <p:spPr>
          <a:xfrm>
            <a:off x="4353045" y="3150627"/>
            <a:ext cx="54909" cy="55322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5407;p86">
            <a:extLst>
              <a:ext uri="{FF2B5EF4-FFF2-40B4-BE49-F238E27FC236}">
                <a16:creationId xmlns:a16="http://schemas.microsoft.com/office/drawing/2014/main" id="{C9C6D2E4-2F03-4802-92BA-841F32CE777E}"/>
              </a:ext>
            </a:extLst>
          </p:cNvPr>
          <p:cNvSpPr/>
          <p:nvPr/>
        </p:nvSpPr>
        <p:spPr>
          <a:xfrm>
            <a:off x="4655868" y="2131946"/>
            <a:ext cx="63900" cy="639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5410;p86">
            <a:extLst>
              <a:ext uri="{FF2B5EF4-FFF2-40B4-BE49-F238E27FC236}">
                <a16:creationId xmlns:a16="http://schemas.microsoft.com/office/drawing/2014/main" id="{42F07FEC-9542-4C99-B681-13194FAD6B5F}"/>
              </a:ext>
            </a:extLst>
          </p:cNvPr>
          <p:cNvSpPr/>
          <p:nvPr/>
        </p:nvSpPr>
        <p:spPr>
          <a:xfrm>
            <a:off x="4496013" y="3142049"/>
            <a:ext cx="63900" cy="639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5411;p86">
            <a:extLst>
              <a:ext uri="{FF2B5EF4-FFF2-40B4-BE49-F238E27FC236}">
                <a16:creationId xmlns:a16="http://schemas.microsoft.com/office/drawing/2014/main" id="{25E1F741-8882-46EC-B891-7B048CFEB076}"/>
              </a:ext>
            </a:extLst>
          </p:cNvPr>
          <p:cNvSpPr/>
          <p:nvPr/>
        </p:nvSpPr>
        <p:spPr>
          <a:xfrm>
            <a:off x="4647245" y="3142049"/>
            <a:ext cx="63900" cy="639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73D7625B-D1A4-49FE-9F58-2F6493BB638F}"/>
              </a:ext>
            </a:extLst>
          </p:cNvPr>
          <p:cNvSpPr/>
          <p:nvPr/>
        </p:nvSpPr>
        <p:spPr>
          <a:xfrm>
            <a:off x="3868141" y="2470350"/>
            <a:ext cx="13692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inzel" panose="020B0604020202020204" charset="0"/>
              </a:rPr>
              <a:t>Method 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E747A9BA-83DC-4582-B5D8-E86E87C6B993}"/>
              </a:ext>
            </a:extLst>
          </p:cNvPr>
          <p:cNvSpPr/>
          <p:nvPr/>
        </p:nvSpPr>
        <p:spPr>
          <a:xfrm>
            <a:off x="202873" y="709605"/>
            <a:ext cx="25070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Extraction of DR21(OH) continuum images from the </a:t>
            </a:r>
            <a:r>
              <a:rPr lang="en-GB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Herschel Space Observatory</a:t>
            </a:r>
            <a:r>
              <a:rPr lang="en-GB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053DE210-26EC-4E8C-907F-4311F6AF9E54}"/>
              </a:ext>
            </a:extLst>
          </p:cNvPr>
          <p:cNvSpPr/>
          <p:nvPr/>
        </p:nvSpPr>
        <p:spPr>
          <a:xfrm>
            <a:off x="6577795" y="3769341"/>
            <a:ext cx="22036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Sampling all maps on the same grid as 350µm image.</a:t>
            </a:r>
          </a:p>
        </p:txBody>
      </p:sp>
      <p:sp>
        <p:nvSpPr>
          <p:cNvPr id="222" name="Google Shape;15366;p86">
            <a:extLst>
              <a:ext uri="{FF2B5EF4-FFF2-40B4-BE49-F238E27FC236}">
                <a16:creationId xmlns:a16="http://schemas.microsoft.com/office/drawing/2014/main" id="{0D9033AC-A79E-4A7F-AEF3-E0E9FC03C01A}"/>
              </a:ext>
            </a:extLst>
          </p:cNvPr>
          <p:cNvSpPr/>
          <p:nvPr/>
        </p:nvSpPr>
        <p:spPr>
          <a:xfrm>
            <a:off x="3293951" y="3443835"/>
            <a:ext cx="2507066" cy="1465140"/>
          </a:xfrm>
          <a:custGeom>
            <a:avLst/>
            <a:gdLst/>
            <a:ahLst/>
            <a:cxnLst/>
            <a:rect l="l" t="t" r="r" b="b"/>
            <a:pathLst>
              <a:path w="46542" h="37795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84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CDA8635E-3229-444D-9157-A6E3C2DDA47A}"/>
              </a:ext>
            </a:extLst>
          </p:cNvPr>
          <p:cNvSpPr/>
          <p:nvPr/>
        </p:nvSpPr>
        <p:spPr>
          <a:xfrm>
            <a:off x="3325487" y="3698624"/>
            <a:ext cx="23183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Carrying out a pixel-to-pixel greybody fit of intensities measured at 160, 250 and 350µm.</a:t>
            </a:r>
          </a:p>
        </p:txBody>
      </p:sp>
      <p:sp>
        <p:nvSpPr>
          <p:cNvPr id="224" name="Google Shape;15364;p86">
            <a:extLst>
              <a:ext uri="{FF2B5EF4-FFF2-40B4-BE49-F238E27FC236}">
                <a16:creationId xmlns:a16="http://schemas.microsoft.com/office/drawing/2014/main" id="{DC82B6E9-B854-4E2B-BC38-AFD98B1977AD}"/>
              </a:ext>
            </a:extLst>
          </p:cNvPr>
          <p:cNvSpPr/>
          <p:nvPr/>
        </p:nvSpPr>
        <p:spPr>
          <a:xfrm>
            <a:off x="3278472" y="330252"/>
            <a:ext cx="2561202" cy="1497370"/>
          </a:xfrm>
          <a:custGeom>
            <a:avLst/>
            <a:gdLst/>
            <a:ahLst/>
            <a:cxnLst/>
            <a:rect l="l" t="t" r="r" b="b"/>
            <a:pathLst>
              <a:path w="46568" h="37796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67" y="34412"/>
                  <a:pt x="46567" y="30226"/>
                </a:cubicBezTo>
                <a:lnTo>
                  <a:pt x="46567" y="7569"/>
                </a:lnTo>
                <a:cubicBezTo>
                  <a:pt x="46567" y="3384"/>
                  <a:pt x="43184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29E3EE27-EBD5-4A38-9A98-5B766420174D}"/>
              </a:ext>
            </a:extLst>
          </p:cNvPr>
          <p:cNvSpPr/>
          <p:nvPr/>
        </p:nvSpPr>
        <p:spPr>
          <a:xfrm>
            <a:off x="215245" y="3698624"/>
            <a:ext cx="24823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Construction of the line-of-sight-averaged molecular hydrogen column density and dust temperature maps. </a:t>
            </a:r>
          </a:p>
        </p:txBody>
      </p:sp>
      <p:grpSp>
        <p:nvGrpSpPr>
          <p:cNvPr id="236" name="Google Shape;3408;p73">
            <a:extLst>
              <a:ext uri="{FF2B5EF4-FFF2-40B4-BE49-F238E27FC236}">
                <a16:creationId xmlns:a16="http://schemas.microsoft.com/office/drawing/2014/main" id="{116A4E8A-D5F9-4818-8692-BE1A4FE4B6CB}"/>
              </a:ext>
            </a:extLst>
          </p:cNvPr>
          <p:cNvGrpSpPr/>
          <p:nvPr/>
        </p:nvGrpSpPr>
        <p:grpSpPr>
          <a:xfrm>
            <a:off x="2814536" y="979895"/>
            <a:ext cx="328799" cy="252910"/>
            <a:chOff x="5037700" y="2430325"/>
            <a:chExt cx="75950" cy="65850"/>
          </a:xfrm>
        </p:grpSpPr>
        <p:sp>
          <p:nvSpPr>
            <p:cNvPr id="237" name="Google Shape;3409;p73">
              <a:extLst>
                <a:ext uri="{FF2B5EF4-FFF2-40B4-BE49-F238E27FC236}">
                  <a16:creationId xmlns:a16="http://schemas.microsoft.com/office/drawing/2014/main" id="{1A359FDE-A981-4326-AFF2-A6578611B6DD}"/>
                </a:ext>
              </a:extLst>
            </p:cNvPr>
            <p:cNvSpPr/>
            <p:nvPr/>
          </p:nvSpPr>
          <p:spPr>
            <a:xfrm>
              <a:off x="5059700" y="2430325"/>
              <a:ext cx="53950" cy="65850"/>
            </a:xfrm>
            <a:custGeom>
              <a:avLst/>
              <a:gdLst/>
              <a:ahLst/>
              <a:cxnLst/>
              <a:rect l="l" t="t" r="r" b="b"/>
              <a:pathLst>
                <a:path w="2158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1292" y="2633"/>
                  </a:lnTo>
                  <a:lnTo>
                    <a:pt x="2157" y="1321"/>
                  </a:lnTo>
                  <a:lnTo>
                    <a:pt x="129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410;p73">
              <a:extLst>
                <a:ext uri="{FF2B5EF4-FFF2-40B4-BE49-F238E27FC236}">
                  <a16:creationId xmlns:a16="http://schemas.microsoft.com/office/drawing/2014/main" id="{9DBE39F2-B904-4DBD-B9A6-5C90FDD9EC85}"/>
                </a:ext>
              </a:extLst>
            </p:cNvPr>
            <p:cNvSpPr/>
            <p:nvPr/>
          </p:nvSpPr>
          <p:spPr>
            <a:xfrm>
              <a:off x="5037700" y="2430325"/>
              <a:ext cx="34100" cy="65850"/>
            </a:xfrm>
            <a:custGeom>
              <a:avLst/>
              <a:gdLst/>
              <a:ahLst/>
              <a:cxnLst/>
              <a:rect l="l" t="t" r="r" b="b"/>
              <a:pathLst>
                <a:path w="1364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498" y="2633"/>
                  </a:lnTo>
                  <a:lnTo>
                    <a:pt x="1364" y="1321"/>
                  </a:lnTo>
                  <a:lnTo>
                    <a:pt x="49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" name="Google Shape;3408;p73">
            <a:extLst>
              <a:ext uri="{FF2B5EF4-FFF2-40B4-BE49-F238E27FC236}">
                <a16:creationId xmlns:a16="http://schemas.microsoft.com/office/drawing/2014/main" id="{7DDC1F15-5907-4130-AF24-10C5E92AB401}"/>
              </a:ext>
            </a:extLst>
          </p:cNvPr>
          <p:cNvGrpSpPr/>
          <p:nvPr/>
        </p:nvGrpSpPr>
        <p:grpSpPr>
          <a:xfrm>
            <a:off x="5954141" y="979895"/>
            <a:ext cx="328799" cy="252910"/>
            <a:chOff x="5037700" y="2430325"/>
            <a:chExt cx="75950" cy="65850"/>
          </a:xfrm>
        </p:grpSpPr>
        <p:sp>
          <p:nvSpPr>
            <p:cNvPr id="240" name="Google Shape;3409;p73">
              <a:extLst>
                <a:ext uri="{FF2B5EF4-FFF2-40B4-BE49-F238E27FC236}">
                  <a16:creationId xmlns:a16="http://schemas.microsoft.com/office/drawing/2014/main" id="{628CDB1E-E892-4B75-AD79-B93924891722}"/>
                </a:ext>
              </a:extLst>
            </p:cNvPr>
            <p:cNvSpPr/>
            <p:nvPr/>
          </p:nvSpPr>
          <p:spPr>
            <a:xfrm>
              <a:off x="5059700" y="2430325"/>
              <a:ext cx="53950" cy="65850"/>
            </a:xfrm>
            <a:custGeom>
              <a:avLst/>
              <a:gdLst/>
              <a:ahLst/>
              <a:cxnLst/>
              <a:rect l="l" t="t" r="r" b="b"/>
              <a:pathLst>
                <a:path w="2158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1292" y="2633"/>
                  </a:lnTo>
                  <a:lnTo>
                    <a:pt x="2157" y="1321"/>
                  </a:lnTo>
                  <a:lnTo>
                    <a:pt x="129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410;p73">
              <a:extLst>
                <a:ext uri="{FF2B5EF4-FFF2-40B4-BE49-F238E27FC236}">
                  <a16:creationId xmlns:a16="http://schemas.microsoft.com/office/drawing/2014/main" id="{D85E2100-25E6-4FFB-92D0-EFCA8EE62B05}"/>
                </a:ext>
              </a:extLst>
            </p:cNvPr>
            <p:cNvSpPr/>
            <p:nvPr/>
          </p:nvSpPr>
          <p:spPr>
            <a:xfrm>
              <a:off x="5037700" y="2430325"/>
              <a:ext cx="34100" cy="65850"/>
            </a:xfrm>
            <a:custGeom>
              <a:avLst/>
              <a:gdLst/>
              <a:ahLst/>
              <a:cxnLst/>
              <a:rect l="l" t="t" r="r" b="b"/>
              <a:pathLst>
                <a:path w="1364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498" y="2633"/>
                  </a:lnTo>
                  <a:lnTo>
                    <a:pt x="1364" y="1321"/>
                  </a:lnTo>
                  <a:lnTo>
                    <a:pt x="49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3408;p73">
            <a:extLst>
              <a:ext uri="{FF2B5EF4-FFF2-40B4-BE49-F238E27FC236}">
                <a16:creationId xmlns:a16="http://schemas.microsoft.com/office/drawing/2014/main" id="{70E80A30-5186-43CF-83B1-928FD8C2FA31}"/>
              </a:ext>
            </a:extLst>
          </p:cNvPr>
          <p:cNvGrpSpPr/>
          <p:nvPr/>
        </p:nvGrpSpPr>
        <p:grpSpPr>
          <a:xfrm rot="10800000">
            <a:off x="2814536" y="4037150"/>
            <a:ext cx="328799" cy="252910"/>
            <a:chOff x="5037700" y="2430325"/>
            <a:chExt cx="75950" cy="65850"/>
          </a:xfrm>
        </p:grpSpPr>
        <p:sp>
          <p:nvSpPr>
            <p:cNvPr id="243" name="Google Shape;3409;p73">
              <a:extLst>
                <a:ext uri="{FF2B5EF4-FFF2-40B4-BE49-F238E27FC236}">
                  <a16:creationId xmlns:a16="http://schemas.microsoft.com/office/drawing/2014/main" id="{8E6D91E5-6D5B-4BFE-A458-C350024C8895}"/>
                </a:ext>
              </a:extLst>
            </p:cNvPr>
            <p:cNvSpPr/>
            <p:nvPr/>
          </p:nvSpPr>
          <p:spPr>
            <a:xfrm>
              <a:off x="5059700" y="2430325"/>
              <a:ext cx="53950" cy="65850"/>
            </a:xfrm>
            <a:custGeom>
              <a:avLst/>
              <a:gdLst/>
              <a:ahLst/>
              <a:cxnLst/>
              <a:rect l="l" t="t" r="r" b="b"/>
              <a:pathLst>
                <a:path w="2158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1292" y="2633"/>
                  </a:lnTo>
                  <a:lnTo>
                    <a:pt x="2157" y="1321"/>
                  </a:lnTo>
                  <a:lnTo>
                    <a:pt x="129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410;p73">
              <a:extLst>
                <a:ext uri="{FF2B5EF4-FFF2-40B4-BE49-F238E27FC236}">
                  <a16:creationId xmlns:a16="http://schemas.microsoft.com/office/drawing/2014/main" id="{02119C26-6EE9-4959-9619-BE99799906E5}"/>
                </a:ext>
              </a:extLst>
            </p:cNvPr>
            <p:cNvSpPr/>
            <p:nvPr/>
          </p:nvSpPr>
          <p:spPr>
            <a:xfrm>
              <a:off x="5037700" y="2430325"/>
              <a:ext cx="34100" cy="65850"/>
            </a:xfrm>
            <a:custGeom>
              <a:avLst/>
              <a:gdLst/>
              <a:ahLst/>
              <a:cxnLst/>
              <a:rect l="l" t="t" r="r" b="b"/>
              <a:pathLst>
                <a:path w="1364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498" y="2633"/>
                  </a:lnTo>
                  <a:lnTo>
                    <a:pt x="1364" y="1321"/>
                  </a:lnTo>
                  <a:lnTo>
                    <a:pt x="49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" name="Google Shape;3408;p73">
            <a:extLst>
              <a:ext uri="{FF2B5EF4-FFF2-40B4-BE49-F238E27FC236}">
                <a16:creationId xmlns:a16="http://schemas.microsoft.com/office/drawing/2014/main" id="{DF286F0B-19C5-4274-A42C-0E6F9BD056C2}"/>
              </a:ext>
            </a:extLst>
          </p:cNvPr>
          <p:cNvGrpSpPr/>
          <p:nvPr/>
        </p:nvGrpSpPr>
        <p:grpSpPr>
          <a:xfrm rot="10800000">
            <a:off x="5937365" y="4029512"/>
            <a:ext cx="328799" cy="252910"/>
            <a:chOff x="5037700" y="2430325"/>
            <a:chExt cx="75950" cy="65850"/>
          </a:xfrm>
        </p:grpSpPr>
        <p:sp>
          <p:nvSpPr>
            <p:cNvPr id="246" name="Google Shape;3409;p73">
              <a:extLst>
                <a:ext uri="{FF2B5EF4-FFF2-40B4-BE49-F238E27FC236}">
                  <a16:creationId xmlns:a16="http://schemas.microsoft.com/office/drawing/2014/main" id="{11FF4B30-1F7D-4803-BCFC-677A9C24E3BD}"/>
                </a:ext>
              </a:extLst>
            </p:cNvPr>
            <p:cNvSpPr/>
            <p:nvPr/>
          </p:nvSpPr>
          <p:spPr>
            <a:xfrm>
              <a:off x="5059700" y="2430325"/>
              <a:ext cx="53950" cy="65850"/>
            </a:xfrm>
            <a:custGeom>
              <a:avLst/>
              <a:gdLst/>
              <a:ahLst/>
              <a:cxnLst/>
              <a:rect l="l" t="t" r="r" b="b"/>
              <a:pathLst>
                <a:path w="2158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1292" y="2633"/>
                  </a:lnTo>
                  <a:lnTo>
                    <a:pt x="2157" y="1321"/>
                  </a:lnTo>
                  <a:lnTo>
                    <a:pt x="129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410;p73">
              <a:extLst>
                <a:ext uri="{FF2B5EF4-FFF2-40B4-BE49-F238E27FC236}">
                  <a16:creationId xmlns:a16="http://schemas.microsoft.com/office/drawing/2014/main" id="{82DA443A-0A91-4B0E-89C2-86899F93873D}"/>
                </a:ext>
              </a:extLst>
            </p:cNvPr>
            <p:cNvSpPr/>
            <p:nvPr/>
          </p:nvSpPr>
          <p:spPr>
            <a:xfrm>
              <a:off x="5037700" y="2430325"/>
              <a:ext cx="34100" cy="65850"/>
            </a:xfrm>
            <a:custGeom>
              <a:avLst/>
              <a:gdLst/>
              <a:ahLst/>
              <a:cxnLst/>
              <a:rect l="l" t="t" r="r" b="b"/>
              <a:pathLst>
                <a:path w="1364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498" y="2633"/>
                  </a:lnTo>
                  <a:lnTo>
                    <a:pt x="1364" y="1321"/>
                  </a:lnTo>
                  <a:lnTo>
                    <a:pt x="49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3408;p73">
            <a:extLst>
              <a:ext uri="{FF2B5EF4-FFF2-40B4-BE49-F238E27FC236}">
                <a16:creationId xmlns:a16="http://schemas.microsoft.com/office/drawing/2014/main" id="{6261E3F4-87B3-4C70-B5BA-A04F3674E978}"/>
              </a:ext>
            </a:extLst>
          </p:cNvPr>
          <p:cNvGrpSpPr/>
          <p:nvPr/>
        </p:nvGrpSpPr>
        <p:grpSpPr>
          <a:xfrm rot="5400000">
            <a:off x="7500758" y="2426817"/>
            <a:ext cx="328799" cy="252910"/>
            <a:chOff x="5037700" y="2430325"/>
            <a:chExt cx="75950" cy="65850"/>
          </a:xfrm>
        </p:grpSpPr>
        <p:sp>
          <p:nvSpPr>
            <p:cNvPr id="249" name="Google Shape;3409;p73">
              <a:extLst>
                <a:ext uri="{FF2B5EF4-FFF2-40B4-BE49-F238E27FC236}">
                  <a16:creationId xmlns:a16="http://schemas.microsoft.com/office/drawing/2014/main" id="{3956F15E-04E6-4BD9-92D5-C006C6601377}"/>
                </a:ext>
              </a:extLst>
            </p:cNvPr>
            <p:cNvSpPr/>
            <p:nvPr/>
          </p:nvSpPr>
          <p:spPr>
            <a:xfrm>
              <a:off x="5059700" y="2430325"/>
              <a:ext cx="53950" cy="65850"/>
            </a:xfrm>
            <a:custGeom>
              <a:avLst/>
              <a:gdLst/>
              <a:ahLst/>
              <a:cxnLst/>
              <a:rect l="l" t="t" r="r" b="b"/>
              <a:pathLst>
                <a:path w="2158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1292" y="2633"/>
                  </a:lnTo>
                  <a:lnTo>
                    <a:pt x="2157" y="1321"/>
                  </a:lnTo>
                  <a:lnTo>
                    <a:pt x="129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410;p73">
              <a:extLst>
                <a:ext uri="{FF2B5EF4-FFF2-40B4-BE49-F238E27FC236}">
                  <a16:creationId xmlns:a16="http://schemas.microsoft.com/office/drawing/2014/main" id="{D34F2CEA-7A44-4384-A54C-0D643532C29C}"/>
                </a:ext>
              </a:extLst>
            </p:cNvPr>
            <p:cNvSpPr/>
            <p:nvPr/>
          </p:nvSpPr>
          <p:spPr>
            <a:xfrm>
              <a:off x="5037700" y="2430325"/>
              <a:ext cx="34100" cy="65850"/>
            </a:xfrm>
            <a:custGeom>
              <a:avLst/>
              <a:gdLst/>
              <a:ahLst/>
              <a:cxnLst/>
              <a:rect l="l" t="t" r="r" b="b"/>
              <a:pathLst>
                <a:path w="1364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498" y="2633"/>
                  </a:lnTo>
                  <a:lnTo>
                    <a:pt x="1364" y="1321"/>
                  </a:lnTo>
                  <a:lnTo>
                    <a:pt x="49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37688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AEB43F-5A8F-4965-A510-CCFAF1877686}"/>
              </a:ext>
            </a:extLst>
          </p:cNvPr>
          <p:cNvSpPr/>
          <p:nvPr/>
        </p:nvSpPr>
        <p:spPr>
          <a:xfrm>
            <a:off x="5960532" y="1198881"/>
            <a:ext cx="2343575" cy="3190240"/>
          </a:xfrm>
          <a:prstGeom prst="rect">
            <a:avLst/>
          </a:prstGeom>
          <a:noFill/>
          <a:ln w="1270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76E1-9218-4D0C-84DB-E5ACFD981C46}"/>
              </a:ext>
            </a:extLst>
          </p:cNvPr>
          <p:cNvSpPr txBox="1">
            <a:spLocks/>
          </p:cNvSpPr>
          <p:nvPr/>
        </p:nvSpPr>
        <p:spPr>
          <a:xfrm>
            <a:off x="724331" y="378619"/>
            <a:ext cx="7695337" cy="7429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400" dirty="0">
                <a:solidFill>
                  <a:schemeClr val="bg1"/>
                </a:solidFill>
                <a:latin typeface="Cinzel" panose="020B0604020202020204" charset="0"/>
              </a:rPr>
              <a:t>Herschel</a:t>
            </a:r>
            <a:r>
              <a:rPr lang="en-GB" sz="2400" i="1" dirty="0">
                <a:solidFill>
                  <a:schemeClr val="bg1"/>
                </a:solidFill>
                <a:latin typeface="Cinzel" panose="020B0604020202020204" charset="0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Cinzel" panose="020B0604020202020204" charset="0"/>
              </a:rPr>
              <a:t>Hi-Gal Survey</a:t>
            </a:r>
          </a:p>
        </p:txBody>
      </p:sp>
      <p:pic>
        <p:nvPicPr>
          <p:cNvPr id="1026" name="Picture 2" descr="https://www2.mpia-hd.mpg.de/IRSPACE/herschel/herschel2_large.jpg">
            <a:extLst>
              <a:ext uri="{FF2B5EF4-FFF2-40B4-BE49-F238E27FC236}">
                <a16:creationId xmlns:a16="http://schemas.microsoft.com/office/drawing/2014/main" id="{3E89D0B7-E67A-4A62-A64B-49A615AB7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120" y="1349605"/>
            <a:ext cx="2036485" cy="288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D3E2DD-2006-4E9A-A2F0-D59C4951E7E7}"/>
              </a:ext>
            </a:extLst>
          </p:cNvPr>
          <p:cNvSpPr/>
          <p:nvPr/>
        </p:nvSpPr>
        <p:spPr>
          <a:xfrm>
            <a:off x="473647" y="1450805"/>
            <a:ext cx="50135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was acquired from the </a:t>
            </a:r>
            <a:r>
              <a:rPr lang="en-US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Herschel Space Observatory 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study the star forming region DR21(OH). In this project, we make use of the far-infrared observations of the telescope and download the continuum images from </a:t>
            </a:r>
            <a:r>
              <a:rPr lang="en-US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Herschel Science Archive. 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survey was carried out with the help of two instruments, namely Photodetector Array Camera Spectrometer (PACS) and Spectral and Photometric Imaging Receiver (SPIRE) covering a range of wavelengths from 70 – 500µm.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B1610A-4ABA-4F49-B6B0-3777315B26A4}"/>
              </a:ext>
            </a:extLst>
          </p:cNvPr>
          <p:cNvSpPr/>
          <p:nvPr/>
        </p:nvSpPr>
        <p:spPr>
          <a:xfrm>
            <a:off x="5487155" y="4457698"/>
            <a:ext cx="33004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Figure 5: Herschel Space Telescope </a:t>
            </a:r>
          </a:p>
          <a:p>
            <a:pPr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Credits : </a:t>
            </a:r>
            <a:r>
              <a:rPr lang="en-I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Max-Planck-</a:t>
            </a:r>
            <a:r>
              <a:rPr lang="en-I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Institut</a:t>
            </a:r>
            <a:r>
              <a:rPr lang="en-I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für</a:t>
            </a:r>
            <a:r>
              <a:rPr lang="en-I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Astronomie</a:t>
            </a:r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017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426CE-6F7C-4316-ADD6-36AAD12DF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4753" y="320438"/>
            <a:ext cx="3494294" cy="451087"/>
          </a:xfrm>
        </p:spPr>
        <p:txBody>
          <a:bodyPr/>
          <a:lstStyle/>
          <a:p>
            <a:r>
              <a:rPr lang="en-GB" sz="2400" dirty="0"/>
              <a:t>Continuum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BCC5C78-1307-4F75-99D2-BB31A6D7E45A}"/>
                  </a:ext>
                </a:extLst>
              </p:cNvPr>
              <p:cNvSpPr/>
              <p:nvPr/>
            </p:nvSpPr>
            <p:spPr>
              <a:xfrm>
                <a:off x="5260771" y="3365112"/>
                <a:ext cx="34290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1200" dirty="0">
                    <a:solidFill>
                      <a:schemeClr val="bg1"/>
                    </a:solidFill>
                  </a:rPr>
                  <a:t>The continuum maps for the source were downloaded at five wavelengths; 70 and 160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200" i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US" sz="12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GB" sz="1200" dirty="0">
                    <a:solidFill>
                      <a:schemeClr val="bg1"/>
                    </a:solidFill>
                  </a:rPr>
                  <a:t> PACS (Level-2.5) and 250, 350 and 500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200" i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US" sz="12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GB" sz="1200" dirty="0">
                    <a:solidFill>
                      <a:schemeClr val="bg1"/>
                    </a:solidFill>
                  </a:rPr>
                  <a:t> SPIRE (Level-3) with pixel and beam sizes represented in the table given.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BCC5C78-1307-4F75-99D2-BB31A6D7E4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771" y="3365112"/>
                <a:ext cx="3429000" cy="1015663"/>
              </a:xfrm>
              <a:prstGeom prst="rect">
                <a:avLst/>
              </a:prstGeom>
              <a:blipFill>
                <a:blip r:embed="rId2"/>
                <a:stretch>
                  <a:fillRect l="-178" t="-599" b="-29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29B16A9-EA87-48FF-B784-C30CE7EFBA98}"/>
                  </a:ext>
                </a:extLst>
              </p:cNvPr>
              <p:cNvSpPr/>
              <p:nvPr/>
            </p:nvSpPr>
            <p:spPr>
              <a:xfrm>
                <a:off x="5260771" y="1863622"/>
                <a:ext cx="3429000" cy="14468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buClr>
                    <a:schemeClr val="bg1"/>
                  </a:buClr>
                </a:pPr>
                <a:r>
                  <a:rPr lang="en-GB" sz="1200" dirty="0">
                    <a:solidFill>
                      <a:schemeClr val="bg1"/>
                    </a:solidFill>
                  </a:rPr>
                  <a:t>The co-ordinates of the source under study, i.e., DR21(OH)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200</m:t>
                        </m:r>
                      </m:sub>
                    </m:sSub>
                    <m:r>
                      <a:rPr lang="en-US" sz="12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sup>
                    </m:sSup>
                    <m:sSup>
                      <m:sSupPr>
                        <m:ctrlP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39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</m:t>
                        </m:r>
                      </m:sup>
                    </m:sSup>
                    <m:sSubSup>
                      <m:sSubSupPr>
                        <m:ctrlPr>
                          <a:rPr lang="en-US" sz="1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01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</m:sub>
                      <m:sup>
                        <m:r>
                          <a:rPr lang="en-US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p>
                    </m:sSubSup>
                    <m:r>
                      <a:rPr lang="en-US" sz="12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01, </m:t>
                    </m:r>
                    <m:sSub>
                      <m:sSubPr>
                        <m:ctrlP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200</m:t>
                        </m:r>
                      </m:sub>
                    </m:sSub>
                    <m:r>
                      <a:rPr lang="en-US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+42°</m:t>
                    </m:r>
                    <m:sSup>
                      <m:sSupPr>
                        <m:ctrlP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22</m:t>
                        </m:r>
                      </m:e>
                      <m:sup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bSup>
                      <m:sSubSupPr>
                        <m:ctrlPr>
                          <a:rPr lang="en-US" sz="1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50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</m:sub>
                      <m:sup>
                        <m:r>
                          <a:rPr lang="en-US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r>
                      <a:rPr lang="en-US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1200" dirty="0">
                    <a:solidFill>
                      <a:schemeClr val="bg1"/>
                    </a:solidFill>
                  </a:rPr>
                  <a:t>) were acquired using SIMBAD. Using co-ordinates of the source, </a:t>
                </a:r>
                <a:r>
                  <a:rPr lang="en-GB" sz="1200" i="1" dirty="0">
                    <a:solidFill>
                      <a:schemeClr val="bg1"/>
                    </a:solidFill>
                  </a:rPr>
                  <a:t>Herschel Science Archive </a:t>
                </a:r>
                <a:r>
                  <a:rPr lang="en-GB" sz="1200" dirty="0">
                    <a:solidFill>
                      <a:schemeClr val="bg1"/>
                    </a:solidFill>
                  </a:rPr>
                  <a:t> was used to acquire the continuum maps of a region of radius 5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GB" sz="1200" dirty="0">
                    <a:solidFill>
                      <a:schemeClr val="bg1"/>
                    </a:solidFill>
                  </a:rPr>
                  <a:t> containing DR21(OH).</a:t>
                </a:r>
                <a:endParaRPr lang="en-GB" sz="12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29B16A9-EA87-48FF-B784-C30CE7EFBA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771" y="1863622"/>
                <a:ext cx="3429000" cy="1446806"/>
              </a:xfrm>
              <a:prstGeom prst="rect">
                <a:avLst/>
              </a:prstGeom>
              <a:blipFill>
                <a:blip r:embed="rId3"/>
                <a:stretch>
                  <a:fillRect l="-178" t="-8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232B5AEB-196B-4D55-85C0-DB59E0F3ADE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25482698"/>
                  </p:ext>
                </p:extLst>
              </p:nvPr>
            </p:nvGraphicFramePr>
            <p:xfrm>
              <a:off x="784060" y="1863622"/>
              <a:ext cx="4081385" cy="2517153"/>
            </p:xfrm>
            <a:graphic>
              <a:graphicData uri="http://schemas.openxmlformats.org/drawingml/2006/table">
                <a:tbl>
                  <a:tblPr firstRow="1" bandRow="1">
                    <a:tableStyleId>{7E8312E3-D086-4F24-AC71-F8B7271BFFBB}</a:tableStyleId>
                  </a:tblPr>
                  <a:tblGrid>
                    <a:gridCol w="1592524">
                      <a:extLst>
                        <a:ext uri="{9D8B030D-6E8A-4147-A177-3AD203B41FA5}">
                          <a16:colId xmlns:a16="http://schemas.microsoft.com/office/drawing/2014/main" val="3315969780"/>
                        </a:ext>
                      </a:extLst>
                    </a:gridCol>
                    <a:gridCol w="1109566">
                      <a:extLst>
                        <a:ext uri="{9D8B030D-6E8A-4147-A177-3AD203B41FA5}">
                          <a16:colId xmlns:a16="http://schemas.microsoft.com/office/drawing/2014/main" val="3874479068"/>
                        </a:ext>
                      </a:extLst>
                    </a:gridCol>
                    <a:gridCol w="1379295">
                      <a:extLst>
                        <a:ext uri="{9D8B030D-6E8A-4147-A177-3AD203B41FA5}">
                          <a16:colId xmlns:a16="http://schemas.microsoft.com/office/drawing/2014/main" val="721954494"/>
                        </a:ext>
                      </a:extLst>
                    </a:gridCol>
                  </a:tblGrid>
                  <a:tr h="5508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1" dirty="0">
                              <a:solidFill>
                                <a:schemeClr val="tx1"/>
                              </a:solidFill>
                              <a:latin typeface="Cinzel" panose="020B0604020202020204" charset="0"/>
                            </a:rPr>
                            <a:t>Wavelength </a:t>
                          </a:r>
                        </a:p>
                        <a:p>
                          <a:pPr algn="ctr"/>
                          <a:r>
                            <a:rPr lang="en-GB" b="1" dirty="0">
                              <a:solidFill>
                                <a:schemeClr val="tx1"/>
                              </a:solidFill>
                              <a:latin typeface="Cinzel" panose="020B060402020202020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GB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en-US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𝐦</m:t>
                              </m:r>
                              <m:r>
                                <a:rPr lang="en-US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GB" b="1" dirty="0">
                            <a:solidFill>
                              <a:schemeClr val="tx1"/>
                            </a:solidFill>
                            <a:latin typeface="Cinzel" panose="020B060402020202020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b="1" dirty="0">
                              <a:latin typeface="Cinzel" panose="020B0604020202020204" charset="0"/>
                            </a:rPr>
                            <a:t>Pixel Size</a:t>
                          </a:r>
                        </a:p>
                        <a:p>
                          <a:pPr algn="ctr"/>
                          <a:r>
                            <a:rPr lang="en-GB" b="1" dirty="0">
                              <a:latin typeface="Cinzel" panose="020B060402020202020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oMath>
                          </a14:m>
                          <a:r>
                            <a:rPr lang="en-GB" b="1" dirty="0">
                              <a:latin typeface="Cinzel" panose="020B0604020202020204" charset="0"/>
                            </a:rPr>
                            <a:t>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b="1" dirty="0">
                              <a:latin typeface="Cinzel" panose="020B0604020202020204" charset="0"/>
                            </a:rPr>
                            <a:t>  Beam Sizes </a:t>
                          </a:r>
                        </a:p>
                        <a:p>
                          <a:pPr algn="ctr"/>
                          <a:r>
                            <a:rPr lang="en-GB" b="1" dirty="0">
                              <a:latin typeface="Cinzel" panose="020B060402020202020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oMath>
                          </a14:m>
                          <a:r>
                            <a:rPr lang="en-GB" b="1" dirty="0">
                              <a:latin typeface="Cinzel" panose="020B0604020202020204" charset="0"/>
                            </a:rPr>
                            <a:t>)</a:t>
                          </a:r>
                          <a:endParaRPr lang="en-GB" sz="1400" b="1" dirty="0">
                            <a:latin typeface="Cinzel" panose="020B060402020202020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66453623"/>
                      </a:ext>
                    </a:extLst>
                  </a:tr>
                  <a:tr h="39325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bg1"/>
                              </a:solidFill>
                            </a:rPr>
                            <a:t>70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bg1"/>
                              </a:solidFill>
                            </a:rPr>
                            <a:t>3.19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bg1"/>
                              </a:solidFill>
                            </a:rPr>
                            <a:t>5.6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4256336"/>
                      </a:ext>
                    </a:extLst>
                  </a:tr>
                  <a:tr h="39325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bg1"/>
                              </a:solidFill>
                            </a:rPr>
                            <a:t>160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bg1"/>
                              </a:solidFill>
                            </a:rPr>
                            <a:t>3.19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bg1"/>
                              </a:solidFill>
                            </a:rPr>
                            <a:t>10.7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5314349"/>
                      </a:ext>
                    </a:extLst>
                  </a:tr>
                  <a:tr h="39325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bg1"/>
                              </a:solidFill>
                            </a:rPr>
                            <a:t>250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bg1"/>
                              </a:solidFill>
                            </a:rPr>
                            <a:t>4.8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bg1"/>
                              </a:solidFill>
                            </a:rPr>
                            <a:t>17.6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4187058"/>
                      </a:ext>
                    </a:extLst>
                  </a:tr>
                  <a:tr h="39325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bg1"/>
                              </a:solidFill>
                            </a:rPr>
                            <a:t>350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bg1"/>
                              </a:solidFill>
                            </a:rPr>
                            <a:t>5.7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bg1"/>
                              </a:solidFill>
                            </a:rPr>
                            <a:t>23.9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4984525"/>
                      </a:ext>
                    </a:extLst>
                  </a:tr>
                  <a:tr h="39325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bg1"/>
                              </a:solidFill>
                            </a:rPr>
                            <a:t>500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bg1"/>
                              </a:solidFill>
                            </a:rPr>
                            <a:t>10.7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bg1"/>
                              </a:solidFill>
                            </a:rPr>
                            <a:t>35.2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25608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232B5AEB-196B-4D55-85C0-DB59E0F3ADE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25482698"/>
                  </p:ext>
                </p:extLst>
              </p:nvPr>
            </p:nvGraphicFramePr>
            <p:xfrm>
              <a:off x="784060" y="1863622"/>
              <a:ext cx="4081385" cy="2517153"/>
            </p:xfrm>
            <a:graphic>
              <a:graphicData uri="http://schemas.openxmlformats.org/drawingml/2006/table">
                <a:tbl>
                  <a:tblPr firstRow="1" bandRow="1">
                    <a:tableStyleId>{7E8312E3-D086-4F24-AC71-F8B7271BFFBB}</a:tableStyleId>
                  </a:tblPr>
                  <a:tblGrid>
                    <a:gridCol w="1592524">
                      <a:extLst>
                        <a:ext uri="{9D8B030D-6E8A-4147-A177-3AD203B41FA5}">
                          <a16:colId xmlns:a16="http://schemas.microsoft.com/office/drawing/2014/main" val="3315969780"/>
                        </a:ext>
                      </a:extLst>
                    </a:gridCol>
                    <a:gridCol w="1109566">
                      <a:extLst>
                        <a:ext uri="{9D8B030D-6E8A-4147-A177-3AD203B41FA5}">
                          <a16:colId xmlns:a16="http://schemas.microsoft.com/office/drawing/2014/main" val="3874479068"/>
                        </a:ext>
                      </a:extLst>
                    </a:gridCol>
                    <a:gridCol w="1379295">
                      <a:extLst>
                        <a:ext uri="{9D8B030D-6E8A-4147-A177-3AD203B41FA5}">
                          <a16:colId xmlns:a16="http://schemas.microsoft.com/office/drawing/2014/main" val="721954494"/>
                        </a:ext>
                      </a:extLst>
                    </a:gridCol>
                  </a:tblGrid>
                  <a:tr h="55087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82" t="-1099" r="-156489" b="-35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44505" t="-1099" r="-125275" b="-35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96035" t="-1099" r="-441" b="-3571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66453623"/>
                      </a:ext>
                    </a:extLst>
                  </a:tr>
                  <a:tr h="39325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bg1"/>
                              </a:solidFill>
                            </a:rPr>
                            <a:t>70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bg1"/>
                              </a:solidFill>
                            </a:rPr>
                            <a:t>3.19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bg1"/>
                              </a:solidFill>
                            </a:rPr>
                            <a:t>5.6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4256336"/>
                      </a:ext>
                    </a:extLst>
                  </a:tr>
                  <a:tr h="39325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bg1"/>
                              </a:solidFill>
                            </a:rPr>
                            <a:t>160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bg1"/>
                              </a:solidFill>
                            </a:rPr>
                            <a:t>3.19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bg1"/>
                              </a:solidFill>
                            </a:rPr>
                            <a:t>10.7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5314349"/>
                      </a:ext>
                    </a:extLst>
                  </a:tr>
                  <a:tr h="39325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bg1"/>
                              </a:solidFill>
                            </a:rPr>
                            <a:t>250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bg1"/>
                              </a:solidFill>
                            </a:rPr>
                            <a:t>4.8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bg1"/>
                              </a:solidFill>
                            </a:rPr>
                            <a:t>17.6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4187058"/>
                      </a:ext>
                    </a:extLst>
                  </a:tr>
                  <a:tr h="39325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bg1"/>
                              </a:solidFill>
                            </a:rPr>
                            <a:t>350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bg1"/>
                              </a:solidFill>
                            </a:rPr>
                            <a:t>5.7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bg1"/>
                              </a:solidFill>
                            </a:rPr>
                            <a:t>23.9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4984525"/>
                      </a:ext>
                    </a:extLst>
                  </a:tr>
                  <a:tr h="39325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bg1"/>
                              </a:solidFill>
                            </a:rPr>
                            <a:t>500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bg1"/>
                              </a:solidFill>
                            </a:rPr>
                            <a:t>10.7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bg1"/>
                              </a:solidFill>
                            </a:rPr>
                            <a:t>35.2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25608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8517A2D3-79C5-46F4-904C-0C66D69DB03C}"/>
              </a:ext>
            </a:extLst>
          </p:cNvPr>
          <p:cNvSpPr/>
          <p:nvPr/>
        </p:nvSpPr>
        <p:spPr>
          <a:xfrm>
            <a:off x="586967" y="1428788"/>
            <a:ext cx="46166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bg1"/>
                </a:solidFill>
              </a:rPr>
              <a:t>Table 1: Information about the multi-wavelength continuum maps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915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1A79F-CB54-48F5-A41C-5F1200A9A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14336"/>
            <a:ext cx="7704000" cy="492919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GB" sz="2400" dirty="0">
                <a:ln/>
                <a:solidFill>
                  <a:schemeClr val="accent3"/>
                </a:solidFill>
              </a:rPr>
              <a:t>Pre-Processing Of Continuum Images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6CC3DDA-72DA-4B65-9902-6B8B34B8FBF5}"/>
                  </a:ext>
                </a:extLst>
              </p:cNvPr>
              <p:cNvSpPr/>
              <p:nvPr/>
            </p:nvSpPr>
            <p:spPr>
              <a:xfrm>
                <a:off x="668545" y="2311778"/>
                <a:ext cx="3429000" cy="2123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 algn="just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bg1"/>
                    </a:solidFill>
                  </a:rPr>
                  <a:t>The maps were re-projected in order to place the source DR21(OH) at the center of the maps at 70, 160, 250, 350 and 500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US" sz="1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GB" sz="1200" dirty="0">
                    <a:solidFill>
                      <a:schemeClr val="bg1"/>
                    </a:solidFill>
                  </a:rPr>
                  <a:t>. </a:t>
                </a:r>
              </a:p>
              <a:p>
                <a:pPr marL="171450" indent="-171450" algn="just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endParaRPr lang="en-GB" sz="1200" dirty="0">
                  <a:solidFill>
                    <a:schemeClr val="bg1"/>
                  </a:solidFill>
                </a:endParaRPr>
              </a:p>
              <a:p>
                <a:pPr marL="171450" indent="-171450" algn="just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GB" sz="1200" dirty="0">
                    <a:solidFill>
                      <a:schemeClr val="bg1"/>
                    </a:solidFill>
                  </a:rPr>
                  <a:t>Information about the FITS files was accessed using their header information, using which the maps were re-projected.</a:t>
                </a:r>
              </a:p>
              <a:p>
                <a:pPr marL="171450" indent="-171450" algn="just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endParaRPr lang="en-GB" sz="1200" dirty="0">
                  <a:solidFill>
                    <a:schemeClr val="bg1"/>
                  </a:solidFill>
                </a:endParaRPr>
              </a:p>
              <a:p>
                <a:pPr marL="171450" indent="-171450" algn="just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GB" sz="1200" dirty="0">
                    <a:solidFill>
                      <a:schemeClr val="bg1"/>
                    </a:solidFill>
                  </a:rPr>
                  <a:t>After re-projecting the continuum maps, they were required to cover equal area around the source DR21(OH). </a:t>
                </a: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6CC3DDA-72DA-4B65-9902-6B8B34B8FB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545" y="2311778"/>
                <a:ext cx="3429000" cy="2123658"/>
              </a:xfrm>
              <a:prstGeom prst="rect">
                <a:avLst/>
              </a:prstGeom>
              <a:blipFill>
                <a:blip r:embed="rId2"/>
                <a:stretch>
                  <a:fillRect t="-287" b="-8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3C62A69-CA5C-4752-AB24-47DCF6CCF1D0}"/>
                  </a:ext>
                </a:extLst>
              </p:cNvPr>
              <p:cNvSpPr/>
              <p:nvPr/>
            </p:nvSpPr>
            <p:spPr>
              <a:xfrm>
                <a:off x="5046457" y="2311778"/>
                <a:ext cx="34290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buClr>
                    <a:schemeClr val="bg1"/>
                  </a:buClr>
                </a:pPr>
                <a:r>
                  <a:rPr lang="en-US" sz="1200" dirty="0">
                    <a:solidFill>
                      <a:schemeClr val="bg1"/>
                    </a:solidFill>
                  </a:rPr>
                  <a:t>Using header information, it was possible to map one pixel to its equivalent area in the sky. This information was utilized to extract an area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1800</m:t>
                        </m:r>
                      </m:e>
                      <m:sup>
                        <m:r>
                          <a:rPr lang="en-US" sz="1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r>
                      <a:rPr lang="en-US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×1800′′</m:t>
                    </m:r>
                  </m:oMath>
                </a14:m>
                <a:r>
                  <a:rPr lang="en-GB" sz="1200" dirty="0">
                    <a:solidFill>
                      <a:schemeClr val="bg1"/>
                    </a:solidFill>
                  </a:rPr>
                  <a:t>around the position of the source DR21(OH). </a:t>
                </a: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3C62A69-CA5C-4752-AB24-47DCF6CCF1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6457" y="2311778"/>
                <a:ext cx="3429000" cy="1015663"/>
              </a:xfrm>
              <a:prstGeom prst="rect">
                <a:avLst/>
              </a:prstGeom>
              <a:blipFill>
                <a:blip r:embed="rId3"/>
                <a:stretch>
                  <a:fillRect l="-178" t="-599" b="-29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F4DF9749-2735-4816-A702-1C3F985DB169}"/>
              </a:ext>
            </a:extLst>
          </p:cNvPr>
          <p:cNvSpPr/>
          <p:nvPr/>
        </p:nvSpPr>
        <p:spPr>
          <a:xfrm>
            <a:off x="1734053" y="1724252"/>
            <a:ext cx="1898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inzel" panose="020B0604020202020204" charset="0"/>
              </a:rPr>
              <a:t>Reprojection</a:t>
            </a:r>
          </a:p>
        </p:txBody>
      </p:sp>
      <p:sp>
        <p:nvSpPr>
          <p:cNvPr id="6" name="Google Shape;209;p37">
            <a:extLst>
              <a:ext uri="{FF2B5EF4-FFF2-40B4-BE49-F238E27FC236}">
                <a16:creationId xmlns:a16="http://schemas.microsoft.com/office/drawing/2014/main" id="{5257A659-D7BE-4E75-A74C-ECD7E7904CC1}"/>
              </a:ext>
            </a:extLst>
          </p:cNvPr>
          <p:cNvSpPr txBox="1">
            <a:spLocks/>
          </p:cNvSpPr>
          <p:nvPr/>
        </p:nvSpPr>
        <p:spPr>
          <a:xfrm rot="1961">
            <a:off x="1115240" y="1598269"/>
            <a:ext cx="618639" cy="608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r>
              <a:rPr lang="en" b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01</a:t>
            </a:r>
          </a:p>
        </p:txBody>
      </p:sp>
      <p:sp>
        <p:nvSpPr>
          <p:cNvPr id="7" name="Google Shape;209;p37">
            <a:extLst>
              <a:ext uri="{FF2B5EF4-FFF2-40B4-BE49-F238E27FC236}">
                <a16:creationId xmlns:a16="http://schemas.microsoft.com/office/drawing/2014/main" id="{EF664DDA-33E6-4454-AF1F-E1A507E2F20B}"/>
              </a:ext>
            </a:extLst>
          </p:cNvPr>
          <p:cNvSpPr txBox="1">
            <a:spLocks/>
          </p:cNvSpPr>
          <p:nvPr/>
        </p:nvSpPr>
        <p:spPr>
          <a:xfrm rot="1961">
            <a:off x="4608440" y="1622334"/>
            <a:ext cx="711592" cy="64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r>
              <a:rPr lang="en" b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02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5371D-F7E7-423E-AE85-6BB931B8FEA7}"/>
              </a:ext>
            </a:extLst>
          </p:cNvPr>
          <p:cNvSpPr/>
          <p:nvPr/>
        </p:nvSpPr>
        <p:spPr>
          <a:xfrm>
            <a:off x="5227346" y="1758570"/>
            <a:ext cx="3340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inzel" panose="020B0604020202020204" charset="0"/>
              </a:rPr>
              <a:t>Cropping the FITS Images</a:t>
            </a:r>
          </a:p>
        </p:txBody>
      </p:sp>
    </p:spTree>
    <p:extLst>
      <p:ext uri="{BB962C8B-B14F-4D97-AF65-F5344CB8AC3E}">
        <p14:creationId xmlns:p14="http://schemas.microsoft.com/office/powerpoint/2010/main" val="790704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F203365-1465-455B-8A61-9EB9BC98BC3F}"/>
                  </a:ext>
                </a:extLst>
              </p:cNvPr>
              <p:cNvSpPr/>
              <p:nvPr/>
            </p:nvSpPr>
            <p:spPr>
              <a:xfrm>
                <a:off x="1470854" y="2571750"/>
                <a:ext cx="6202293" cy="1144870"/>
              </a:xfrm>
              <a:prstGeom prst="rect">
                <a:avLst/>
              </a:prstGeom>
              <a:noFill/>
              <a:ln w="6350">
                <a:headEnd type="none" w="med" len="med"/>
                <a:tailEnd type="none" w="med" len="med"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buClr>
                    <a:schemeClr val="bg1"/>
                  </a:buClr>
                </a:pPr>
                <a:r>
                  <a:rPr lang="en-US" dirty="0">
                    <a:solidFill>
                      <a:schemeClr val="bg1"/>
                    </a:solidFill>
                  </a:rPr>
                  <a:t>This was achieved with the help of a </a:t>
                </a:r>
                <a:r>
                  <a:rPr lang="en-US" b="1" dirty="0">
                    <a:solidFill>
                      <a:schemeClr val="bg1"/>
                    </a:solidFill>
                  </a:rPr>
                  <a:t>Convolution Kernel</a:t>
                </a:r>
                <a:r>
                  <a:rPr lang="en-US" dirty="0">
                    <a:solidFill>
                      <a:schemeClr val="bg1"/>
                    </a:solidFill>
                  </a:rPr>
                  <a:t> that would smooth the images to a required common resolution. The convolution kernels for 250 and 160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were available on Astronomy Convolution Kernel Repository. The Convolution was performed using the required kernels.</a:t>
                </a:r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F203365-1465-455B-8A61-9EB9BC98BC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854" y="2571750"/>
                <a:ext cx="6202293" cy="11448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6350"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503B5CE0-4F39-46A7-BAE5-E23B94451D43}"/>
              </a:ext>
            </a:extLst>
          </p:cNvPr>
          <p:cNvGrpSpPr/>
          <p:nvPr/>
        </p:nvGrpSpPr>
        <p:grpSpPr>
          <a:xfrm>
            <a:off x="1589568" y="447920"/>
            <a:ext cx="5964864" cy="608921"/>
            <a:chOff x="1827608" y="447920"/>
            <a:chExt cx="5964864" cy="608921"/>
          </a:xfrm>
        </p:grpSpPr>
        <p:sp>
          <p:nvSpPr>
            <p:cNvPr id="4" name="Google Shape;209;p37">
              <a:extLst>
                <a:ext uri="{FF2B5EF4-FFF2-40B4-BE49-F238E27FC236}">
                  <a16:creationId xmlns:a16="http://schemas.microsoft.com/office/drawing/2014/main" id="{C5FF0237-3799-4711-B2B4-37678E97584E}"/>
                </a:ext>
              </a:extLst>
            </p:cNvPr>
            <p:cNvSpPr txBox="1">
              <a:spLocks/>
            </p:cNvSpPr>
            <p:nvPr/>
          </p:nvSpPr>
          <p:spPr>
            <a:xfrm rot="1961">
              <a:off x="1827608" y="447920"/>
              <a:ext cx="797937" cy="6089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100"/>
                <a:buFont typeface="Cinzel"/>
                <a:buNone/>
                <a:defRPr sz="3100" b="1" i="0" u="none" strike="noStrike" cap="none">
                  <a:solidFill>
                    <a:schemeClr val="dk2"/>
                  </a:solidFill>
                  <a:latin typeface="Cinzel"/>
                  <a:ea typeface="Cinzel"/>
                  <a:cs typeface="Cinzel"/>
                  <a:sym typeface="Cinzel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100"/>
                <a:buFont typeface="Cinzel"/>
                <a:buNone/>
                <a:defRPr sz="3100" b="1" i="0" u="none" strike="noStrike" cap="none">
                  <a:solidFill>
                    <a:schemeClr val="dk2"/>
                  </a:solidFill>
                  <a:latin typeface="Cinzel"/>
                  <a:ea typeface="Cinzel"/>
                  <a:cs typeface="Cinzel"/>
                  <a:sym typeface="Cinze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100"/>
                <a:buFont typeface="Cinzel"/>
                <a:buNone/>
                <a:defRPr sz="3100" b="1" i="0" u="none" strike="noStrike" cap="none">
                  <a:solidFill>
                    <a:schemeClr val="dk2"/>
                  </a:solidFill>
                  <a:latin typeface="Cinzel"/>
                  <a:ea typeface="Cinzel"/>
                  <a:cs typeface="Cinzel"/>
                  <a:sym typeface="Cinze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100"/>
                <a:buFont typeface="Cinzel"/>
                <a:buNone/>
                <a:defRPr sz="3100" b="1" i="0" u="none" strike="noStrike" cap="none">
                  <a:solidFill>
                    <a:schemeClr val="dk2"/>
                  </a:solidFill>
                  <a:latin typeface="Cinzel"/>
                  <a:ea typeface="Cinzel"/>
                  <a:cs typeface="Cinzel"/>
                  <a:sym typeface="Cinze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100"/>
                <a:buFont typeface="Cinzel"/>
                <a:buNone/>
                <a:defRPr sz="3100" b="1" i="0" u="none" strike="noStrike" cap="none">
                  <a:solidFill>
                    <a:schemeClr val="dk2"/>
                  </a:solidFill>
                  <a:latin typeface="Cinzel"/>
                  <a:ea typeface="Cinzel"/>
                  <a:cs typeface="Cinzel"/>
                  <a:sym typeface="Cinze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100"/>
                <a:buFont typeface="Cinzel"/>
                <a:buNone/>
                <a:defRPr sz="3100" b="1" i="0" u="none" strike="noStrike" cap="none">
                  <a:solidFill>
                    <a:schemeClr val="dk2"/>
                  </a:solidFill>
                  <a:latin typeface="Cinzel"/>
                  <a:ea typeface="Cinzel"/>
                  <a:cs typeface="Cinzel"/>
                  <a:sym typeface="Cinze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100"/>
                <a:buFont typeface="Cinzel"/>
                <a:buNone/>
                <a:defRPr sz="3100" b="1" i="0" u="none" strike="noStrike" cap="none">
                  <a:solidFill>
                    <a:schemeClr val="dk2"/>
                  </a:solidFill>
                  <a:latin typeface="Cinzel"/>
                  <a:ea typeface="Cinzel"/>
                  <a:cs typeface="Cinzel"/>
                  <a:sym typeface="Cinze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100"/>
                <a:buFont typeface="Cinzel"/>
                <a:buNone/>
                <a:defRPr sz="3100" b="1" i="0" u="none" strike="noStrike" cap="none">
                  <a:solidFill>
                    <a:schemeClr val="dk2"/>
                  </a:solidFill>
                  <a:latin typeface="Cinzel"/>
                  <a:ea typeface="Cinzel"/>
                  <a:cs typeface="Cinzel"/>
                  <a:sym typeface="Cinze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100"/>
                <a:buFont typeface="Cinzel"/>
                <a:buNone/>
                <a:defRPr sz="3100" b="1" i="0" u="none" strike="noStrike" cap="none">
                  <a:solidFill>
                    <a:schemeClr val="dk2"/>
                  </a:solidFill>
                  <a:latin typeface="Cinzel"/>
                  <a:ea typeface="Cinzel"/>
                  <a:cs typeface="Cinzel"/>
                  <a:sym typeface="Cinzel"/>
                </a:defRPr>
              </a:lvl9pPr>
            </a:lstStyle>
            <a:p>
              <a:r>
                <a:rPr lang="en" b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03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A2A27E7-F308-44CB-BD9F-BDC470DAC1FA}"/>
                </a:ext>
              </a:extLst>
            </p:cNvPr>
            <p:cNvSpPr/>
            <p:nvPr/>
          </p:nvSpPr>
          <p:spPr>
            <a:xfrm>
              <a:off x="2564759" y="610084"/>
              <a:ext cx="52277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8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Cinzel" panose="020B0604020202020204" charset="0"/>
                </a:rPr>
                <a:t>Smoothening to a Common Resolution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A70D109-EE92-4BA0-A5A5-4ABE9C9BCA77}"/>
              </a:ext>
            </a:extLst>
          </p:cNvPr>
          <p:cNvGrpSpPr/>
          <p:nvPr/>
        </p:nvGrpSpPr>
        <p:grpSpPr>
          <a:xfrm>
            <a:off x="2013778" y="1531478"/>
            <a:ext cx="5116445" cy="651975"/>
            <a:chOff x="2370211" y="1531478"/>
            <a:chExt cx="5116445" cy="6519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B3C13DA-A7EE-4F02-8B7E-E7D4515C12E1}"/>
                </a:ext>
              </a:extLst>
            </p:cNvPr>
            <p:cNvSpPr/>
            <p:nvPr/>
          </p:nvSpPr>
          <p:spPr>
            <a:xfrm>
              <a:off x="2370211" y="1531478"/>
              <a:ext cx="5116445" cy="651975"/>
            </a:xfrm>
            <a:prstGeom prst="rect">
              <a:avLst/>
            </a:prstGeom>
            <a:noFill/>
            <a:ln w="6350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92CD977-9A8B-49FB-BA4E-F2315E72820C}"/>
                </a:ext>
              </a:extLst>
            </p:cNvPr>
            <p:cNvSpPr/>
            <p:nvPr/>
          </p:nvSpPr>
          <p:spPr>
            <a:xfrm>
              <a:off x="2437697" y="1597199"/>
              <a:ext cx="498147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buClr>
                  <a:schemeClr val="bg1"/>
                </a:buClr>
              </a:pPr>
              <a:r>
                <a:rPr lang="en-US" dirty="0">
                  <a:solidFill>
                    <a:schemeClr val="bg1"/>
                  </a:solidFill>
                </a:rPr>
                <a:t>For performing greybody fitting the resolution of all the maps needed to be smoothed out to a common value.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3507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6271C5-4B55-4C6E-B475-B592CB145118}"/>
              </a:ext>
            </a:extLst>
          </p:cNvPr>
          <p:cNvSpPr/>
          <p:nvPr/>
        </p:nvSpPr>
        <p:spPr>
          <a:xfrm>
            <a:off x="1796953" y="2261090"/>
            <a:ext cx="5309328" cy="793890"/>
          </a:xfrm>
          <a:prstGeom prst="rect">
            <a:avLst/>
          </a:prstGeom>
          <a:noFill/>
          <a:ln w="63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Python library reproject was used for this purpose.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285FC3-4816-42C9-9BA8-B5D94A539F69}"/>
              </a:ext>
            </a:extLst>
          </p:cNvPr>
          <p:cNvSpPr/>
          <p:nvPr/>
        </p:nvSpPr>
        <p:spPr>
          <a:xfrm>
            <a:off x="475124" y="1242431"/>
            <a:ext cx="5309327" cy="814411"/>
          </a:xfrm>
          <a:prstGeom prst="rect">
            <a:avLst/>
          </a:prstGeom>
          <a:noFill/>
          <a:ln w="63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Google Shape;209;p37">
            <a:extLst>
              <a:ext uri="{FF2B5EF4-FFF2-40B4-BE49-F238E27FC236}">
                <a16:creationId xmlns:a16="http://schemas.microsoft.com/office/drawing/2014/main" id="{54B6AECD-388F-4E55-A0AF-1E07F8FB9FFE}"/>
              </a:ext>
            </a:extLst>
          </p:cNvPr>
          <p:cNvSpPr txBox="1">
            <a:spLocks/>
          </p:cNvSpPr>
          <p:nvPr/>
        </p:nvSpPr>
        <p:spPr>
          <a:xfrm rot="1961">
            <a:off x="3050871" y="360184"/>
            <a:ext cx="797937" cy="608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r>
              <a:rPr lang="en" b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04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A31969-6C7E-4D1A-AA80-E4649AE4DD0A}"/>
              </a:ext>
            </a:extLst>
          </p:cNvPr>
          <p:cNvSpPr/>
          <p:nvPr/>
        </p:nvSpPr>
        <p:spPr>
          <a:xfrm>
            <a:off x="3848983" y="479979"/>
            <a:ext cx="1665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inzel" panose="020B0604020202020204" charset="0"/>
              </a:rPr>
              <a:t>Regridding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7A94149-C9BB-42F5-B50C-2F7574BEBFFD}"/>
                  </a:ext>
                </a:extLst>
              </p:cNvPr>
              <p:cNvSpPr/>
              <p:nvPr/>
            </p:nvSpPr>
            <p:spPr>
              <a:xfrm>
                <a:off x="639050" y="1289613"/>
                <a:ext cx="4981473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buClr>
                    <a:schemeClr val="bg1"/>
                  </a:buClr>
                </a:pPr>
                <a:r>
                  <a:rPr lang="en-US" dirty="0">
                    <a:solidFill>
                      <a:schemeClr val="bg1"/>
                    </a:solidFill>
                  </a:rPr>
                  <a:t>The convolved 160 and 250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maps sampled to the common grid of 350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in order to have a common pixel size, which is crucial for pixel-by-pixel greybody fitting. </a:t>
                </a: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7A94149-C9BB-42F5-B50C-2F7574BEBF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050" y="1289613"/>
                <a:ext cx="4981473" cy="738664"/>
              </a:xfrm>
              <a:prstGeom prst="rect">
                <a:avLst/>
              </a:prstGeom>
              <a:blipFill>
                <a:blip r:embed="rId2"/>
                <a:stretch>
                  <a:fillRect l="-367" t="-1653" r="-367" b="-74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CCDD13D-B661-42F0-83D6-2FD314475A11}"/>
                  </a:ext>
                </a:extLst>
              </p:cNvPr>
              <p:cNvSpPr/>
              <p:nvPr/>
            </p:nvSpPr>
            <p:spPr>
              <a:xfrm>
                <a:off x="2519376" y="3259228"/>
                <a:ext cx="6202293" cy="1144870"/>
              </a:xfrm>
              <a:prstGeom prst="rect">
                <a:avLst/>
              </a:prstGeom>
              <a:noFill/>
              <a:ln w="6350">
                <a:headEnd type="none" w="med" len="med"/>
                <a:tailEnd type="none" w="med" len="med"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buClr>
                    <a:schemeClr val="bg1"/>
                  </a:buClr>
                </a:pPr>
                <a:r>
                  <a:rPr lang="en-US" dirty="0">
                    <a:solidFill>
                      <a:schemeClr val="bg1"/>
                    </a:solidFill>
                  </a:rPr>
                  <a:t>Since the unit of flux values measured from PACS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Jyp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) and SPIRE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MJy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sr</m:t>
                        </m:r>
                      </m:e>
                      <m:sup>
                        <m: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) were different and the  greybody fitting is performed pixel-wise, the flux values at 250 and 350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were converted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Jyp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. </a:t>
                </a:r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CCDD13D-B661-42F0-83D6-2FD314475A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376" y="3259228"/>
                <a:ext cx="6202293" cy="11448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"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0326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E37F0-4721-4F04-82E3-2248F3105A99}"/>
              </a:ext>
            </a:extLst>
          </p:cNvPr>
          <p:cNvSpPr txBox="1">
            <a:spLocks/>
          </p:cNvSpPr>
          <p:nvPr/>
        </p:nvSpPr>
        <p:spPr>
          <a:xfrm>
            <a:off x="720000" y="496026"/>
            <a:ext cx="7704000" cy="492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 lang="en-GB" sz="2400" dirty="0"/>
          </a:p>
        </p:txBody>
      </p:sp>
      <p:sp>
        <p:nvSpPr>
          <p:cNvPr id="3" name="Google Shape;209;p37">
            <a:extLst>
              <a:ext uri="{FF2B5EF4-FFF2-40B4-BE49-F238E27FC236}">
                <a16:creationId xmlns:a16="http://schemas.microsoft.com/office/drawing/2014/main" id="{8F5A81A3-8AE2-45AD-902A-FD24A4E40D41}"/>
              </a:ext>
            </a:extLst>
          </p:cNvPr>
          <p:cNvSpPr txBox="1">
            <a:spLocks/>
          </p:cNvSpPr>
          <p:nvPr/>
        </p:nvSpPr>
        <p:spPr>
          <a:xfrm rot="1961">
            <a:off x="1949147" y="379794"/>
            <a:ext cx="797937" cy="608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r>
              <a:rPr lang="en" b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05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97D2B5-A1CA-4401-A413-249A4CE2F4AC}"/>
              </a:ext>
            </a:extLst>
          </p:cNvPr>
          <p:cNvSpPr/>
          <p:nvPr/>
        </p:nvSpPr>
        <p:spPr>
          <a:xfrm>
            <a:off x="2747258" y="499588"/>
            <a:ext cx="4229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inzel" panose="020B0604020202020204" charset="0"/>
              </a:rPr>
              <a:t>Pixel-by-Pixel Greybody Fitting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C754685-CA71-4D53-B8ED-35AF78D0AC35}"/>
                  </a:ext>
                </a:extLst>
              </p:cNvPr>
              <p:cNvSpPr/>
              <p:nvPr/>
            </p:nvSpPr>
            <p:spPr>
              <a:xfrm>
                <a:off x="720000" y="944053"/>
                <a:ext cx="7966798" cy="39153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The far-infrared emission arises from dust. This emission can be approximated by a greybody function or a modified blackbody function, described  in the form:</a:t>
                </a:r>
              </a:p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endParaRPr lang="en-US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endParaRPr lang="en-US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ctr">
                  <a:buClr>
                    <a:schemeClr val="bg1"/>
                  </a:buClr>
                </a:pPr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𝐹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ν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= </m:t>
                    </m:r>
                    <m:r>
                      <m:rPr>
                        <m:sty m:val="p"/>
                      </m:rPr>
                      <a:rPr lang="el-G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Ω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ν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Segoe UI" panose="020B0502040204020203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Segoe UI" panose="020B0502040204020203" pitchFamily="34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Segoe UI" panose="020B0502040204020203" pitchFamily="34" charset="0"/>
                              </a:rPr>
                              <m:t>𝑑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1 −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Segoe UI" panose="020B0502040204020203" pitchFamily="34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Segoe UI" panose="020B0502040204020203" pitchFamily="34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Segoe UI" panose="020B0502040204020203" pitchFamily="34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τ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l-GR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ν</m:t>
                                </m:r>
                              </m:sub>
                            </m:sSub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,          −   (2)</m:t>
                    </m:r>
                  </m:oMath>
                </a14:m>
                <a:endParaRPr lang="en-US" b="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just">
                  <a:buClr>
                    <a:schemeClr val="bg1"/>
                  </a:buClr>
                </a:pPr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</a:p>
              <a:p>
                <a:pPr algn="just">
                  <a:buClr>
                    <a:schemeClr val="bg1"/>
                  </a:buClr>
                </a:pPr>
                <a:r>
                  <a:rPr lang="en-US" b="0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Where,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ν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= µ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H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ν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Segoe UI" panose="020B0502040204020203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Segoe UI" panose="020B0502040204020203" pitchFamily="34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Segoe UI" panose="020B0502040204020203" pitchFamily="34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b="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just">
                  <a:buClr>
                    <a:schemeClr val="bg1"/>
                  </a:buClr>
                </a:pPr>
                <a:endParaRPr lang="en-US" b="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>
                  <a:buClr>
                    <a:schemeClr val="bg1"/>
                  </a:buClr>
                </a:pPr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  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ν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Segoe UI" panose="020B0502040204020203" pitchFamily="34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Segoe UI" panose="020B0502040204020203" pitchFamily="34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Segoe UI" panose="020B0502040204020203" pitchFamily="34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- Blackbody function at temperature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.</a:t>
                </a:r>
              </a:p>
              <a:p>
                <a:pPr>
                  <a:buClr>
                    <a:schemeClr val="bg1"/>
                  </a:buClr>
                </a:pPr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                                       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Ω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 - Solid angle subtended by the source</a:t>
                </a:r>
              </a:p>
              <a:p>
                <a:pPr>
                  <a:buClr>
                    <a:schemeClr val="bg1"/>
                  </a:buClr>
                </a:pPr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       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 - Mass of the hydrogen atom</a:t>
                </a:r>
              </a:p>
              <a:p>
                <a:pPr>
                  <a:buClr>
                    <a:schemeClr val="bg1"/>
                  </a:buClr>
                </a:pPr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                                                    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µ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 </a:t>
                </a:r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- Mean molecular weight </a:t>
                </a:r>
              </a:p>
              <a:p>
                <a:pPr>
                  <a:buClr>
                    <a:schemeClr val="bg1"/>
                  </a:buClr>
                </a:pPr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                                                    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ν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- Dust opacity </a:t>
                </a:r>
              </a:p>
              <a:p>
                <a:pPr>
                  <a:buClr>
                    <a:schemeClr val="bg1"/>
                  </a:buClr>
                </a:pPr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                                             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𝑁</m:t>
                    </m:r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Segoe UI" panose="020B0502040204020203" pitchFamily="34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Segoe UI" panose="020B0502040204020203" pitchFamily="34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Segoe UI" panose="020B0502040204020203" pitchFamily="34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 - Molecular hydrogen column density</a:t>
                </a:r>
                <a:endParaRPr lang="en-US" b="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just">
                  <a:buClr>
                    <a:schemeClr val="bg1"/>
                  </a:buClr>
                </a:pPr>
                <a:endParaRPr lang="en-US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Wingdings" panose="05000000000000000000" pitchFamily="2" charset="2"/>
                </a:endParaRPr>
              </a:p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The dust opacity is calculated as:</a:t>
                </a:r>
              </a:p>
              <a:p>
                <a:pPr algn="just">
                  <a:buClr>
                    <a:schemeClr val="bg1"/>
                  </a:buClr>
                </a:pPr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ν</m:t>
                        </m:r>
                      </m:sub>
                    </m:sSub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=0.1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Segoe UI" panose="020B0502040204020203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l-GR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ν</m:t>
                                </m:r>
                              </m:num>
                              <m:den>
                                <m:r>
                                  <a:rPr lang="en-US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1000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GHz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l-G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β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 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β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 – dust emissivity index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C754685-CA71-4D53-B8ED-35AF78D0AC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944053"/>
                <a:ext cx="7966798" cy="3915303"/>
              </a:xfrm>
              <a:prstGeom prst="rect">
                <a:avLst/>
              </a:prstGeom>
              <a:blipFill>
                <a:blip r:embed="rId2"/>
                <a:stretch>
                  <a:fillRect l="-230" t="-467" r="-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44A8B94C-5AE3-4410-AE6F-11B1B36451C0}"/>
              </a:ext>
            </a:extLst>
          </p:cNvPr>
          <p:cNvSpPr/>
          <p:nvPr/>
        </p:nvSpPr>
        <p:spPr>
          <a:xfrm>
            <a:off x="3278981" y="1778794"/>
            <a:ext cx="2135982" cy="392906"/>
          </a:xfrm>
          <a:prstGeom prst="rect">
            <a:avLst/>
          </a:prstGeom>
          <a:noFill/>
          <a:ln w="9525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957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D3B7E3-50D9-4D87-AA9B-C6BC3366E986}"/>
              </a:ext>
            </a:extLst>
          </p:cNvPr>
          <p:cNvSpPr/>
          <p:nvPr/>
        </p:nvSpPr>
        <p:spPr>
          <a:xfrm>
            <a:off x="2747258" y="499588"/>
            <a:ext cx="4229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inzel" panose="020B0604020202020204" charset="0"/>
              </a:rPr>
              <a:t>Pixel-by-Pixel Greybody Fitting</a:t>
            </a:r>
          </a:p>
        </p:txBody>
      </p:sp>
      <p:sp>
        <p:nvSpPr>
          <p:cNvPr id="3" name="Google Shape;209;p37">
            <a:extLst>
              <a:ext uri="{FF2B5EF4-FFF2-40B4-BE49-F238E27FC236}">
                <a16:creationId xmlns:a16="http://schemas.microsoft.com/office/drawing/2014/main" id="{42011589-08DA-4D03-AE9C-7CF7E23A20CD}"/>
              </a:ext>
            </a:extLst>
          </p:cNvPr>
          <p:cNvSpPr txBox="1">
            <a:spLocks/>
          </p:cNvSpPr>
          <p:nvPr/>
        </p:nvSpPr>
        <p:spPr>
          <a:xfrm rot="1961">
            <a:off x="1949147" y="379794"/>
            <a:ext cx="797937" cy="608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r>
              <a:rPr lang="en" b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05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D3E73F6-3A46-4FA7-8323-4D624556630F}"/>
                  </a:ext>
                </a:extLst>
              </p:cNvPr>
              <p:cNvSpPr/>
              <p:nvPr/>
            </p:nvSpPr>
            <p:spPr>
              <a:xfrm>
                <a:off x="806027" y="1481862"/>
                <a:ext cx="7552266" cy="2677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r>
                  <a:rPr lang="en-US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Adequate measurements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  <m:t>𝐹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  <m:t>ν</m:t>
                        </m:r>
                      </m:sub>
                    </m:sSub>
                  </m:oMath>
                </a14:m>
                <a:r>
                  <a:rPr lang="en-US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 at different frequencies will allow us to determine dust temperature and column density of the dust under observation.</a:t>
                </a:r>
              </a:p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endParaRPr lang="en-US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  <a:sym typeface="Wingdings" panose="05000000000000000000" pitchFamily="2" charset="2"/>
                </a:endParaRPr>
              </a:p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endParaRPr lang="en-US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  <a:sym typeface="Wingdings" panose="05000000000000000000" pitchFamily="2" charset="2"/>
                </a:endParaRPr>
              </a:p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r>
                  <a:rPr lang="en-US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In order to study the dust properties, we shall construct the line-of-sight averaged molecular hydrogen column density and dust temperature maps of this region. </a:t>
                </a:r>
              </a:p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endParaRPr lang="en-US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  <a:sym typeface="Wingdings" panose="05000000000000000000" pitchFamily="2" charset="2"/>
                </a:endParaRPr>
              </a:p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endParaRPr lang="en-US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  <a:sym typeface="Wingdings" panose="05000000000000000000" pitchFamily="2" charset="2"/>
                </a:endParaRPr>
              </a:p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r>
                  <a:rPr lang="en-US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The dust temperature and column density maps are created by carrying out a pixel-to-pixel greybody fit of flux measured at 160, 250 and 350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" panose="020B0502040204020203" pitchFamily="34" charset="0"/>
                        <a:sym typeface="Wingdings" panose="05000000000000000000" pitchFamily="2" charset="2"/>
                      </a:rPr>
                      <m:t>μm</m:t>
                    </m:r>
                  </m:oMath>
                </a14:m>
                <a:r>
                  <a:rPr lang="en-US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 using the equation of greybody model discussed earlier. The solid angle in the equation of greybody is taken to be the common pixel size in radians.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D3E73F6-3A46-4FA7-8323-4D62455663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027" y="1481862"/>
                <a:ext cx="7552266" cy="2677656"/>
              </a:xfrm>
              <a:prstGeom prst="rect">
                <a:avLst/>
              </a:prstGeom>
              <a:blipFill>
                <a:blip r:embed="rId2"/>
                <a:stretch>
                  <a:fillRect l="-242" t="-683" r="-404" b="-20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8879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D943D-433C-4969-9A99-52E905C82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73" y="2574862"/>
            <a:ext cx="5040720" cy="1530300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GB" dirty="0">
                <a:ln/>
                <a:solidFill>
                  <a:schemeClr val="accent4"/>
                </a:solidFill>
              </a:rPr>
              <a:t>Results &amp; Discussions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83B26D-345D-41C7-B081-1F73BDF74D4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720000" y="580988"/>
            <a:ext cx="2145120" cy="1805700"/>
          </a:xfrm>
        </p:spPr>
        <p:txBody>
          <a:bodyPr/>
          <a:lstStyle/>
          <a:p>
            <a:r>
              <a:rPr lang="en-GB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812139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1FD99F81-9E94-44CE-9813-60E54EF3FCD7}"/>
              </a:ext>
            </a:extLst>
          </p:cNvPr>
          <p:cNvSpPr/>
          <p:nvPr/>
        </p:nvSpPr>
        <p:spPr>
          <a:xfrm>
            <a:off x="114300" y="1032355"/>
            <a:ext cx="1371601" cy="1239358"/>
          </a:xfrm>
          <a:prstGeom prst="ellipse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E48C30-DE40-4097-9088-E3C712F9E214}"/>
              </a:ext>
            </a:extLst>
          </p:cNvPr>
          <p:cNvSpPr/>
          <p:nvPr/>
        </p:nvSpPr>
        <p:spPr>
          <a:xfrm>
            <a:off x="1550400" y="733949"/>
            <a:ext cx="5853547" cy="3875372"/>
          </a:xfrm>
          <a:prstGeom prst="rect">
            <a:avLst/>
          </a:prstGeom>
          <a:noFill/>
          <a:ln w="9525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119F004-61E9-43E3-A182-4B364BC6AFB6}"/>
              </a:ext>
            </a:extLst>
          </p:cNvPr>
          <p:cNvSpPr txBox="1">
            <a:spLocks/>
          </p:cNvSpPr>
          <p:nvPr/>
        </p:nvSpPr>
        <p:spPr>
          <a:xfrm>
            <a:off x="563341" y="132440"/>
            <a:ext cx="7704000" cy="601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r>
              <a:rPr lang="en-GB" sz="2000" dirty="0"/>
              <a:t>Dust Continuum Maps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1AD2A3-C7FD-45B4-BAED-194DA0FE8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656" y="851166"/>
            <a:ext cx="1906297" cy="17205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B6F06E-03FF-4369-9CC7-D1E458B72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952" y="849414"/>
            <a:ext cx="1569501" cy="17223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AAA6AA-4F00-4CDA-91EB-1BE3C79ABF71}"/>
              </a:ext>
            </a:extLst>
          </p:cNvPr>
          <p:cNvSpPr/>
          <p:nvPr/>
        </p:nvSpPr>
        <p:spPr>
          <a:xfrm>
            <a:off x="1740053" y="4612775"/>
            <a:ext cx="58535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Figure 6: Distribution of dust emission towards DR21(OH) region 70 and 160 µm from Herschel PACS and 250, 350 and 500 µm from Herschel SPIRE. </a:t>
            </a:r>
            <a:endParaRPr lang="en-GB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349C78-FBC9-436F-BC0C-7C967E746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5928" y="2565697"/>
            <a:ext cx="2101494" cy="1926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CDB835-72BB-48CD-9D28-49CD5A0337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4854" y="2571749"/>
            <a:ext cx="1738199" cy="19146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7D9E9C-D305-4879-A500-CD667CDCBE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0484" y="2565696"/>
            <a:ext cx="1745731" cy="19146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815327-98FA-41C5-8716-C42FBDB1DE4A}"/>
              </a:ext>
            </a:extLst>
          </p:cNvPr>
          <p:cNvSpPr/>
          <p:nvPr/>
        </p:nvSpPr>
        <p:spPr>
          <a:xfrm>
            <a:off x="215802" y="1234324"/>
            <a:ext cx="11962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chemeClr val="bg1"/>
              </a:buClr>
            </a:pPr>
            <a:r>
              <a:rPr lang="en-US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At least two massive HFS present in the DR21 ridge.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DF25D1-823D-4617-9063-D81B91C7133D}"/>
              </a:ext>
            </a:extLst>
          </p:cNvPr>
          <p:cNvSpPr/>
          <p:nvPr/>
        </p:nvSpPr>
        <p:spPr>
          <a:xfrm>
            <a:off x="6075017" y="318506"/>
            <a:ext cx="399340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DR21(OH)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5DE67FD-4FF4-4C5F-B4DE-5C706E608932}"/>
              </a:ext>
            </a:extLst>
          </p:cNvPr>
          <p:cNvCxnSpPr/>
          <p:nvPr/>
        </p:nvCxnSpPr>
        <p:spPr>
          <a:xfrm flipH="1">
            <a:off x="5425833" y="541638"/>
            <a:ext cx="2083116" cy="10419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7B7293B-55EC-4DD9-ABD5-57D7FB1A8341}"/>
              </a:ext>
            </a:extLst>
          </p:cNvPr>
          <p:cNvCxnSpPr/>
          <p:nvPr/>
        </p:nvCxnSpPr>
        <p:spPr>
          <a:xfrm flipH="1">
            <a:off x="5448320" y="1681290"/>
            <a:ext cx="2346567" cy="695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39B8F6E-2872-4068-91E3-F966515C6FB8}"/>
              </a:ext>
            </a:extLst>
          </p:cNvPr>
          <p:cNvSpPr/>
          <p:nvPr/>
        </p:nvSpPr>
        <p:spPr>
          <a:xfrm>
            <a:off x="7794887" y="1527401"/>
            <a:ext cx="123340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DR21 clump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9640527-79BC-4594-A4DC-599F01D4C6B1}"/>
              </a:ext>
            </a:extLst>
          </p:cNvPr>
          <p:cNvSpPr/>
          <p:nvPr/>
        </p:nvSpPr>
        <p:spPr>
          <a:xfrm>
            <a:off x="7495141" y="3134386"/>
            <a:ext cx="1555469" cy="1577000"/>
          </a:xfrm>
          <a:prstGeom prst="ellipse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chemeClr val="bg1"/>
              </a:buClr>
            </a:pPr>
            <a:r>
              <a:rPr lang="en-US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Filaments are connecting the two massive star forming regions.</a:t>
            </a:r>
          </a:p>
        </p:txBody>
      </p:sp>
    </p:spTree>
    <p:extLst>
      <p:ext uri="{BB962C8B-B14F-4D97-AF65-F5344CB8AC3E}">
        <p14:creationId xmlns:p14="http://schemas.microsoft.com/office/powerpoint/2010/main" val="2529796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7"/>
          <p:cNvSpPr txBox="1">
            <a:spLocks noGrp="1"/>
          </p:cNvSpPr>
          <p:nvPr>
            <p:ph type="title"/>
          </p:nvPr>
        </p:nvSpPr>
        <p:spPr>
          <a:xfrm rot="1961">
            <a:off x="2649844" y="1622713"/>
            <a:ext cx="890990" cy="8343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10" name="Google Shape;210;p37"/>
          <p:cNvSpPr txBox="1">
            <a:spLocks noGrp="1"/>
          </p:cNvSpPr>
          <p:nvPr>
            <p:ph type="title" idx="2"/>
          </p:nvPr>
        </p:nvSpPr>
        <p:spPr>
          <a:xfrm>
            <a:off x="364335" y="1775910"/>
            <a:ext cx="2285271" cy="5337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Introduction</a:t>
            </a:r>
            <a:endParaRPr dirty="0"/>
          </a:p>
        </p:txBody>
      </p:sp>
      <p:sp>
        <p:nvSpPr>
          <p:cNvPr id="212" name="Google Shape;212;p37"/>
          <p:cNvSpPr txBox="1">
            <a:spLocks noGrp="1"/>
          </p:cNvSpPr>
          <p:nvPr>
            <p:ph type="title" idx="15"/>
          </p:nvPr>
        </p:nvSpPr>
        <p:spPr>
          <a:xfrm>
            <a:off x="720000" y="430816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n/>
                <a:solidFill>
                  <a:schemeClr val="accent4"/>
                </a:solidFill>
              </a:rPr>
              <a:t>Table of contents</a:t>
            </a:r>
            <a:endParaRPr dirty="0">
              <a:ln/>
              <a:solidFill>
                <a:schemeClr val="accent4"/>
              </a:solidFill>
            </a:endParaRPr>
          </a:p>
        </p:txBody>
      </p:sp>
      <p:sp>
        <p:nvSpPr>
          <p:cNvPr id="216" name="Google Shape;216;p37"/>
          <p:cNvSpPr txBox="1">
            <a:spLocks noGrp="1"/>
          </p:cNvSpPr>
          <p:nvPr>
            <p:ph type="title" idx="6"/>
          </p:nvPr>
        </p:nvSpPr>
        <p:spPr>
          <a:xfrm rot="-1961" flipH="1">
            <a:off x="5149652" y="1622759"/>
            <a:ext cx="1052175" cy="8349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17" name="Google Shape;217;p37"/>
          <p:cNvSpPr txBox="1">
            <a:spLocks noGrp="1"/>
          </p:cNvSpPr>
          <p:nvPr>
            <p:ph type="title" idx="7"/>
          </p:nvPr>
        </p:nvSpPr>
        <p:spPr>
          <a:xfrm flipH="1">
            <a:off x="6230644" y="1776869"/>
            <a:ext cx="2193300" cy="5337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dirty="0"/>
              <a:t>Methodology</a:t>
            </a:r>
            <a:endParaRPr dirty="0"/>
          </a:p>
        </p:txBody>
      </p:sp>
      <p:sp>
        <p:nvSpPr>
          <p:cNvPr id="219" name="Google Shape;219;p37"/>
          <p:cNvSpPr txBox="1">
            <a:spLocks noGrp="1"/>
          </p:cNvSpPr>
          <p:nvPr>
            <p:ph type="title" idx="9"/>
          </p:nvPr>
        </p:nvSpPr>
        <p:spPr>
          <a:xfrm rot="-1961" flipH="1">
            <a:off x="2556988" y="3396091"/>
            <a:ext cx="1001583" cy="8709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220" name="Google Shape;220;p37"/>
          <p:cNvSpPr txBox="1">
            <a:spLocks noGrp="1"/>
          </p:cNvSpPr>
          <p:nvPr>
            <p:ph type="title" idx="13"/>
          </p:nvPr>
        </p:nvSpPr>
        <p:spPr>
          <a:xfrm flipH="1">
            <a:off x="268871" y="3421101"/>
            <a:ext cx="2193300" cy="7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dirty="0"/>
              <a:t>Results &amp; Discussions</a:t>
            </a:r>
            <a:endParaRPr dirty="0"/>
          </a:p>
        </p:txBody>
      </p:sp>
      <p:sp>
        <p:nvSpPr>
          <p:cNvPr id="11" name="Google Shape;219;p37">
            <a:extLst>
              <a:ext uri="{FF2B5EF4-FFF2-40B4-BE49-F238E27FC236}">
                <a16:creationId xmlns:a16="http://schemas.microsoft.com/office/drawing/2014/main" id="{61F812CA-D155-420D-AE29-7697CE5AE3ED}"/>
              </a:ext>
            </a:extLst>
          </p:cNvPr>
          <p:cNvSpPr txBox="1">
            <a:spLocks/>
          </p:cNvSpPr>
          <p:nvPr/>
        </p:nvSpPr>
        <p:spPr>
          <a:xfrm rot="-1961" flipH="1">
            <a:off x="5199734" y="3396090"/>
            <a:ext cx="1002083" cy="87095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inzel"/>
              <a:buNone/>
              <a:defRPr sz="5000" b="1" i="0" u="none" strike="noStrike" cap="none">
                <a:solidFill>
                  <a:schemeClr val="lt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inzel"/>
              <a:buNone/>
              <a:defRPr sz="30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inzel"/>
              <a:buNone/>
              <a:defRPr sz="30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inzel"/>
              <a:buNone/>
              <a:defRPr sz="30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inzel"/>
              <a:buNone/>
              <a:defRPr sz="30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inzel"/>
              <a:buNone/>
              <a:defRPr sz="30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inzel"/>
              <a:buNone/>
              <a:defRPr sz="30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inzel"/>
              <a:buNone/>
              <a:defRPr sz="30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inzel"/>
              <a:buNone/>
              <a:defRPr sz="30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r>
              <a:rPr lang="en" dirty="0"/>
              <a:t>04</a:t>
            </a:r>
          </a:p>
        </p:txBody>
      </p:sp>
      <p:sp>
        <p:nvSpPr>
          <p:cNvPr id="12" name="Google Shape;217;p37">
            <a:extLst>
              <a:ext uri="{FF2B5EF4-FFF2-40B4-BE49-F238E27FC236}">
                <a16:creationId xmlns:a16="http://schemas.microsoft.com/office/drawing/2014/main" id="{7A815459-C6AB-479E-A4A6-6CFBE6367156}"/>
              </a:ext>
            </a:extLst>
          </p:cNvPr>
          <p:cNvSpPr txBox="1">
            <a:spLocks/>
          </p:cNvSpPr>
          <p:nvPr/>
        </p:nvSpPr>
        <p:spPr>
          <a:xfrm flipH="1">
            <a:off x="6202067" y="3385178"/>
            <a:ext cx="2193300" cy="75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inzel"/>
              <a:buNone/>
              <a:defRPr sz="20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inzel"/>
              <a:buNone/>
              <a:defRPr sz="24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inzel"/>
              <a:buNone/>
              <a:defRPr sz="24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inzel"/>
              <a:buNone/>
              <a:defRPr sz="24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inzel"/>
              <a:buNone/>
              <a:defRPr sz="24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inzel"/>
              <a:buNone/>
              <a:defRPr sz="24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inzel"/>
              <a:buNone/>
              <a:defRPr sz="24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inzel"/>
              <a:buNone/>
              <a:defRPr sz="24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inzel"/>
              <a:buNone/>
              <a:defRPr sz="24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r>
              <a:rPr lang="en-IN" dirty="0"/>
              <a:t>Conclusion &amp; Future Scope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478830-5453-40AB-8750-2499EAF55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142" y="1544484"/>
            <a:ext cx="2475946" cy="21488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C99B86-667B-4356-B8A0-375B3E107A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61"/>
          <a:stretch/>
        </p:blipFill>
        <p:spPr>
          <a:xfrm>
            <a:off x="5918232" y="1544484"/>
            <a:ext cx="2312988" cy="2148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7F16E5-01A4-4859-9AC1-4B6143F7D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088" y="1542567"/>
            <a:ext cx="2313144" cy="21507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7BB60AD-E290-4688-B49C-CC455DC699B7}"/>
              </a:ext>
            </a:extLst>
          </p:cNvPr>
          <p:cNvSpPr/>
          <p:nvPr/>
        </p:nvSpPr>
        <p:spPr>
          <a:xfrm>
            <a:off x="947189" y="1317783"/>
            <a:ext cx="7482011" cy="2600324"/>
          </a:xfrm>
          <a:prstGeom prst="rect">
            <a:avLst/>
          </a:prstGeom>
          <a:noFill/>
          <a:ln w="9525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E70A1A6-C56D-4FA3-A56F-23FB4B5B3785}"/>
                  </a:ext>
                </a:extLst>
              </p:cNvPr>
              <p:cNvSpPr/>
              <p:nvPr/>
            </p:nvSpPr>
            <p:spPr>
              <a:xfrm>
                <a:off x="759603" y="4063949"/>
                <a:ext cx="7730508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200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Figure 7: DR21(OH) region: Processed continuum images at (a)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160</m:t>
                    </m:r>
                    <m:r>
                      <m:rPr>
                        <m:sty m:val="p"/>
                      </m:rPr>
                      <a:rPr lang="en-US" sz="1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" panose="020B0502040204020203" pitchFamily="34" charset="0"/>
                      </a:rPr>
                      <m:t>μm</m:t>
                    </m:r>
                  </m:oMath>
                </a14:m>
                <a:r>
                  <a:rPr lang="en-GB" sz="1200" dirty="0"/>
                  <a:t> </a:t>
                </a:r>
                <a:r>
                  <a:rPr lang="en-GB" sz="1200" dirty="0">
                    <a:solidFill>
                      <a:schemeClr val="bg1"/>
                    </a:solidFill>
                  </a:rPr>
                  <a:t>(b)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250</m:t>
                    </m:r>
                    <m:r>
                      <m:rPr>
                        <m:sty m:val="p"/>
                      </m:rPr>
                      <a:rPr lang="en-US" sz="12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" panose="020B0502040204020203" pitchFamily="34" charset="0"/>
                      </a:rPr>
                      <m:t>μm</m:t>
                    </m:r>
                  </m:oMath>
                </a14:m>
                <a:r>
                  <a:rPr lang="en-GB" sz="1200" dirty="0"/>
                  <a:t> </a:t>
                </a:r>
                <a:r>
                  <a:rPr lang="en-GB" sz="1200" dirty="0">
                    <a:solidFill>
                      <a:schemeClr val="bg1"/>
                    </a:solidFill>
                  </a:rPr>
                  <a:t>to the common resolution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  <m:sup>
                        <m:r>
                          <a:rPr lang="en-US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r>
                      <a:rPr lang="en-US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GB" sz="1200" dirty="0"/>
                  <a:t> </a:t>
                </a:r>
                <a:r>
                  <a:rPr lang="en-GB" sz="1200" dirty="0">
                    <a:solidFill>
                      <a:schemeClr val="bg1"/>
                    </a:solidFill>
                  </a:rPr>
                  <a:t>and pixel size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5.7</m:t>
                        </m:r>
                      </m:e>
                      <m:sup>
                        <m:r>
                          <a:rPr lang="en-US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r>
                      <a:rPr lang="en-US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200" dirty="0"/>
                  <a:t> </a:t>
                </a:r>
                <a:r>
                  <a:rPr lang="en-GB" sz="1200" dirty="0">
                    <a:solidFill>
                      <a:schemeClr val="bg1"/>
                    </a:solidFill>
                  </a:rPr>
                  <a:t>of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350</m:t>
                    </m:r>
                    <m:r>
                      <m:rPr>
                        <m:sty m:val="p"/>
                      </m:rPr>
                      <a:rPr lang="en-US" sz="12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" panose="020B0502040204020203" pitchFamily="34" charset="0"/>
                      </a:rPr>
                      <m:t>μm</m:t>
                    </m:r>
                  </m:oMath>
                </a14:m>
                <a:r>
                  <a:rPr lang="en-GB" sz="1200" dirty="0"/>
                  <a:t> </a:t>
                </a:r>
                <a:r>
                  <a:rPr lang="en-GB" sz="1200" dirty="0">
                    <a:solidFill>
                      <a:schemeClr val="bg1"/>
                    </a:solidFill>
                  </a:rPr>
                  <a:t>(c). The markers in the map at 250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" panose="020B0502040204020203" pitchFamily="34" charset="0"/>
                      </a:rPr>
                      <m:t>μm</m:t>
                    </m:r>
                  </m:oMath>
                </a14:m>
                <a:r>
                  <a:rPr lang="en-GB" sz="1200" dirty="0"/>
                  <a:t> </a:t>
                </a:r>
                <a:r>
                  <a:rPr lang="en-GB" sz="1200" dirty="0">
                    <a:solidFill>
                      <a:schemeClr val="bg1"/>
                    </a:solidFill>
                  </a:rPr>
                  <a:t>(b) represent the positions at which SED fits were obtained. Information about these positions are provided in the following table and their SED fits are represented in Figure 8.</a:t>
                </a:r>
                <a:endParaRPr lang="en-GB" sz="12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E70A1A6-C56D-4FA3-A56F-23FB4B5B37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03" y="4063949"/>
                <a:ext cx="7730508" cy="830997"/>
              </a:xfrm>
              <a:prstGeom prst="rect">
                <a:avLst/>
              </a:prstGeom>
              <a:blipFill>
                <a:blip r:embed="rId5"/>
                <a:stretch>
                  <a:fillRect l="-79" t="-1471" b="-44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>
            <a:extLst>
              <a:ext uri="{FF2B5EF4-FFF2-40B4-BE49-F238E27FC236}">
                <a16:creationId xmlns:a16="http://schemas.microsoft.com/office/drawing/2014/main" id="{26765CCB-6E93-4AC7-8F03-7ECD5DF3D7A1}"/>
              </a:ext>
            </a:extLst>
          </p:cNvPr>
          <p:cNvSpPr txBox="1">
            <a:spLocks/>
          </p:cNvSpPr>
          <p:nvPr/>
        </p:nvSpPr>
        <p:spPr>
          <a:xfrm>
            <a:off x="836194" y="414561"/>
            <a:ext cx="7704000" cy="601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r>
              <a:rPr lang="en-GB" sz="2000" dirty="0"/>
              <a:t>Convolved and Regridded Maps</a:t>
            </a:r>
          </a:p>
        </p:txBody>
      </p:sp>
    </p:spTree>
    <p:extLst>
      <p:ext uri="{BB962C8B-B14F-4D97-AF65-F5344CB8AC3E}">
        <p14:creationId xmlns:p14="http://schemas.microsoft.com/office/powerpoint/2010/main" val="3737846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CC1B9E-C21D-4F6B-8F97-6D8E05A04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397" y="902629"/>
            <a:ext cx="1939946" cy="15315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70E6D6-92FE-478C-961B-0C696DDB8E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9" t="-51" b="172"/>
          <a:stretch/>
        </p:blipFill>
        <p:spPr>
          <a:xfrm>
            <a:off x="3597458" y="899946"/>
            <a:ext cx="1875641" cy="15604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8100E3-9D96-43BD-8F24-7A63A6942B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84" r="589"/>
          <a:stretch/>
        </p:blipFill>
        <p:spPr>
          <a:xfrm>
            <a:off x="5469329" y="899946"/>
            <a:ext cx="1898851" cy="15459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1B9EDA-BB43-4A9B-960E-DFB1386CF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1281" y="2436828"/>
            <a:ext cx="1980842" cy="15315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DB0005-F33F-4E46-B6D4-C191EEA631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18"/>
          <a:stretch/>
        </p:blipFill>
        <p:spPr>
          <a:xfrm>
            <a:off x="3638086" y="2451291"/>
            <a:ext cx="1835280" cy="15025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32353E-85CD-4F25-84FD-42DCB0C4CB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66"/>
          <a:stretch/>
        </p:blipFill>
        <p:spPr>
          <a:xfrm>
            <a:off x="5469329" y="2440564"/>
            <a:ext cx="1898851" cy="151331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21BDA14-0EEA-4335-BFF0-4FE8478F6FDD}"/>
              </a:ext>
            </a:extLst>
          </p:cNvPr>
          <p:cNvSpPr/>
          <p:nvPr/>
        </p:nvSpPr>
        <p:spPr>
          <a:xfrm>
            <a:off x="1513546" y="4223145"/>
            <a:ext cx="60078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Figure 8: Spectral Energy Distributions (SEDs) of six positions  around DR21(OH).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2A5EE2-5A5B-4BEB-8410-5C4062AD82F6}"/>
              </a:ext>
            </a:extLst>
          </p:cNvPr>
          <p:cNvSpPr/>
          <p:nvPr/>
        </p:nvSpPr>
        <p:spPr>
          <a:xfrm>
            <a:off x="1513547" y="740187"/>
            <a:ext cx="6007895" cy="3393282"/>
          </a:xfrm>
          <a:prstGeom prst="rect">
            <a:avLst/>
          </a:prstGeom>
          <a:noFill/>
          <a:ln w="9525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539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5A18F3C8-7FF4-4578-8A35-419503D1D5DB}"/>
              </a:ext>
            </a:extLst>
          </p:cNvPr>
          <p:cNvSpPr/>
          <p:nvPr/>
        </p:nvSpPr>
        <p:spPr>
          <a:xfrm>
            <a:off x="7377046" y="2841626"/>
            <a:ext cx="1504080" cy="1439795"/>
          </a:xfrm>
          <a:prstGeom prst="ellipse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289C9D-FAD4-4880-AA4B-D00BDFF40A7E}"/>
              </a:ext>
            </a:extLst>
          </p:cNvPr>
          <p:cNvSpPr/>
          <p:nvPr/>
        </p:nvSpPr>
        <p:spPr>
          <a:xfrm>
            <a:off x="114300" y="1103795"/>
            <a:ext cx="1371601" cy="1239358"/>
          </a:xfrm>
          <a:prstGeom prst="ellipse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A469A3-B959-4866-B756-914395C46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590" y="1148224"/>
            <a:ext cx="2552822" cy="22526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FEEBD9-1FF8-4178-9C2D-AA145169E5B3}"/>
              </a:ext>
            </a:extLst>
          </p:cNvPr>
          <p:cNvSpPr/>
          <p:nvPr/>
        </p:nvSpPr>
        <p:spPr>
          <a:xfrm>
            <a:off x="1700218" y="983782"/>
            <a:ext cx="5443538" cy="2705384"/>
          </a:xfrm>
          <a:prstGeom prst="rect">
            <a:avLst/>
          </a:prstGeom>
          <a:noFill/>
          <a:ln w="9525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70BF2D7-F4CC-4488-AB01-C6D2500CA290}"/>
                  </a:ext>
                </a:extLst>
              </p:cNvPr>
              <p:cNvSpPr/>
              <p:nvPr/>
            </p:nvSpPr>
            <p:spPr>
              <a:xfrm>
                <a:off x="1628023" y="3853608"/>
                <a:ext cx="5587927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buClr>
                    <a:schemeClr val="bg1"/>
                  </a:buClr>
                </a:pPr>
                <a:r>
                  <a:rPr lang="en-US" sz="1200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Figure 9: (a) Dust temperature map and (b) Column density map derived from the pixel-by-pixel greybody curve-fitting routine in Python. They have pixel size </a:t>
                </a:r>
                <a14:m>
                  <m:oMath xmlns:m="http://schemas.openxmlformats.org/officeDocument/2006/math">
                    <m:r>
                      <a:rPr lang="en-US" sz="1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" panose="020B0502040204020203" pitchFamily="34" charset="0"/>
                        <a:sym typeface="Wingdings" panose="05000000000000000000" pitchFamily="2" charset="2"/>
                      </a:rPr>
                      <m:t>5</m:t>
                    </m:r>
                    <m:r>
                      <a:rPr lang="en-US" sz="1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" panose="020B0502040204020203" pitchFamily="34" charset="0"/>
                        <a:sym typeface="Wingdings" panose="05000000000000000000" pitchFamily="2" charset="2"/>
                      </a:rPr>
                      <m:t>.7</m:t>
                    </m:r>
                    <m:r>
                      <a:rPr lang="en-US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  <a:sym typeface="Wingdings" panose="05000000000000000000" pitchFamily="2" charset="2"/>
                      </a:rPr>
                      <m:t>′′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 and resolution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e>
                      <m:sub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  <m:sup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r>
                      <a:rPr lang="en-US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  <a:sym typeface="Wingdings" panose="05000000000000000000" pitchFamily="2" charset="2"/>
                      </a:rPr>
                      <m:t>.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 The contour levels in the dust temperature map correspond to the range 12 to 19K with a step size of 0.8K, with a total of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" panose="020B0502040204020203" pitchFamily="34" charset="0"/>
                        <a:sym typeface="Wingdings" panose="05000000000000000000" pitchFamily="2" charset="2"/>
                      </a:rPr>
                      <m:t>~ 9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 samples. The contours in the column density map are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  <m:t>10</m:t>
                        </m:r>
                      </m:e>
                      <m:sup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  <m:t>22</m:t>
                        </m:r>
                      </m:sup>
                    </m:sSup>
                    <m:r>
                      <a:rPr lang="en-US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  <a:sym typeface="Wingdings" panose="05000000000000000000" pitchFamily="2" charset="2"/>
                      </a:rPr>
                      <m:t> −</m:t>
                    </m:r>
                    <m:sSup>
                      <m:sSupPr>
                        <m:ctrlP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  <m:t>10</m:t>
                        </m:r>
                      </m:e>
                      <m:sup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  <m:t>24</m:t>
                        </m:r>
                      </m:sup>
                    </m:sSup>
                    <m:r>
                      <a:rPr lang="en-US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  <a:sym typeface="Wingdings" panose="05000000000000000000" pitchFamily="2" charset="2"/>
                      </a:rPr>
                      <m:t> </m:t>
                    </m:r>
                    <m:sSup>
                      <m:sSupPr>
                        <m:ctrlP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  <m:t>cm</m:t>
                        </m:r>
                      </m:e>
                      <m:sup>
                        <m:r>
                          <a:rPr lang="en-US" sz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, with a total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  <m:t>10</m:t>
                        </m:r>
                      </m:e>
                      <m:sup>
                        <m: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 samples.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70BF2D7-F4CC-4488-AB01-C6D2500CA2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023" y="3853608"/>
                <a:ext cx="5587927" cy="1200329"/>
              </a:xfrm>
              <a:prstGeom prst="rect">
                <a:avLst/>
              </a:prstGeom>
              <a:blipFill>
                <a:blip r:embed="rId3"/>
                <a:stretch>
                  <a:fillRect t="-508" b="-2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4E720EC-25F3-4C01-8D0D-C74137174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3412" y="1148224"/>
            <a:ext cx="2625761" cy="22526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1562E5-D435-43BF-9B3D-89D8E0E3F9C5}"/>
              </a:ext>
            </a:extLst>
          </p:cNvPr>
          <p:cNvSpPr/>
          <p:nvPr/>
        </p:nvSpPr>
        <p:spPr>
          <a:xfrm>
            <a:off x="3027257" y="3381388"/>
            <a:ext cx="4343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(a)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C8E5FB-A039-40BD-BE58-2EBC33EDE13D}"/>
              </a:ext>
            </a:extLst>
          </p:cNvPr>
          <p:cNvSpPr/>
          <p:nvPr/>
        </p:nvSpPr>
        <p:spPr>
          <a:xfrm>
            <a:off x="5706292" y="3382396"/>
            <a:ext cx="4343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(b)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0BDF01D-F017-4FD4-A3DC-412B1888A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37" y="144733"/>
            <a:ext cx="8424000" cy="488700"/>
          </a:xfrm>
        </p:spPr>
        <p:txBody>
          <a:bodyPr/>
          <a:lstStyle/>
          <a:p>
            <a:r>
              <a:rPr lang="en-GB" sz="2400"/>
              <a:t>Maps of Dust Temperature and Column Density</a:t>
            </a:r>
            <a:endParaRPr lang="en-GB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3BE9B9-2507-4BB6-A8CC-7D9BCE7D0F39}"/>
              </a:ext>
            </a:extLst>
          </p:cNvPr>
          <p:cNvSpPr/>
          <p:nvPr/>
        </p:nvSpPr>
        <p:spPr>
          <a:xfrm>
            <a:off x="157872" y="1307975"/>
            <a:ext cx="1284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The region has temperatures in the range of 11-19K.</a:t>
            </a:r>
            <a:endParaRPr lang="en-GB" sz="1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84456F5-6FC5-43EB-8A66-DE9FEC3B2C6E}"/>
              </a:ext>
            </a:extLst>
          </p:cNvPr>
          <p:cNvSpPr/>
          <p:nvPr/>
        </p:nvSpPr>
        <p:spPr>
          <a:xfrm>
            <a:off x="7284128" y="1032355"/>
            <a:ext cx="1629519" cy="1483009"/>
          </a:xfrm>
          <a:prstGeom prst="ellipse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D9975F6-0DF0-489C-9858-98763BD32DE0}"/>
                  </a:ext>
                </a:extLst>
              </p:cNvPr>
              <p:cNvSpPr/>
              <p:nvPr/>
            </p:nvSpPr>
            <p:spPr>
              <a:xfrm>
                <a:off x="7525666" y="3053691"/>
                <a:ext cx="1387981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Around DR21(OH), </a:t>
                </a:r>
                <a14:m>
                  <m:oMath xmlns:m="http://schemas.openxmlformats.org/officeDocument/2006/math">
                    <m:r>
                      <a:rPr lang="en-US" sz="1200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Segoe UI" panose="020B0502040204020203" pitchFamily="34" charset="0"/>
                        <a:sym typeface="Wingdings" panose="05000000000000000000" pitchFamily="2" charset="2"/>
                      </a:rPr>
                      <m:t>𝑁</m:t>
                    </m:r>
                    <m:d>
                      <m:dPr>
                        <m:ctrlPr>
                          <a:rPr lang="en-US" sz="120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200" i="1" smtClean="0">
                                <a:ln w="0"/>
                                <a:solidFill>
                                  <a:schemeClr val="accent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cs typeface="Segoe UI" panose="020B0502040204020203" pitchFamily="34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1200" i="1" smtClean="0">
                                <a:ln w="0"/>
                                <a:solidFill>
                                  <a:schemeClr val="accent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cs typeface="Segoe UI" panose="020B0502040204020203" pitchFamily="34" charset="0"/>
                                <a:sym typeface="Wingdings" panose="05000000000000000000" pitchFamily="2" charset="2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200" i="1" smtClean="0">
                                <a:ln w="0"/>
                                <a:solidFill>
                                  <a:schemeClr val="accent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cs typeface="Segoe UI" panose="020B0502040204020203" pitchFamily="34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2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 values lie in the range </a:t>
                </a:r>
                <a14:m>
                  <m:oMath xmlns:m="http://schemas.openxmlformats.org/officeDocument/2006/math">
                    <m:r>
                      <a:rPr lang="en-US" sz="1200" i="1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Segoe UI" panose="020B0502040204020203" pitchFamily="34" charset="0"/>
                        <a:sym typeface="Wingdings" panose="05000000000000000000" pitchFamily="2" charset="2"/>
                      </a:rPr>
                      <m:t>7 </m:t>
                    </m:r>
                    <m:r>
                      <a:rPr lang="en-US" sz="1200" i="1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" panose="020B0502040204020203" pitchFamily="34" charset="0"/>
                        <a:sym typeface="Wingdings" panose="05000000000000000000" pitchFamily="2" charset="2"/>
                      </a:rPr>
                      <m:t>×</m:t>
                    </m:r>
                    <m:sSup>
                      <m:sSupPr>
                        <m:ctrlPr>
                          <a:rPr lang="en-US" sz="1200" i="1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1200" i="1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  <m:t>10</m:t>
                        </m:r>
                      </m:e>
                      <m:sup>
                        <m:r>
                          <a:rPr lang="en-US" sz="1200" i="1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  <m:t>23</m:t>
                        </m:r>
                      </m:sup>
                    </m:sSup>
                    <m:r>
                      <a:rPr lang="en-US" sz="1200" i="1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" panose="020B0502040204020203" pitchFamily="34" charset="0"/>
                        <a:sym typeface="Wingdings" panose="05000000000000000000" pitchFamily="2" charset="2"/>
                      </a:rPr>
                      <m:t>−1 ×</m:t>
                    </m:r>
                    <m:sSup>
                      <m:sSupPr>
                        <m:ctrlPr>
                          <a:rPr lang="en-US" sz="1200" i="1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1200" i="1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  <m:t>10</m:t>
                        </m:r>
                      </m:e>
                      <m:sup>
                        <m:r>
                          <a:rPr lang="en-US" sz="1200" i="1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  <m:t>24</m:t>
                        </m:r>
                      </m:sup>
                    </m:sSup>
                    <m:r>
                      <a:rPr lang="en-US" sz="1200" i="1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" panose="020B0502040204020203" pitchFamily="34" charset="0"/>
                        <a:sym typeface="Wingdings" panose="05000000000000000000" pitchFamily="2" charset="2"/>
                      </a:rPr>
                      <m:t> </m:t>
                    </m:r>
                    <m:sSup>
                      <m:sSupPr>
                        <m:ctrlPr>
                          <a:rPr lang="en-US" sz="1200" i="1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20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  <m:t>cm</m:t>
                        </m:r>
                      </m:e>
                      <m:sup>
                        <m:r>
                          <a:rPr lang="en-US" sz="120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  <m:t>−2</m:t>
                        </m:r>
                      </m:sup>
                    </m:sSup>
                  </m:oMath>
                </a14:m>
                <a:endParaRPr lang="en-GB" sz="12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D9975F6-0DF0-489C-9858-98763BD32D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5666" y="3053691"/>
                <a:ext cx="1387981" cy="1015663"/>
              </a:xfrm>
              <a:prstGeom prst="rect">
                <a:avLst/>
              </a:prstGeom>
              <a:blipFill>
                <a:blip r:embed="rId5"/>
                <a:stretch>
                  <a:fillRect l="-1322" t="-11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3E647F6-F81F-4F5E-BDCF-9D0D30CA9DF9}"/>
                  </a:ext>
                </a:extLst>
              </p:cNvPr>
              <p:cNvSpPr/>
              <p:nvPr/>
            </p:nvSpPr>
            <p:spPr>
              <a:xfrm>
                <a:off x="7436648" y="1358617"/>
                <a:ext cx="1538127" cy="8304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Segoe UI" panose="020B0502040204020203" pitchFamily="34" charset="0"/>
                        <a:sym typeface="Wingdings" panose="05000000000000000000" pitchFamily="2" charset="2"/>
                      </a:rPr>
                      <m:t>𝑁</m:t>
                    </m:r>
                    <m:d>
                      <m:dPr>
                        <m:ctrlPr>
                          <a:rPr lang="en-US" sz="120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200" i="1" smtClean="0">
                                <a:ln w="0"/>
                                <a:solidFill>
                                  <a:schemeClr val="accent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cs typeface="Segoe UI" panose="020B0502040204020203" pitchFamily="34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1200" i="1" smtClean="0">
                                <a:ln w="0"/>
                                <a:solidFill>
                                  <a:schemeClr val="accent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cs typeface="Segoe UI" panose="020B0502040204020203" pitchFamily="34" charset="0"/>
                                <a:sym typeface="Wingdings" panose="05000000000000000000" pitchFamily="2" charset="2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200" i="1" smtClean="0">
                                <a:ln w="0"/>
                                <a:solidFill>
                                  <a:schemeClr val="accent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cs typeface="Segoe UI" panose="020B0502040204020203" pitchFamily="34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2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 values lie in the range of </a:t>
                </a:r>
                <a14:m>
                  <m:oMath xmlns:m="http://schemas.openxmlformats.org/officeDocument/2006/math">
                    <m:r>
                      <a:rPr lang="en-US" sz="1200" i="1" dirty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Segoe UI" panose="020B0502040204020203" pitchFamily="34" charset="0"/>
                        <a:sym typeface="Wingdings" panose="05000000000000000000" pitchFamily="2" charset="2"/>
                      </a:rPr>
                      <m:t>3 </m:t>
                    </m:r>
                    <m:r>
                      <a:rPr lang="en-US" sz="1200" i="1" dirty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" panose="020B0502040204020203" pitchFamily="34" charset="0"/>
                        <a:sym typeface="Wingdings" panose="05000000000000000000" pitchFamily="2" charset="2"/>
                      </a:rPr>
                      <m:t>×</m:t>
                    </m:r>
                    <m:sSup>
                      <m:sSupPr>
                        <m:ctrlPr>
                          <a:rPr lang="en-US" sz="1200" i="1" dirty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1200" i="1" dirty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  <m:t>10</m:t>
                        </m:r>
                      </m:e>
                      <m:sup>
                        <m:r>
                          <a:rPr lang="en-US" sz="1200" i="1" dirty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  <m:t>22</m:t>
                        </m:r>
                      </m:sup>
                    </m:sSup>
                    <m:r>
                      <a:rPr lang="en-US" sz="1200" i="1" dirty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" panose="020B0502040204020203" pitchFamily="34" charset="0"/>
                        <a:sym typeface="Wingdings" panose="05000000000000000000" pitchFamily="2" charset="2"/>
                      </a:rPr>
                      <m:t> </m:t>
                    </m:r>
                    <m:sSup>
                      <m:sSupPr>
                        <m:ctrlPr>
                          <a:rPr lang="en-US" sz="1200" i="1" dirty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200" dirty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  <m:t>cm</m:t>
                        </m:r>
                      </m:e>
                      <m:sup>
                        <m:r>
                          <a:rPr lang="en-US" sz="1200" dirty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  <m:t>−2</m:t>
                        </m:r>
                      </m:sup>
                    </m:sSup>
                    <m:r>
                      <a:rPr lang="en-US" sz="1200" dirty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" panose="020B0502040204020203" pitchFamily="34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200" i="0" dirty="0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" panose="020B0502040204020203" pitchFamily="34" charset="0"/>
                        <a:sym typeface="Wingdings" panose="05000000000000000000" pitchFamily="2" charset="2"/>
                      </a:rPr>
                      <m:t>to</m:t>
                    </m:r>
                    <m:r>
                      <a:rPr lang="en-US" sz="1200" i="0" dirty="0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" panose="020B0502040204020203" pitchFamily="34" charset="0"/>
                        <a:sym typeface="Wingdings" panose="05000000000000000000" pitchFamily="2" charset="2"/>
                      </a:rPr>
                      <m:t> 1 </m:t>
                    </m:r>
                    <m:r>
                      <a:rPr lang="en-US" sz="1200" i="1" dirty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" panose="020B0502040204020203" pitchFamily="34" charset="0"/>
                        <a:sym typeface="Wingdings" panose="05000000000000000000" pitchFamily="2" charset="2"/>
                      </a:rPr>
                      <m:t>×</m:t>
                    </m:r>
                    <m:sSup>
                      <m:sSupPr>
                        <m:ctrlPr>
                          <a:rPr lang="en-US" sz="1200" i="1" dirty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1200" i="1" dirty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  <m:t>10</m:t>
                        </m:r>
                      </m:e>
                      <m:sup>
                        <m:r>
                          <a:rPr lang="en-US" sz="1200" i="1" dirty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  <m:t>24</m:t>
                        </m:r>
                      </m:sup>
                    </m:sSup>
                    <m:r>
                      <a:rPr lang="en-US" sz="1200" i="1" dirty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" panose="020B0502040204020203" pitchFamily="34" charset="0"/>
                        <a:sym typeface="Wingdings" panose="05000000000000000000" pitchFamily="2" charset="2"/>
                      </a:rPr>
                      <m:t> </m:t>
                    </m:r>
                    <m:sSup>
                      <m:sSupPr>
                        <m:ctrlPr>
                          <a:rPr lang="en-US" sz="1200" i="1" dirty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200" dirty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  <m:t>cm</m:t>
                        </m:r>
                      </m:e>
                      <m:sup>
                        <m:r>
                          <a:rPr lang="en-US" sz="1200" dirty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  <m:t>−2</m:t>
                        </m:r>
                      </m:sup>
                    </m:sSup>
                  </m:oMath>
                </a14:m>
                <a:endParaRPr lang="en-GB" sz="12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3E647F6-F81F-4F5E-BDCF-9D0D30CA9D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6648" y="1358617"/>
                <a:ext cx="1538127" cy="830484"/>
              </a:xfrm>
              <a:prstGeom prst="rect">
                <a:avLst/>
              </a:prstGeom>
              <a:blipFill>
                <a:blip r:embed="rId6"/>
                <a:stretch>
                  <a:fillRect l="-1190" t="-14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9333B330-9C6E-48E3-980B-54A108ECD670}"/>
              </a:ext>
            </a:extLst>
          </p:cNvPr>
          <p:cNvSpPr/>
          <p:nvPr/>
        </p:nvSpPr>
        <p:spPr>
          <a:xfrm>
            <a:off x="79776" y="2811812"/>
            <a:ext cx="1530541" cy="1440507"/>
          </a:xfrm>
          <a:prstGeom prst="ellipse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15F8B8F-02CC-4D4E-A3FA-3CB2CA319B8A}"/>
                  </a:ext>
                </a:extLst>
              </p:cNvPr>
              <p:cNvSpPr/>
              <p:nvPr/>
            </p:nvSpPr>
            <p:spPr>
              <a:xfrm>
                <a:off x="155582" y="2961357"/>
                <a:ext cx="1423053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The temperature in the immediate surroundings of the DR21(OH) region spans from </a:t>
                </a:r>
                <a14:m>
                  <m:oMath xmlns:m="http://schemas.openxmlformats.org/officeDocument/2006/math">
                    <m:r>
                      <a:rPr lang="en-US" sz="1200" i="1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" panose="020B0502040204020203" pitchFamily="34" charset="0"/>
                        <a:sym typeface="Wingdings" panose="05000000000000000000" pitchFamily="2" charset="2"/>
                      </a:rPr>
                      <m:t>~ 16−19</m:t>
                    </m:r>
                    <m:r>
                      <m:rPr>
                        <m:sty m:val="p"/>
                      </m:rPr>
                      <a:rPr lang="en-US" sz="12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" panose="020B0502040204020203" pitchFamily="34" charset="0"/>
                        <a:sym typeface="Wingdings" panose="05000000000000000000" pitchFamily="2" charset="2"/>
                      </a:rPr>
                      <m:t>K</m:t>
                    </m:r>
                  </m:oMath>
                </a14:m>
                <a:r>
                  <a:rPr lang="en-US" sz="12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 </a:t>
                </a:r>
                <a:endParaRPr lang="en-GB" sz="12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15F8B8F-02CC-4D4E-A3FA-3CB2CA319B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82" y="2961357"/>
                <a:ext cx="1423053" cy="1200329"/>
              </a:xfrm>
              <a:prstGeom prst="rect">
                <a:avLst/>
              </a:prstGeom>
              <a:blipFill>
                <a:blip r:embed="rId7"/>
                <a:stretch>
                  <a:fillRect l="-858" t="-1015" r="-30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80198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3CA2C-D955-407A-881A-AB5FB11CB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843052"/>
            <a:ext cx="4690200" cy="1530300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GB" dirty="0">
                <a:ln/>
                <a:solidFill>
                  <a:schemeClr val="accent4"/>
                </a:solidFill>
              </a:rPr>
              <a:t>Conclusion &amp; Future Scope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342CD6-830B-4CE2-8049-CA10CF682D3F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720000" y="692693"/>
            <a:ext cx="2137500" cy="1838048"/>
          </a:xfrm>
        </p:spPr>
        <p:txBody>
          <a:bodyPr/>
          <a:lstStyle/>
          <a:p>
            <a:r>
              <a:rPr lang="en-GB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437736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3E9B0-5C28-4D5D-9C00-1433249F1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909" y="284804"/>
            <a:ext cx="7704000" cy="634500"/>
          </a:xfrm>
        </p:spPr>
        <p:txBody>
          <a:bodyPr/>
          <a:lstStyle/>
          <a:p>
            <a:r>
              <a:rPr lang="en-GB" sz="2400" dirty="0"/>
              <a:t>Summary</a:t>
            </a:r>
          </a:p>
        </p:txBody>
      </p:sp>
      <p:sp>
        <p:nvSpPr>
          <p:cNvPr id="4" name="Google Shape;15419;p86">
            <a:extLst>
              <a:ext uri="{FF2B5EF4-FFF2-40B4-BE49-F238E27FC236}">
                <a16:creationId xmlns:a16="http://schemas.microsoft.com/office/drawing/2014/main" id="{5F5CADE0-DECE-4D13-A580-E6CC034C6F79}"/>
              </a:ext>
            </a:extLst>
          </p:cNvPr>
          <p:cNvSpPr/>
          <p:nvPr/>
        </p:nvSpPr>
        <p:spPr>
          <a:xfrm>
            <a:off x="2216090" y="2541931"/>
            <a:ext cx="1552174" cy="620627"/>
          </a:xfrm>
          <a:custGeom>
            <a:avLst/>
            <a:gdLst/>
            <a:ahLst/>
            <a:cxnLst/>
            <a:rect l="l" t="t" r="r" b="b"/>
            <a:pathLst>
              <a:path w="44350" h="14358" extrusionOk="0">
                <a:moveTo>
                  <a:pt x="42866" y="5706"/>
                </a:moveTo>
                <a:lnTo>
                  <a:pt x="42866" y="1598"/>
                </a:lnTo>
                <a:cubicBezTo>
                  <a:pt x="42866" y="708"/>
                  <a:pt x="42136" y="0"/>
                  <a:pt x="41268" y="0"/>
                </a:cubicBezTo>
                <a:lnTo>
                  <a:pt x="1598" y="0"/>
                </a:lnTo>
                <a:cubicBezTo>
                  <a:pt x="708" y="0"/>
                  <a:pt x="0" y="708"/>
                  <a:pt x="0" y="1598"/>
                </a:cubicBezTo>
                <a:lnTo>
                  <a:pt x="0" y="5706"/>
                </a:lnTo>
                <a:lnTo>
                  <a:pt x="1484" y="7190"/>
                </a:lnTo>
                <a:lnTo>
                  <a:pt x="0" y="8674"/>
                </a:lnTo>
                <a:lnTo>
                  <a:pt x="0" y="12759"/>
                </a:lnTo>
                <a:cubicBezTo>
                  <a:pt x="0" y="13650"/>
                  <a:pt x="708" y="14357"/>
                  <a:pt x="1598" y="14357"/>
                </a:cubicBezTo>
                <a:lnTo>
                  <a:pt x="41268" y="14357"/>
                </a:lnTo>
                <a:cubicBezTo>
                  <a:pt x="42136" y="14357"/>
                  <a:pt x="42866" y="13650"/>
                  <a:pt x="42866" y="12759"/>
                </a:cubicBezTo>
                <a:lnTo>
                  <a:pt x="42866" y="8674"/>
                </a:lnTo>
                <a:lnTo>
                  <a:pt x="44350" y="7190"/>
                </a:lnTo>
                <a:lnTo>
                  <a:pt x="42866" y="5706"/>
                </a:lnTo>
              </a:path>
            </a:pathLst>
          </a:custGeom>
          <a:noFill/>
          <a:ln w="9525" cap="flat" cmpd="sng">
            <a:solidFill>
              <a:srgbClr val="5F7D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5423;p86">
            <a:extLst>
              <a:ext uri="{FF2B5EF4-FFF2-40B4-BE49-F238E27FC236}">
                <a16:creationId xmlns:a16="http://schemas.microsoft.com/office/drawing/2014/main" id="{E2CA08E1-4429-428C-9164-7AA86BBBF05E}"/>
              </a:ext>
            </a:extLst>
          </p:cNvPr>
          <p:cNvSpPr/>
          <p:nvPr/>
        </p:nvSpPr>
        <p:spPr>
          <a:xfrm>
            <a:off x="4414909" y="1244745"/>
            <a:ext cx="342847" cy="386555"/>
          </a:xfrm>
          <a:custGeom>
            <a:avLst/>
            <a:gdLst/>
            <a:ahLst/>
            <a:cxnLst/>
            <a:rect l="l" t="t" r="r" b="b"/>
            <a:pathLst>
              <a:path w="19516" h="22004" extrusionOk="0">
                <a:moveTo>
                  <a:pt x="9758" y="0"/>
                </a:moveTo>
                <a:cubicBezTo>
                  <a:pt x="9456" y="0"/>
                  <a:pt x="9153" y="80"/>
                  <a:pt x="8879" y="240"/>
                </a:cubicBezTo>
                <a:lnTo>
                  <a:pt x="867" y="4851"/>
                </a:lnTo>
                <a:cubicBezTo>
                  <a:pt x="320" y="5170"/>
                  <a:pt x="0" y="5741"/>
                  <a:pt x="0" y="6380"/>
                </a:cubicBezTo>
                <a:lnTo>
                  <a:pt x="0" y="15624"/>
                </a:lnTo>
                <a:cubicBezTo>
                  <a:pt x="0" y="16263"/>
                  <a:pt x="320" y="16834"/>
                  <a:pt x="867" y="17131"/>
                </a:cubicBezTo>
                <a:lnTo>
                  <a:pt x="8879" y="21764"/>
                </a:lnTo>
                <a:cubicBezTo>
                  <a:pt x="9153" y="21924"/>
                  <a:pt x="9456" y="22004"/>
                  <a:pt x="9758" y="22004"/>
                </a:cubicBezTo>
                <a:cubicBezTo>
                  <a:pt x="10060" y="22004"/>
                  <a:pt x="10363" y="21924"/>
                  <a:pt x="10637" y="21764"/>
                </a:cubicBezTo>
                <a:lnTo>
                  <a:pt x="18648" y="17131"/>
                </a:lnTo>
                <a:cubicBezTo>
                  <a:pt x="19196" y="16834"/>
                  <a:pt x="19516" y="16263"/>
                  <a:pt x="19516" y="15624"/>
                </a:cubicBezTo>
                <a:lnTo>
                  <a:pt x="19516" y="6380"/>
                </a:lnTo>
                <a:cubicBezTo>
                  <a:pt x="19516" y="5741"/>
                  <a:pt x="19196" y="5170"/>
                  <a:pt x="18648" y="4851"/>
                </a:cubicBezTo>
                <a:lnTo>
                  <a:pt x="10637" y="240"/>
                </a:lnTo>
                <a:cubicBezTo>
                  <a:pt x="10363" y="80"/>
                  <a:pt x="10060" y="0"/>
                  <a:pt x="9758" y="0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5424;p86">
            <a:extLst>
              <a:ext uri="{FF2B5EF4-FFF2-40B4-BE49-F238E27FC236}">
                <a16:creationId xmlns:a16="http://schemas.microsoft.com/office/drawing/2014/main" id="{5B8B14AD-916D-4BF2-B235-6AD755D4BF55}"/>
              </a:ext>
            </a:extLst>
          </p:cNvPr>
          <p:cNvSpPr/>
          <p:nvPr/>
        </p:nvSpPr>
        <p:spPr>
          <a:xfrm>
            <a:off x="2833174" y="4033569"/>
            <a:ext cx="342847" cy="386678"/>
          </a:xfrm>
          <a:custGeom>
            <a:avLst/>
            <a:gdLst/>
            <a:ahLst/>
            <a:cxnLst/>
            <a:rect l="l" t="t" r="r" b="b"/>
            <a:pathLst>
              <a:path w="19516" h="22011" extrusionOk="0">
                <a:moveTo>
                  <a:pt x="9758" y="1"/>
                </a:moveTo>
                <a:cubicBezTo>
                  <a:pt x="9456" y="1"/>
                  <a:pt x="9153" y="75"/>
                  <a:pt x="8879" y="223"/>
                </a:cubicBezTo>
                <a:lnTo>
                  <a:pt x="868" y="4857"/>
                </a:lnTo>
                <a:cubicBezTo>
                  <a:pt x="320" y="5177"/>
                  <a:pt x="0" y="5747"/>
                  <a:pt x="0" y="6363"/>
                </a:cubicBezTo>
                <a:lnTo>
                  <a:pt x="0" y="15630"/>
                </a:lnTo>
                <a:cubicBezTo>
                  <a:pt x="0" y="16247"/>
                  <a:pt x="320" y="16817"/>
                  <a:pt x="868" y="17137"/>
                </a:cubicBezTo>
                <a:lnTo>
                  <a:pt x="8879" y="21770"/>
                </a:lnTo>
                <a:cubicBezTo>
                  <a:pt x="9153" y="21930"/>
                  <a:pt x="9456" y="22010"/>
                  <a:pt x="9758" y="22010"/>
                </a:cubicBezTo>
                <a:cubicBezTo>
                  <a:pt x="10060" y="22010"/>
                  <a:pt x="10363" y="21930"/>
                  <a:pt x="10637" y="21770"/>
                </a:cubicBezTo>
                <a:lnTo>
                  <a:pt x="18648" y="17137"/>
                </a:lnTo>
                <a:cubicBezTo>
                  <a:pt x="19196" y="16817"/>
                  <a:pt x="19516" y="16247"/>
                  <a:pt x="19516" y="15630"/>
                </a:cubicBezTo>
                <a:lnTo>
                  <a:pt x="19516" y="6363"/>
                </a:lnTo>
                <a:cubicBezTo>
                  <a:pt x="19516" y="5747"/>
                  <a:pt x="19196" y="5177"/>
                  <a:pt x="18648" y="4857"/>
                </a:cubicBezTo>
                <a:lnTo>
                  <a:pt x="10637" y="223"/>
                </a:lnTo>
                <a:cubicBezTo>
                  <a:pt x="10363" y="75"/>
                  <a:pt x="10060" y="1"/>
                  <a:pt x="9758" y="1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5425;p86">
            <a:extLst>
              <a:ext uri="{FF2B5EF4-FFF2-40B4-BE49-F238E27FC236}">
                <a16:creationId xmlns:a16="http://schemas.microsoft.com/office/drawing/2014/main" id="{65910A6A-9AD2-4957-A7D6-02FD545A3CEB}"/>
              </a:ext>
            </a:extLst>
          </p:cNvPr>
          <p:cNvSpPr/>
          <p:nvPr/>
        </p:nvSpPr>
        <p:spPr>
          <a:xfrm>
            <a:off x="1186247" y="1244745"/>
            <a:ext cx="342865" cy="386555"/>
          </a:xfrm>
          <a:custGeom>
            <a:avLst/>
            <a:gdLst/>
            <a:ahLst/>
            <a:cxnLst/>
            <a:rect l="l" t="t" r="r" b="b"/>
            <a:pathLst>
              <a:path w="19517" h="22004" extrusionOk="0">
                <a:moveTo>
                  <a:pt x="9759" y="0"/>
                </a:moveTo>
                <a:cubicBezTo>
                  <a:pt x="9456" y="0"/>
                  <a:pt x="9154" y="80"/>
                  <a:pt x="8880" y="240"/>
                </a:cubicBezTo>
                <a:lnTo>
                  <a:pt x="868" y="4851"/>
                </a:lnTo>
                <a:cubicBezTo>
                  <a:pt x="320" y="5170"/>
                  <a:pt x="1" y="5741"/>
                  <a:pt x="1" y="6380"/>
                </a:cubicBezTo>
                <a:lnTo>
                  <a:pt x="1" y="15624"/>
                </a:lnTo>
                <a:cubicBezTo>
                  <a:pt x="1" y="16263"/>
                  <a:pt x="320" y="16834"/>
                  <a:pt x="868" y="17131"/>
                </a:cubicBezTo>
                <a:lnTo>
                  <a:pt x="8880" y="21764"/>
                </a:lnTo>
                <a:cubicBezTo>
                  <a:pt x="9154" y="21924"/>
                  <a:pt x="9456" y="22004"/>
                  <a:pt x="9759" y="22004"/>
                </a:cubicBezTo>
                <a:cubicBezTo>
                  <a:pt x="10061" y="22004"/>
                  <a:pt x="10363" y="21924"/>
                  <a:pt x="10637" y="21764"/>
                </a:cubicBezTo>
                <a:lnTo>
                  <a:pt x="18649" y="17131"/>
                </a:lnTo>
                <a:cubicBezTo>
                  <a:pt x="19197" y="16834"/>
                  <a:pt x="19516" y="16263"/>
                  <a:pt x="19516" y="15624"/>
                </a:cubicBezTo>
                <a:lnTo>
                  <a:pt x="19516" y="6380"/>
                </a:lnTo>
                <a:cubicBezTo>
                  <a:pt x="19516" y="5741"/>
                  <a:pt x="19197" y="5170"/>
                  <a:pt x="18649" y="4851"/>
                </a:cubicBezTo>
                <a:lnTo>
                  <a:pt x="10637" y="240"/>
                </a:lnTo>
                <a:cubicBezTo>
                  <a:pt x="10363" y="80"/>
                  <a:pt x="10061" y="0"/>
                  <a:pt x="9759" y="0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5426;p86">
            <a:extLst>
              <a:ext uri="{FF2B5EF4-FFF2-40B4-BE49-F238E27FC236}">
                <a16:creationId xmlns:a16="http://schemas.microsoft.com/office/drawing/2014/main" id="{C3614860-5758-4689-87A2-6A699FD0107D}"/>
              </a:ext>
            </a:extLst>
          </p:cNvPr>
          <p:cNvSpPr/>
          <p:nvPr/>
        </p:nvSpPr>
        <p:spPr>
          <a:xfrm>
            <a:off x="5968859" y="4074534"/>
            <a:ext cx="343251" cy="386661"/>
          </a:xfrm>
          <a:custGeom>
            <a:avLst/>
            <a:gdLst/>
            <a:ahLst/>
            <a:cxnLst/>
            <a:rect l="l" t="t" r="r" b="b"/>
            <a:pathLst>
              <a:path w="19539" h="22010" extrusionOk="0">
                <a:moveTo>
                  <a:pt x="9761" y="1"/>
                </a:moveTo>
                <a:cubicBezTo>
                  <a:pt x="9461" y="1"/>
                  <a:pt x="9164" y="80"/>
                  <a:pt x="8902" y="240"/>
                </a:cubicBezTo>
                <a:lnTo>
                  <a:pt x="867" y="4874"/>
                </a:lnTo>
                <a:cubicBezTo>
                  <a:pt x="342" y="5171"/>
                  <a:pt x="0" y="5741"/>
                  <a:pt x="0" y="6380"/>
                </a:cubicBezTo>
                <a:lnTo>
                  <a:pt x="0" y="15647"/>
                </a:lnTo>
                <a:cubicBezTo>
                  <a:pt x="0" y="16264"/>
                  <a:pt x="342" y="16834"/>
                  <a:pt x="867" y="17154"/>
                </a:cubicBezTo>
                <a:lnTo>
                  <a:pt x="8902" y="21787"/>
                </a:lnTo>
                <a:cubicBezTo>
                  <a:pt x="9164" y="21936"/>
                  <a:pt x="9461" y="22010"/>
                  <a:pt x="9761" y="22010"/>
                </a:cubicBezTo>
                <a:cubicBezTo>
                  <a:pt x="10060" y="22010"/>
                  <a:pt x="10363" y="21936"/>
                  <a:pt x="10637" y="21787"/>
                </a:cubicBezTo>
                <a:lnTo>
                  <a:pt x="18671" y="17154"/>
                </a:lnTo>
                <a:cubicBezTo>
                  <a:pt x="19196" y="16834"/>
                  <a:pt x="19539" y="16264"/>
                  <a:pt x="19539" y="15647"/>
                </a:cubicBezTo>
                <a:lnTo>
                  <a:pt x="19539" y="6380"/>
                </a:lnTo>
                <a:cubicBezTo>
                  <a:pt x="19539" y="5741"/>
                  <a:pt x="19196" y="5171"/>
                  <a:pt x="18671" y="4874"/>
                </a:cubicBezTo>
                <a:lnTo>
                  <a:pt x="10637" y="240"/>
                </a:lnTo>
                <a:cubicBezTo>
                  <a:pt x="10363" y="80"/>
                  <a:pt x="10060" y="1"/>
                  <a:pt x="9761" y="1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15427;p86">
            <a:extLst>
              <a:ext uri="{FF2B5EF4-FFF2-40B4-BE49-F238E27FC236}">
                <a16:creationId xmlns:a16="http://schemas.microsoft.com/office/drawing/2014/main" id="{67F873E0-A70A-4B51-8AC2-996566E9CFF6}"/>
              </a:ext>
            </a:extLst>
          </p:cNvPr>
          <p:cNvSpPr/>
          <p:nvPr/>
        </p:nvSpPr>
        <p:spPr>
          <a:xfrm>
            <a:off x="7569857" y="1216984"/>
            <a:ext cx="342847" cy="386555"/>
          </a:xfrm>
          <a:custGeom>
            <a:avLst/>
            <a:gdLst/>
            <a:ahLst/>
            <a:cxnLst/>
            <a:rect l="l" t="t" r="r" b="b"/>
            <a:pathLst>
              <a:path w="19516" h="22004" extrusionOk="0">
                <a:moveTo>
                  <a:pt x="9758" y="0"/>
                </a:moveTo>
                <a:cubicBezTo>
                  <a:pt x="9456" y="0"/>
                  <a:pt x="9153" y="80"/>
                  <a:pt x="8879" y="240"/>
                </a:cubicBezTo>
                <a:lnTo>
                  <a:pt x="868" y="4851"/>
                </a:lnTo>
                <a:cubicBezTo>
                  <a:pt x="320" y="5170"/>
                  <a:pt x="0" y="5741"/>
                  <a:pt x="0" y="6380"/>
                </a:cubicBezTo>
                <a:lnTo>
                  <a:pt x="0" y="15624"/>
                </a:lnTo>
                <a:cubicBezTo>
                  <a:pt x="0" y="16263"/>
                  <a:pt x="320" y="16834"/>
                  <a:pt x="868" y="17131"/>
                </a:cubicBezTo>
                <a:lnTo>
                  <a:pt x="8879" y="21764"/>
                </a:lnTo>
                <a:cubicBezTo>
                  <a:pt x="9153" y="21924"/>
                  <a:pt x="9456" y="22004"/>
                  <a:pt x="9758" y="22004"/>
                </a:cubicBezTo>
                <a:cubicBezTo>
                  <a:pt x="10061" y="22004"/>
                  <a:pt x="10363" y="21924"/>
                  <a:pt x="10637" y="21764"/>
                </a:cubicBezTo>
                <a:lnTo>
                  <a:pt x="18649" y="17131"/>
                </a:lnTo>
                <a:cubicBezTo>
                  <a:pt x="19196" y="16834"/>
                  <a:pt x="19516" y="16263"/>
                  <a:pt x="19516" y="15624"/>
                </a:cubicBezTo>
                <a:lnTo>
                  <a:pt x="19516" y="6380"/>
                </a:lnTo>
                <a:cubicBezTo>
                  <a:pt x="19516" y="5741"/>
                  <a:pt x="19196" y="5170"/>
                  <a:pt x="18649" y="4851"/>
                </a:cubicBezTo>
                <a:lnTo>
                  <a:pt x="10637" y="240"/>
                </a:lnTo>
                <a:cubicBezTo>
                  <a:pt x="10363" y="80"/>
                  <a:pt x="10061" y="0"/>
                  <a:pt x="9758" y="0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5428;p86">
            <a:extLst>
              <a:ext uri="{FF2B5EF4-FFF2-40B4-BE49-F238E27FC236}">
                <a16:creationId xmlns:a16="http://schemas.microsoft.com/office/drawing/2014/main" id="{91062591-E8BA-49DF-A970-A3147FBE6A38}"/>
              </a:ext>
            </a:extLst>
          </p:cNvPr>
          <p:cNvSpPr/>
          <p:nvPr/>
        </p:nvSpPr>
        <p:spPr>
          <a:xfrm>
            <a:off x="1348271" y="2484534"/>
            <a:ext cx="62100" cy="621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5429;p86">
            <a:extLst>
              <a:ext uri="{FF2B5EF4-FFF2-40B4-BE49-F238E27FC236}">
                <a16:creationId xmlns:a16="http://schemas.microsoft.com/office/drawing/2014/main" id="{46252CDC-E9F6-4B19-8596-56FB9A651F31}"/>
              </a:ext>
            </a:extLst>
          </p:cNvPr>
          <p:cNvSpPr/>
          <p:nvPr/>
        </p:nvSpPr>
        <p:spPr>
          <a:xfrm>
            <a:off x="4570272" y="2461058"/>
            <a:ext cx="62100" cy="621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430;p86">
            <a:extLst>
              <a:ext uri="{FF2B5EF4-FFF2-40B4-BE49-F238E27FC236}">
                <a16:creationId xmlns:a16="http://schemas.microsoft.com/office/drawing/2014/main" id="{56DEBDE7-55B8-4AD7-A0D9-3B0B5A9BCC7A}"/>
              </a:ext>
            </a:extLst>
          </p:cNvPr>
          <p:cNvSpPr/>
          <p:nvPr/>
        </p:nvSpPr>
        <p:spPr>
          <a:xfrm>
            <a:off x="7710231" y="2449574"/>
            <a:ext cx="62100" cy="621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5431;p86">
            <a:extLst>
              <a:ext uri="{FF2B5EF4-FFF2-40B4-BE49-F238E27FC236}">
                <a16:creationId xmlns:a16="http://schemas.microsoft.com/office/drawing/2014/main" id="{259234CA-D9A2-4F76-B33C-39681F4415C7}"/>
              </a:ext>
            </a:extLst>
          </p:cNvPr>
          <p:cNvSpPr/>
          <p:nvPr/>
        </p:nvSpPr>
        <p:spPr>
          <a:xfrm>
            <a:off x="2958338" y="3186893"/>
            <a:ext cx="62100" cy="621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5432;p86">
            <a:extLst>
              <a:ext uri="{FF2B5EF4-FFF2-40B4-BE49-F238E27FC236}">
                <a16:creationId xmlns:a16="http://schemas.microsoft.com/office/drawing/2014/main" id="{AD0316E9-6351-4BE8-A6A3-E541499C216B}"/>
              </a:ext>
            </a:extLst>
          </p:cNvPr>
          <p:cNvSpPr/>
          <p:nvPr/>
        </p:nvSpPr>
        <p:spPr>
          <a:xfrm>
            <a:off x="6109435" y="4014050"/>
            <a:ext cx="62100" cy="621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5434;p86">
            <a:extLst>
              <a:ext uri="{FF2B5EF4-FFF2-40B4-BE49-F238E27FC236}">
                <a16:creationId xmlns:a16="http://schemas.microsoft.com/office/drawing/2014/main" id="{68FF2142-E739-4703-9011-4CADBE68CF29}"/>
              </a:ext>
            </a:extLst>
          </p:cNvPr>
          <p:cNvSpPr/>
          <p:nvPr/>
        </p:nvSpPr>
        <p:spPr>
          <a:xfrm>
            <a:off x="1329689" y="1631300"/>
            <a:ext cx="62100" cy="621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5435;p86">
            <a:extLst>
              <a:ext uri="{FF2B5EF4-FFF2-40B4-BE49-F238E27FC236}">
                <a16:creationId xmlns:a16="http://schemas.microsoft.com/office/drawing/2014/main" id="{BE345224-7A4D-4B42-B0A6-320B7B27AAEA}"/>
              </a:ext>
            </a:extLst>
          </p:cNvPr>
          <p:cNvSpPr/>
          <p:nvPr/>
        </p:nvSpPr>
        <p:spPr>
          <a:xfrm>
            <a:off x="7726025" y="1609689"/>
            <a:ext cx="62100" cy="621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5437;p86">
            <a:extLst>
              <a:ext uri="{FF2B5EF4-FFF2-40B4-BE49-F238E27FC236}">
                <a16:creationId xmlns:a16="http://schemas.microsoft.com/office/drawing/2014/main" id="{828FF88F-EAA5-47C4-B32B-CD24B0B36C62}"/>
              </a:ext>
            </a:extLst>
          </p:cNvPr>
          <p:cNvSpPr/>
          <p:nvPr/>
        </p:nvSpPr>
        <p:spPr>
          <a:xfrm>
            <a:off x="4555283" y="1632612"/>
            <a:ext cx="62100" cy="621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5438;p86">
            <a:extLst>
              <a:ext uri="{FF2B5EF4-FFF2-40B4-BE49-F238E27FC236}">
                <a16:creationId xmlns:a16="http://schemas.microsoft.com/office/drawing/2014/main" id="{EC1BDA50-C0B2-4170-83F6-3AD0D9750341}"/>
              </a:ext>
            </a:extLst>
          </p:cNvPr>
          <p:cNvSpPr/>
          <p:nvPr/>
        </p:nvSpPr>
        <p:spPr>
          <a:xfrm>
            <a:off x="6110223" y="3145380"/>
            <a:ext cx="62100" cy="621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4" name="Google Shape;15439;p86">
            <a:extLst>
              <a:ext uri="{FF2B5EF4-FFF2-40B4-BE49-F238E27FC236}">
                <a16:creationId xmlns:a16="http://schemas.microsoft.com/office/drawing/2014/main" id="{085DCA9F-FDBF-45D4-92D7-9D14A4398114}"/>
              </a:ext>
            </a:extLst>
          </p:cNvPr>
          <p:cNvCxnSpPr>
            <a:cxnSpLocks/>
          </p:cNvCxnSpPr>
          <p:nvPr/>
        </p:nvCxnSpPr>
        <p:spPr>
          <a:xfrm flipV="1">
            <a:off x="4585280" y="1693400"/>
            <a:ext cx="0" cy="742734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5" name="Google Shape;15440;p86">
            <a:extLst>
              <a:ext uri="{FF2B5EF4-FFF2-40B4-BE49-F238E27FC236}">
                <a16:creationId xmlns:a16="http://schemas.microsoft.com/office/drawing/2014/main" id="{822266A7-DE78-4ECF-8078-CCE528B8A959}"/>
              </a:ext>
            </a:extLst>
          </p:cNvPr>
          <p:cNvCxnSpPr>
            <a:cxnSpLocks/>
          </p:cNvCxnSpPr>
          <p:nvPr/>
        </p:nvCxnSpPr>
        <p:spPr>
          <a:xfrm>
            <a:off x="7741281" y="1646633"/>
            <a:ext cx="1" cy="783130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6" name="Google Shape;15441;p86">
            <a:extLst>
              <a:ext uri="{FF2B5EF4-FFF2-40B4-BE49-F238E27FC236}">
                <a16:creationId xmlns:a16="http://schemas.microsoft.com/office/drawing/2014/main" id="{39625959-F779-4453-9293-3B150425061C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6140485" y="3189844"/>
            <a:ext cx="0" cy="824206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7" name="Google Shape;15442;p86">
            <a:extLst>
              <a:ext uri="{FF2B5EF4-FFF2-40B4-BE49-F238E27FC236}">
                <a16:creationId xmlns:a16="http://schemas.microsoft.com/office/drawing/2014/main" id="{D9D57C3D-0ABA-47BB-9315-4C2927C12244}"/>
              </a:ext>
            </a:extLst>
          </p:cNvPr>
          <p:cNvCxnSpPr>
            <a:cxnSpLocks/>
          </p:cNvCxnSpPr>
          <p:nvPr/>
        </p:nvCxnSpPr>
        <p:spPr>
          <a:xfrm>
            <a:off x="2981196" y="3253051"/>
            <a:ext cx="8192" cy="740594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8" name="Google Shape;15443;p86">
            <a:extLst>
              <a:ext uri="{FF2B5EF4-FFF2-40B4-BE49-F238E27FC236}">
                <a16:creationId xmlns:a16="http://schemas.microsoft.com/office/drawing/2014/main" id="{08DF06C6-4486-49C6-B53C-287391810E3E}"/>
              </a:ext>
            </a:extLst>
          </p:cNvPr>
          <p:cNvCxnSpPr>
            <a:cxnSpLocks/>
          </p:cNvCxnSpPr>
          <p:nvPr/>
        </p:nvCxnSpPr>
        <p:spPr>
          <a:xfrm>
            <a:off x="1360739" y="1676100"/>
            <a:ext cx="0" cy="808434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9" name="Google Shape;15444;p86">
            <a:extLst>
              <a:ext uri="{FF2B5EF4-FFF2-40B4-BE49-F238E27FC236}">
                <a16:creationId xmlns:a16="http://schemas.microsoft.com/office/drawing/2014/main" id="{3FD7820B-5746-4D5C-9366-568DE8505995}"/>
              </a:ext>
            </a:extLst>
          </p:cNvPr>
          <p:cNvSpPr txBox="1"/>
          <p:nvPr/>
        </p:nvSpPr>
        <p:spPr>
          <a:xfrm>
            <a:off x="969558" y="2658966"/>
            <a:ext cx="768274" cy="386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FFFF"/>
                </a:solidFill>
              </a:rPr>
              <a:t>01</a:t>
            </a:r>
            <a:endParaRPr sz="2000" b="1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Google Shape;15465;p86">
                <a:extLst>
                  <a:ext uri="{FF2B5EF4-FFF2-40B4-BE49-F238E27FC236}">
                    <a16:creationId xmlns:a16="http://schemas.microsoft.com/office/drawing/2014/main" id="{29699BB9-93BD-429F-926A-63222C6E9676}"/>
                  </a:ext>
                </a:extLst>
              </p:cNvPr>
              <p:cNvSpPr txBox="1"/>
              <p:nvPr/>
            </p:nvSpPr>
            <p:spPr>
              <a:xfrm>
                <a:off x="644482" y="3508425"/>
                <a:ext cx="1520500" cy="11932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dirty="0">
                    <a:solidFill>
                      <a:srgbClr val="CBCDF9"/>
                    </a:solidFill>
                  </a:rPr>
                  <a:t>Dust emission of DR21(OH) region at 70, 160, 250, 350 and 500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i="0" smtClean="0">
                        <a:solidFill>
                          <a:srgbClr val="CBCDF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US" sz="1200" b="0" i="0" smtClean="0">
                        <a:solidFill>
                          <a:srgbClr val="CBCDF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1200" dirty="0">
                    <a:solidFill>
                      <a:srgbClr val="CBCDF9"/>
                    </a:solidFill>
                  </a:rPr>
                  <a:t> shows presence of filamentary structures around the source.</a:t>
                </a:r>
              </a:p>
            </p:txBody>
          </p:sp>
        </mc:Choice>
        <mc:Fallback xmlns="">
          <p:sp>
            <p:nvSpPr>
              <p:cNvPr id="50" name="Google Shape;15465;p86">
                <a:extLst>
                  <a:ext uri="{FF2B5EF4-FFF2-40B4-BE49-F238E27FC236}">
                    <a16:creationId xmlns:a16="http://schemas.microsoft.com/office/drawing/2014/main" id="{29699BB9-93BD-429F-926A-63222C6E9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82" y="3508425"/>
                <a:ext cx="1520500" cy="1193273"/>
              </a:xfrm>
              <a:prstGeom prst="rect">
                <a:avLst/>
              </a:prstGeom>
              <a:blipFill>
                <a:blip r:embed="rId2"/>
                <a:stretch>
                  <a:fillRect t="-16410" r="-402" b="-189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Google Shape;15468;p86">
                <a:extLst>
                  <a:ext uri="{FF2B5EF4-FFF2-40B4-BE49-F238E27FC236}">
                    <a16:creationId xmlns:a16="http://schemas.microsoft.com/office/drawing/2014/main" id="{A01A7813-9341-4CE7-A193-7F4562B28C72}"/>
                  </a:ext>
                </a:extLst>
              </p:cNvPr>
              <p:cNvSpPr txBox="1"/>
              <p:nvPr/>
            </p:nvSpPr>
            <p:spPr>
              <a:xfrm>
                <a:off x="2167342" y="1251201"/>
                <a:ext cx="1506042" cy="9719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 algn="ctr"/>
                <a:r>
                  <a:rPr lang="en-US" sz="1200" dirty="0">
                    <a:solidFill>
                      <a:srgbClr val="CBCDF9"/>
                    </a:solidFill>
                  </a:rPr>
                  <a:t>The northern and southern parts of DR21 ridge are clearly observed in the cropped maps having a common area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b="0" i="1" smtClean="0">
                            <a:solidFill>
                              <a:srgbClr val="CBCDF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solidFill>
                              <a:srgbClr val="CBCDF9"/>
                            </a:solidFill>
                            <a:latin typeface="Cambria Math" panose="02040503050406030204" pitchFamily="18" charset="0"/>
                          </a:rPr>
                          <m:t>1800</m:t>
                        </m:r>
                      </m:e>
                      <m:sup>
                        <m:r>
                          <a:rPr lang="en-US" sz="1200" b="0" i="1" smtClean="0">
                            <a:solidFill>
                              <a:srgbClr val="CBCDF9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r>
                      <a:rPr lang="en-US" sz="1200" b="0" i="1" smtClean="0">
                        <a:solidFill>
                          <a:srgbClr val="CBCDF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200" b="0" i="1" smtClean="0">
                            <a:solidFill>
                              <a:srgbClr val="CBCDF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solidFill>
                              <a:srgbClr val="CBCDF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1800</m:t>
                        </m:r>
                      </m:e>
                      <m:sup>
                        <m:r>
                          <a:rPr lang="en-US" sz="1200" b="0" i="1" smtClean="0">
                            <a:solidFill>
                              <a:srgbClr val="CBCDF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r>
                      <a:rPr lang="en-US" sz="1200" b="0" i="1" smtClean="0">
                        <a:solidFill>
                          <a:srgbClr val="CBCDF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200" dirty="0">
                  <a:solidFill>
                    <a:srgbClr val="CBCDF9"/>
                  </a:solidFill>
                </a:endParaRPr>
              </a:p>
            </p:txBody>
          </p:sp>
        </mc:Choice>
        <mc:Fallback xmlns="">
          <p:sp>
            <p:nvSpPr>
              <p:cNvPr id="53" name="Google Shape;15468;p86">
                <a:extLst>
                  <a:ext uri="{FF2B5EF4-FFF2-40B4-BE49-F238E27FC236}">
                    <a16:creationId xmlns:a16="http://schemas.microsoft.com/office/drawing/2014/main" id="{A01A7813-9341-4CE7-A193-7F4562B28C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342" y="1251201"/>
                <a:ext cx="1506042" cy="971913"/>
              </a:xfrm>
              <a:prstGeom prst="rect">
                <a:avLst/>
              </a:prstGeom>
              <a:blipFill>
                <a:blip r:embed="rId3"/>
                <a:stretch>
                  <a:fillRect t="-30625" r="-810" b="-268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Google Shape;15418;p86">
            <a:extLst>
              <a:ext uri="{FF2B5EF4-FFF2-40B4-BE49-F238E27FC236}">
                <a16:creationId xmlns:a16="http://schemas.microsoft.com/office/drawing/2014/main" id="{CDF8B6E2-2DDE-455F-BC22-1D48EFF19667}"/>
              </a:ext>
            </a:extLst>
          </p:cNvPr>
          <p:cNvSpPr/>
          <p:nvPr/>
        </p:nvSpPr>
        <p:spPr>
          <a:xfrm>
            <a:off x="3776767" y="2541931"/>
            <a:ext cx="1552175" cy="634499"/>
          </a:xfrm>
          <a:custGeom>
            <a:avLst/>
            <a:gdLst/>
            <a:ahLst/>
            <a:cxnLst/>
            <a:rect l="l" t="t" r="r" b="b"/>
            <a:pathLst>
              <a:path w="44351" h="14358" extrusionOk="0">
                <a:moveTo>
                  <a:pt x="1599" y="0"/>
                </a:moveTo>
                <a:cubicBezTo>
                  <a:pt x="708" y="0"/>
                  <a:pt x="1" y="708"/>
                  <a:pt x="1" y="1598"/>
                </a:cubicBezTo>
                <a:lnTo>
                  <a:pt x="1" y="5706"/>
                </a:lnTo>
                <a:lnTo>
                  <a:pt x="1484" y="7190"/>
                </a:lnTo>
                <a:lnTo>
                  <a:pt x="1" y="8674"/>
                </a:lnTo>
                <a:lnTo>
                  <a:pt x="1" y="12759"/>
                </a:lnTo>
                <a:cubicBezTo>
                  <a:pt x="1" y="13650"/>
                  <a:pt x="708" y="14357"/>
                  <a:pt x="1599" y="14357"/>
                </a:cubicBezTo>
                <a:lnTo>
                  <a:pt x="41269" y="14357"/>
                </a:lnTo>
                <a:cubicBezTo>
                  <a:pt x="42136" y="14357"/>
                  <a:pt x="42867" y="13650"/>
                  <a:pt x="42867" y="12759"/>
                </a:cubicBezTo>
                <a:lnTo>
                  <a:pt x="42867" y="8674"/>
                </a:lnTo>
                <a:lnTo>
                  <a:pt x="44350" y="7190"/>
                </a:lnTo>
                <a:lnTo>
                  <a:pt x="42867" y="5706"/>
                </a:lnTo>
                <a:lnTo>
                  <a:pt x="42867" y="1598"/>
                </a:lnTo>
                <a:cubicBezTo>
                  <a:pt x="42867" y="708"/>
                  <a:pt x="42136" y="0"/>
                  <a:pt x="41269" y="0"/>
                </a:cubicBezTo>
                <a:close/>
              </a:path>
            </a:pathLst>
          </a:custGeom>
          <a:noFill/>
          <a:ln w="9525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5419;p86">
            <a:extLst>
              <a:ext uri="{FF2B5EF4-FFF2-40B4-BE49-F238E27FC236}">
                <a16:creationId xmlns:a16="http://schemas.microsoft.com/office/drawing/2014/main" id="{CC556745-EBB7-4D26-A06C-A2CDC73FCDD8}"/>
              </a:ext>
            </a:extLst>
          </p:cNvPr>
          <p:cNvSpPr/>
          <p:nvPr/>
        </p:nvSpPr>
        <p:spPr>
          <a:xfrm>
            <a:off x="5371418" y="2541931"/>
            <a:ext cx="1552174" cy="620627"/>
          </a:xfrm>
          <a:custGeom>
            <a:avLst/>
            <a:gdLst/>
            <a:ahLst/>
            <a:cxnLst/>
            <a:rect l="l" t="t" r="r" b="b"/>
            <a:pathLst>
              <a:path w="44350" h="14358" extrusionOk="0">
                <a:moveTo>
                  <a:pt x="42866" y="5706"/>
                </a:moveTo>
                <a:lnTo>
                  <a:pt x="42866" y="1598"/>
                </a:lnTo>
                <a:cubicBezTo>
                  <a:pt x="42866" y="708"/>
                  <a:pt x="42136" y="0"/>
                  <a:pt x="41268" y="0"/>
                </a:cubicBezTo>
                <a:lnTo>
                  <a:pt x="1598" y="0"/>
                </a:lnTo>
                <a:cubicBezTo>
                  <a:pt x="708" y="0"/>
                  <a:pt x="0" y="708"/>
                  <a:pt x="0" y="1598"/>
                </a:cubicBezTo>
                <a:lnTo>
                  <a:pt x="0" y="5706"/>
                </a:lnTo>
                <a:lnTo>
                  <a:pt x="1484" y="7190"/>
                </a:lnTo>
                <a:lnTo>
                  <a:pt x="0" y="8674"/>
                </a:lnTo>
                <a:lnTo>
                  <a:pt x="0" y="12759"/>
                </a:lnTo>
                <a:cubicBezTo>
                  <a:pt x="0" y="13650"/>
                  <a:pt x="708" y="14357"/>
                  <a:pt x="1598" y="14357"/>
                </a:cubicBezTo>
                <a:lnTo>
                  <a:pt x="41268" y="14357"/>
                </a:lnTo>
                <a:cubicBezTo>
                  <a:pt x="42136" y="14357"/>
                  <a:pt x="42866" y="13650"/>
                  <a:pt x="42866" y="12759"/>
                </a:cubicBezTo>
                <a:lnTo>
                  <a:pt x="42866" y="8674"/>
                </a:lnTo>
                <a:lnTo>
                  <a:pt x="44350" y="7190"/>
                </a:lnTo>
                <a:lnTo>
                  <a:pt x="42866" y="5706"/>
                </a:lnTo>
              </a:path>
            </a:pathLst>
          </a:custGeom>
          <a:noFill/>
          <a:ln w="9525" cap="flat" cmpd="sng">
            <a:solidFill>
              <a:srgbClr val="5F7D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5418;p86">
            <a:extLst>
              <a:ext uri="{FF2B5EF4-FFF2-40B4-BE49-F238E27FC236}">
                <a16:creationId xmlns:a16="http://schemas.microsoft.com/office/drawing/2014/main" id="{C13CFEF9-A7D6-403E-A6F1-6D1FF8119737}"/>
              </a:ext>
            </a:extLst>
          </p:cNvPr>
          <p:cNvSpPr/>
          <p:nvPr/>
        </p:nvSpPr>
        <p:spPr>
          <a:xfrm>
            <a:off x="644482" y="2541931"/>
            <a:ext cx="1552175" cy="634499"/>
          </a:xfrm>
          <a:custGeom>
            <a:avLst/>
            <a:gdLst/>
            <a:ahLst/>
            <a:cxnLst/>
            <a:rect l="l" t="t" r="r" b="b"/>
            <a:pathLst>
              <a:path w="44351" h="14358" extrusionOk="0">
                <a:moveTo>
                  <a:pt x="1599" y="0"/>
                </a:moveTo>
                <a:cubicBezTo>
                  <a:pt x="708" y="0"/>
                  <a:pt x="1" y="708"/>
                  <a:pt x="1" y="1598"/>
                </a:cubicBezTo>
                <a:lnTo>
                  <a:pt x="1" y="5706"/>
                </a:lnTo>
                <a:lnTo>
                  <a:pt x="1484" y="7190"/>
                </a:lnTo>
                <a:lnTo>
                  <a:pt x="1" y="8674"/>
                </a:lnTo>
                <a:lnTo>
                  <a:pt x="1" y="12759"/>
                </a:lnTo>
                <a:cubicBezTo>
                  <a:pt x="1" y="13650"/>
                  <a:pt x="708" y="14357"/>
                  <a:pt x="1599" y="14357"/>
                </a:cubicBezTo>
                <a:lnTo>
                  <a:pt x="41269" y="14357"/>
                </a:lnTo>
                <a:cubicBezTo>
                  <a:pt x="42136" y="14357"/>
                  <a:pt x="42867" y="13650"/>
                  <a:pt x="42867" y="12759"/>
                </a:cubicBezTo>
                <a:lnTo>
                  <a:pt x="42867" y="8674"/>
                </a:lnTo>
                <a:lnTo>
                  <a:pt x="44350" y="7190"/>
                </a:lnTo>
                <a:lnTo>
                  <a:pt x="42867" y="5706"/>
                </a:lnTo>
                <a:lnTo>
                  <a:pt x="42867" y="1598"/>
                </a:lnTo>
                <a:cubicBezTo>
                  <a:pt x="42867" y="708"/>
                  <a:pt x="42136" y="0"/>
                  <a:pt x="41269" y="0"/>
                </a:cubicBezTo>
                <a:close/>
              </a:path>
            </a:pathLst>
          </a:custGeom>
          <a:noFill/>
          <a:ln w="9525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5418;p86">
            <a:extLst>
              <a:ext uri="{FF2B5EF4-FFF2-40B4-BE49-F238E27FC236}">
                <a16:creationId xmlns:a16="http://schemas.microsoft.com/office/drawing/2014/main" id="{6460276A-DCF9-4674-8699-172EC236AA7A}"/>
              </a:ext>
            </a:extLst>
          </p:cNvPr>
          <p:cNvSpPr/>
          <p:nvPr/>
        </p:nvSpPr>
        <p:spPr>
          <a:xfrm>
            <a:off x="6921473" y="2528059"/>
            <a:ext cx="1552175" cy="634499"/>
          </a:xfrm>
          <a:custGeom>
            <a:avLst/>
            <a:gdLst/>
            <a:ahLst/>
            <a:cxnLst/>
            <a:rect l="l" t="t" r="r" b="b"/>
            <a:pathLst>
              <a:path w="44351" h="14358" extrusionOk="0">
                <a:moveTo>
                  <a:pt x="1599" y="0"/>
                </a:moveTo>
                <a:cubicBezTo>
                  <a:pt x="708" y="0"/>
                  <a:pt x="1" y="708"/>
                  <a:pt x="1" y="1598"/>
                </a:cubicBezTo>
                <a:lnTo>
                  <a:pt x="1" y="5706"/>
                </a:lnTo>
                <a:lnTo>
                  <a:pt x="1484" y="7190"/>
                </a:lnTo>
                <a:lnTo>
                  <a:pt x="1" y="8674"/>
                </a:lnTo>
                <a:lnTo>
                  <a:pt x="1" y="12759"/>
                </a:lnTo>
                <a:cubicBezTo>
                  <a:pt x="1" y="13650"/>
                  <a:pt x="708" y="14357"/>
                  <a:pt x="1599" y="14357"/>
                </a:cubicBezTo>
                <a:lnTo>
                  <a:pt x="41269" y="14357"/>
                </a:lnTo>
                <a:cubicBezTo>
                  <a:pt x="42136" y="14357"/>
                  <a:pt x="42867" y="13650"/>
                  <a:pt x="42867" y="12759"/>
                </a:cubicBezTo>
                <a:lnTo>
                  <a:pt x="42867" y="8674"/>
                </a:lnTo>
                <a:lnTo>
                  <a:pt x="44350" y="7190"/>
                </a:lnTo>
                <a:lnTo>
                  <a:pt x="42867" y="5706"/>
                </a:lnTo>
                <a:lnTo>
                  <a:pt x="42867" y="1598"/>
                </a:lnTo>
                <a:cubicBezTo>
                  <a:pt x="42867" y="708"/>
                  <a:pt x="42136" y="0"/>
                  <a:pt x="41269" y="0"/>
                </a:cubicBezTo>
                <a:close/>
              </a:path>
            </a:pathLst>
          </a:custGeom>
          <a:noFill/>
          <a:ln w="9525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4B991F7-8AA3-485A-A69C-4D9208822F0B}"/>
                  </a:ext>
                </a:extLst>
              </p:cNvPr>
              <p:cNvSpPr/>
              <p:nvPr/>
            </p:nvSpPr>
            <p:spPr>
              <a:xfrm>
                <a:off x="3830965" y="3320901"/>
                <a:ext cx="1508630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sz="1200" dirty="0">
                    <a:solidFill>
                      <a:srgbClr val="CBCDF9"/>
                    </a:solidFill>
                  </a:rPr>
                  <a:t>Multiple dense clouds seen in the northern DR21 ridge at 70 and 160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N" sz="1200">
                        <a:solidFill>
                          <a:srgbClr val="CBCDF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US" sz="1200">
                        <a:solidFill>
                          <a:srgbClr val="CBCDF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1200" dirty="0">
                    <a:solidFill>
                      <a:srgbClr val="CBCDF9"/>
                    </a:solidFill>
                  </a:rPr>
                  <a:t>, most massive being DR21(OH).</a:t>
                </a: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4B991F7-8AA3-485A-A69C-4D9208822F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965" y="3320901"/>
                <a:ext cx="1508630" cy="1384995"/>
              </a:xfrm>
              <a:prstGeom prst="rect">
                <a:avLst/>
              </a:prstGeom>
              <a:blipFill>
                <a:blip r:embed="rId4"/>
                <a:stretch>
                  <a:fillRect t="-881" b="-22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8DC7752-3F5B-44B1-95DF-6DE08E587246}"/>
                  </a:ext>
                </a:extLst>
              </p:cNvPr>
              <p:cNvSpPr/>
              <p:nvPr/>
            </p:nvSpPr>
            <p:spPr>
              <a:xfrm>
                <a:off x="5400767" y="1433911"/>
                <a:ext cx="1498116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sz="1200" dirty="0">
                    <a:solidFill>
                      <a:srgbClr val="CBCDF9"/>
                    </a:solidFill>
                  </a:rPr>
                  <a:t>Continuum maps at 160 and 250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N" sz="1200">
                        <a:solidFill>
                          <a:srgbClr val="CBCDF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US" sz="1200">
                        <a:solidFill>
                          <a:srgbClr val="CBCDF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1200" dirty="0">
                    <a:solidFill>
                      <a:srgbClr val="CBCDF9"/>
                    </a:solidFill>
                  </a:rPr>
                  <a:t> smoothed to a common angular resolution.</a:t>
                </a: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8DC7752-3F5B-44B1-95DF-6DE08E5872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767" y="1433911"/>
                <a:ext cx="1498116" cy="1015663"/>
              </a:xfrm>
              <a:prstGeom prst="rect">
                <a:avLst/>
              </a:prstGeom>
              <a:blipFill>
                <a:blip r:embed="rId5"/>
                <a:stretch>
                  <a:fillRect t="-599" b="-29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AF91BA03-3A2C-4397-8F80-E588820101C3}"/>
                  </a:ext>
                </a:extLst>
              </p:cNvPr>
              <p:cNvSpPr/>
              <p:nvPr/>
            </p:nvSpPr>
            <p:spPr>
              <a:xfrm>
                <a:off x="6946815" y="3320901"/>
                <a:ext cx="152683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sz="1200" dirty="0">
                    <a:solidFill>
                      <a:srgbClr val="CBCDF9"/>
                    </a:solidFill>
                  </a:rPr>
                  <a:t>160 and 250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N" sz="1200">
                        <a:solidFill>
                          <a:srgbClr val="CBCDF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US" sz="1200">
                        <a:solidFill>
                          <a:srgbClr val="CBCDF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1200" dirty="0">
                    <a:solidFill>
                      <a:srgbClr val="CBCDF9"/>
                    </a:solidFill>
                  </a:rPr>
                  <a:t> convolved maps regridded to have common pixel size.</a:t>
                </a: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AF91BA03-3A2C-4397-8F80-E588820101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815" y="3320901"/>
                <a:ext cx="1526833" cy="830997"/>
              </a:xfrm>
              <a:prstGeom prst="rect">
                <a:avLst/>
              </a:prstGeom>
              <a:blipFill>
                <a:blip r:embed="rId6"/>
                <a:stretch>
                  <a:fillRect t="-1471" b="-44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Rectangle 69">
            <a:extLst>
              <a:ext uri="{FF2B5EF4-FFF2-40B4-BE49-F238E27FC236}">
                <a16:creationId xmlns:a16="http://schemas.microsoft.com/office/drawing/2014/main" id="{94625115-26C0-4BCC-ABA9-F41CB261C333}"/>
              </a:ext>
            </a:extLst>
          </p:cNvPr>
          <p:cNvSpPr/>
          <p:nvPr/>
        </p:nvSpPr>
        <p:spPr>
          <a:xfrm>
            <a:off x="2706021" y="2637896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" sz="2000" b="1" dirty="0">
                <a:solidFill>
                  <a:srgbClr val="FFFFFF"/>
                </a:solidFill>
              </a:rPr>
              <a:t>02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2CE1E7A-BE94-4D42-95D0-012C4A8C630D}"/>
              </a:ext>
            </a:extLst>
          </p:cNvPr>
          <p:cNvSpPr/>
          <p:nvPr/>
        </p:nvSpPr>
        <p:spPr>
          <a:xfrm>
            <a:off x="4324064" y="2637034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" sz="2000" b="1" dirty="0">
                <a:solidFill>
                  <a:srgbClr val="FFFFFF"/>
                </a:solidFill>
              </a:rPr>
              <a:t>03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923DE5E-AF3E-48D6-B791-097824DFDB81}"/>
              </a:ext>
            </a:extLst>
          </p:cNvPr>
          <p:cNvSpPr/>
          <p:nvPr/>
        </p:nvSpPr>
        <p:spPr>
          <a:xfrm>
            <a:off x="5911446" y="2630189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" sz="2000" b="1" dirty="0">
                <a:solidFill>
                  <a:srgbClr val="FFFFFF"/>
                </a:solidFill>
              </a:rPr>
              <a:t>04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14F2F84-38F3-4B66-9388-AF926D97823C}"/>
              </a:ext>
            </a:extLst>
          </p:cNvPr>
          <p:cNvSpPr/>
          <p:nvPr/>
        </p:nvSpPr>
        <p:spPr>
          <a:xfrm>
            <a:off x="7490475" y="2652189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" sz="2000" b="1" dirty="0">
                <a:solidFill>
                  <a:srgbClr val="FFFFFF"/>
                </a:solidFill>
              </a:rPr>
              <a:t>05</a:t>
            </a:r>
          </a:p>
        </p:txBody>
      </p:sp>
      <p:sp>
        <p:nvSpPr>
          <p:cNvPr id="55" name="Google Shape;15431;p86">
            <a:extLst>
              <a:ext uri="{FF2B5EF4-FFF2-40B4-BE49-F238E27FC236}">
                <a16:creationId xmlns:a16="http://schemas.microsoft.com/office/drawing/2014/main" id="{6BBD28C2-26BE-4286-B177-35082B413E91}"/>
              </a:ext>
            </a:extLst>
          </p:cNvPr>
          <p:cNvSpPr/>
          <p:nvPr/>
        </p:nvSpPr>
        <p:spPr>
          <a:xfrm>
            <a:off x="2965872" y="3983000"/>
            <a:ext cx="62100" cy="621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449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419;p86">
            <a:extLst>
              <a:ext uri="{FF2B5EF4-FFF2-40B4-BE49-F238E27FC236}">
                <a16:creationId xmlns:a16="http://schemas.microsoft.com/office/drawing/2014/main" id="{FB41E285-9F8A-439F-9676-00C3392E6596}"/>
              </a:ext>
            </a:extLst>
          </p:cNvPr>
          <p:cNvSpPr/>
          <p:nvPr/>
        </p:nvSpPr>
        <p:spPr>
          <a:xfrm>
            <a:off x="2216090" y="2399051"/>
            <a:ext cx="1552174" cy="620627"/>
          </a:xfrm>
          <a:custGeom>
            <a:avLst/>
            <a:gdLst/>
            <a:ahLst/>
            <a:cxnLst/>
            <a:rect l="l" t="t" r="r" b="b"/>
            <a:pathLst>
              <a:path w="44350" h="14358" extrusionOk="0">
                <a:moveTo>
                  <a:pt x="42866" y="5706"/>
                </a:moveTo>
                <a:lnTo>
                  <a:pt x="42866" y="1598"/>
                </a:lnTo>
                <a:cubicBezTo>
                  <a:pt x="42866" y="708"/>
                  <a:pt x="42136" y="0"/>
                  <a:pt x="41268" y="0"/>
                </a:cubicBezTo>
                <a:lnTo>
                  <a:pt x="1598" y="0"/>
                </a:lnTo>
                <a:cubicBezTo>
                  <a:pt x="708" y="0"/>
                  <a:pt x="0" y="708"/>
                  <a:pt x="0" y="1598"/>
                </a:cubicBezTo>
                <a:lnTo>
                  <a:pt x="0" y="5706"/>
                </a:lnTo>
                <a:lnTo>
                  <a:pt x="1484" y="7190"/>
                </a:lnTo>
                <a:lnTo>
                  <a:pt x="0" y="8674"/>
                </a:lnTo>
                <a:lnTo>
                  <a:pt x="0" y="12759"/>
                </a:lnTo>
                <a:cubicBezTo>
                  <a:pt x="0" y="13650"/>
                  <a:pt x="708" y="14357"/>
                  <a:pt x="1598" y="14357"/>
                </a:cubicBezTo>
                <a:lnTo>
                  <a:pt x="41268" y="14357"/>
                </a:lnTo>
                <a:cubicBezTo>
                  <a:pt x="42136" y="14357"/>
                  <a:pt x="42866" y="13650"/>
                  <a:pt x="42866" y="12759"/>
                </a:cubicBezTo>
                <a:lnTo>
                  <a:pt x="42866" y="8674"/>
                </a:lnTo>
                <a:lnTo>
                  <a:pt x="44350" y="7190"/>
                </a:lnTo>
                <a:lnTo>
                  <a:pt x="42866" y="5706"/>
                </a:lnTo>
              </a:path>
            </a:pathLst>
          </a:custGeom>
          <a:noFill/>
          <a:ln w="9525" cap="flat" cmpd="sng">
            <a:solidFill>
              <a:srgbClr val="5F7D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5424;p86">
            <a:extLst>
              <a:ext uri="{FF2B5EF4-FFF2-40B4-BE49-F238E27FC236}">
                <a16:creationId xmlns:a16="http://schemas.microsoft.com/office/drawing/2014/main" id="{06342F03-8A25-4C07-A911-D4B304CFBE6B}"/>
              </a:ext>
            </a:extLst>
          </p:cNvPr>
          <p:cNvSpPr/>
          <p:nvPr/>
        </p:nvSpPr>
        <p:spPr>
          <a:xfrm>
            <a:off x="2833174" y="3890689"/>
            <a:ext cx="342847" cy="386678"/>
          </a:xfrm>
          <a:custGeom>
            <a:avLst/>
            <a:gdLst/>
            <a:ahLst/>
            <a:cxnLst/>
            <a:rect l="l" t="t" r="r" b="b"/>
            <a:pathLst>
              <a:path w="19516" h="22011" extrusionOk="0">
                <a:moveTo>
                  <a:pt x="9758" y="1"/>
                </a:moveTo>
                <a:cubicBezTo>
                  <a:pt x="9456" y="1"/>
                  <a:pt x="9153" y="75"/>
                  <a:pt x="8879" y="223"/>
                </a:cubicBezTo>
                <a:lnTo>
                  <a:pt x="868" y="4857"/>
                </a:lnTo>
                <a:cubicBezTo>
                  <a:pt x="320" y="5177"/>
                  <a:pt x="0" y="5747"/>
                  <a:pt x="0" y="6363"/>
                </a:cubicBezTo>
                <a:lnTo>
                  <a:pt x="0" y="15630"/>
                </a:lnTo>
                <a:cubicBezTo>
                  <a:pt x="0" y="16247"/>
                  <a:pt x="320" y="16817"/>
                  <a:pt x="868" y="17137"/>
                </a:cubicBezTo>
                <a:lnTo>
                  <a:pt x="8879" y="21770"/>
                </a:lnTo>
                <a:cubicBezTo>
                  <a:pt x="9153" y="21930"/>
                  <a:pt x="9456" y="22010"/>
                  <a:pt x="9758" y="22010"/>
                </a:cubicBezTo>
                <a:cubicBezTo>
                  <a:pt x="10060" y="22010"/>
                  <a:pt x="10363" y="21930"/>
                  <a:pt x="10637" y="21770"/>
                </a:cubicBezTo>
                <a:lnTo>
                  <a:pt x="18648" y="17137"/>
                </a:lnTo>
                <a:cubicBezTo>
                  <a:pt x="19196" y="16817"/>
                  <a:pt x="19516" y="16247"/>
                  <a:pt x="19516" y="15630"/>
                </a:cubicBezTo>
                <a:lnTo>
                  <a:pt x="19516" y="6363"/>
                </a:lnTo>
                <a:cubicBezTo>
                  <a:pt x="19516" y="5747"/>
                  <a:pt x="19196" y="5177"/>
                  <a:pt x="18648" y="4857"/>
                </a:cubicBezTo>
                <a:lnTo>
                  <a:pt x="10637" y="223"/>
                </a:lnTo>
                <a:cubicBezTo>
                  <a:pt x="10363" y="75"/>
                  <a:pt x="10060" y="1"/>
                  <a:pt x="9758" y="1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5426;p86">
            <a:extLst>
              <a:ext uri="{FF2B5EF4-FFF2-40B4-BE49-F238E27FC236}">
                <a16:creationId xmlns:a16="http://schemas.microsoft.com/office/drawing/2014/main" id="{6B499DA6-3D5A-41E2-92B1-162DF73D4097}"/>
              </a:ext>
            </a:extLst>
          </p:cNvPr>
          <p:cNvSpPr/>
          <p:nvPr/>
        </p:nvSpPr>
        <p:spPr>
          <a:xfrm>
            <a:off x="5968859" y="3931654"/>
            <a:ext cx="343251" cy="386661"/>
          </a:xfrm>
          <a:custGeom>
            <a:avLst/>
            <a:gdLst/>
            <a:ahLst/>
            <a:cxnLst/>
            <a:rect l="l" t="t" r="r" b="b"/>
            <a:pathLst>
              <a:path w="19539" h="22010" extrusionOk="0">
                <a:moveTo>
                  <a:pt x="9761" y="1"/>
                </a:moveTo>
                <a:cubicBezTo>
                  <a:pt x="9461" y="1"/>
                  <a:pt x="9164" y="80"/>
                  <a:pt x="8902" y="240"/>
                </a:cubicBezTo>
                <a:lnTo>
                  <a:pt x="867" y="4874"/>
                </a:lnTo>
                <a:cubicBezTo>
                  <a:pt x="342" y="5171"/>
                  <a:pt x="0" y="5741"/>
                  <a:pt x="0" y="6380"/>
                </a:cubicBezTo>
                <a:lnTo>
                  <a:pt x="0" y="15647"/>
                </a:lnTo>
                <a:cubicBezTo>
                  <a:pt x="0" y="16264"/>
                  <a:pt x="342" y="16834"/>
                  <a:pt x="867" y="17154"/>
                </a:cubicBezTo>
                <a:lnTo>
                  <a:pt x="8902" y="21787"/>
                </a:lnTo>
                <a:cubicBezTo>
                  <a:pt x="9164" y="21936"/>
                  <a:pt x="9461" y="22010"/>
                  <a:pt x="9761" y="22010"/>
                </a:cubicBezTo>
                <a:cubicBezTo>
                  <a:pt x="10060" y="22010"/>
                  <a:pt x="10363" y="21936"/>
                  <a:pt x="10637" y="21787"/>
                </a:cubicBezTo>
                <a:lnTo>
                  <a:pt x="18671" y="17154"/>
                </a:lnTo>
                <a:cubicBezTo>
                  <a:pt x="19196" y="16834"/>
                  <a:pt x="19539" y="16264"/>
                  <a:pt x="19539" y="15647"/>
                </a:cubicBezTo>
                <a:lnTo>
                  <a:pt x="19539" y="6380"/>
                </a:lnTo>
                <a:cubicBezTo>
                  <a:pt x="19539" y="5741"/>
                  <a:pt x="19196" y="5171"/>
                  <a:pt x="18671" y="4874"/>
                </a:cubicBezTo>
                <a:lnTo>
                  <a:pt x="10637" y="240"/>
                </a:lnTo>
                <a:cubicBezTo>
                  <a:pt x="10363" y="80"/>
                  <a:pt x="10060" y="1"/>
                  <a:pt x="9761" y="1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15428;p86">
            <a:extLst>
              <a:ext uri="{FF2B5EF4-FFF2-40B4-BE49-F238E27FC236}">
                <a16:creationId xmlns:a16="http://schemas.microsoft.com/office/drawing/2014/main" id="{4EADEB50-6169-4712-AC50-284AE2F0B264}"/>
              </a:ext>
            </a:extLst>
          </p:cNvPr>
          <p:cNvSpPr/>
          <p:nvPr/>
        </p:nvSpPr>
        <p:spPr>
          <a:xfrm>
            <a:off x="1348271" y="2341654"/>
            <a:ext cx="62100" cy="621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5429;p86">
            <a:extLst>
              <a:ext uri="{FF2B5EF4-FFF2-40B4-BE49-F238E27FC236}">
                <a16:creationId xmlns:a16="http://schemas.microsoft.com/office/drawing/2014/main" id="{D2483096-B63A-4BDD-BFD6-A583E365284B}"/>
              </a:ext>
            </a:extLst>
          </p:cNvPr>
          <p:cNvSpPr/>
          <p:nvPr/>
        </p:nvSpPr>
        <p:spPr>
          <a:xfrm>
            <a:off x="4570272" y="2318178"/>
            <a:ext cx="62100" cy="621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5430;p86">
            <a:extLst>
              <a:ext uri="{FF2B5EF4-FFF2-40B4-BE49-F238E27FC236}">
                <a16:creationId xmlns:a16="http://schemas.microsoft.com/office/drawing/2014/main" id="{903718BC-DFEF-4974-BFF1-95257D82C7C4}"/>
              </a:ext>
            </a:extLst>
          </p:cNvPr>
          <p:cNvSpPr/>
          <p:nvPr/>
        </p:nvSpPr>
        <p:spPr>
          <a:xfrm>
            <a:off x="7710231" y="2306694"/>
            <a:ext cx="62100" cy="621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5431;p86">
            <a:extLst>
              <a:ext uri="{FF2B5EF4-FFF2-40B4-BE49-F238E27FC236}">
                <a16:creationId xmlns:a16="http://schemas.microsoft.com/office/drawing/2014/main" id="{15E12BDA-0CB1-4A8E-977A-CF9EE35FE918}"/>
              </a:ext>
            </a:extLst>
          </p:cNvPr>
          <p:cNvSpPr/>
          <p:nvPr/>
        </p:nvSpPr>
        <p:spPr>
          <a:xfrm>
            <a:off x="2957014" y="3059602"/>
            <a:ext cx="62100" cy="621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5432;p86">
            <a:extLst>
              <a:ext uri="{FF2B5EF4-FFF2-40B4-BE49-F238E27FC236}">
                <a16:creationId xmlns:a16="http://schemas.microsoft.com/office/drawing/2014/main" id="{F126C90A-E727-4DE9-A088-DA6A20AC86DD}"/>
              </a:ext>
            </a:extLst>
          </p:cNvPr>
          <p:cNvSpPr/>
          <p:nvPr/>
        </p:nvSpPr>
        <p:spPr>
          <a:xfrm>
            <a:off x="6109435" y="3871170"/>
            <a:ext cx="62100" cy="621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5434;p86">
            <a:extLst>
              <a:ext uri="{FF2B5EF4-FFF2-40B4-BE49-F238E27FC236}">
                <a16:creationId xmlns:a16="http://schemas.microsoft.com/office/drawing/2014/main" id="{D4422112-A383-47FF-8DDA-7F6ECAD3B80F}"/>
              </a:ext>
            </a:extLst>
          </p:cNvPr>
          <p:cNvSpPr/>
          <p:nvPr/>
        </p:nvSpPr>
        <p:spPr>
          <a:xfrm>
            <a:off x="1329689" y="1488420"/>
            <a:ext cx="62100" cy="621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5435;p86">
            <a:extLst>
              <a:ext uri="{FF2B5EF4-FFF2-40B4-BE49-F238E27FC236}">
                <a16:creationId xmlns:a16="http://schemas.microsoft.com/office/drawing/2014/main" id="{C81270F3-6789-4B28-AC99-C511D5D30062}"/>
              </a:ext>
            </a:extLst>
          </p:cNvPr>
          <p:cNvSpPr/>
          <p:nvPr/>
        </p:nvSpPr>
        <p:spPr>
          <a:xfrm>
            <a:off x="7726025" y="1466809"/>
            <a:ext cx="62100" cy="621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5437;p86">
            <a:extLst>
              <a:ext uri="{FF2B5EF4-FFF2-40B4-BE49-F238E27FC236}">
                <a16:creationId xmlns:a16="http://schemas.microsoft.com/office/drawing/2014/main" id="{DF3C2DF4-0CB8-4FFE-B69D-B934BFB6B31A}"/>
              </a:ext>
            </a:extLst>
          </p:cNvPr>
          <p:cNvSpPr/>
          <p:nvPr/>
        </p:nvSpPr>
        <p:spPr>
          <a:xfrm>
            <a:off x="4555283" y="1489732"/>
            <a:ext cx="62100" cy="621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5438;p86">
            <a:extLst>
              <a:ext uri="{FF2B5EF4-FFF2-40B4-BE49-F238E27FC236}">
                <a16:creationId xmlns:a16="http://schemas.microsoft.com/office/drawing/2014/main" id="{BAD0FB59-909D-4B19-8B8E-7C1ADA034584}"/>
              </a:ext>
            </a:extLst>
          </p:cNvPr>
          <p:cNvSpPr/>
          <p:nvPr/>
        </p:nvSpPr>
        <p:spPr>
          <a:xfrm>
            <a:off x="6110223" y="3002500"/>
            <a:ext cx="62100" cy="621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" name="Google Shape;15439;p86">
            <a:extLst>
              <a:ext uri="{FF2B5EF4-FFF2-40B4-BE49-F238E27FC236}">
                <a16:creationId xmlns:a16="http://schemas.microsoft.com/office/drawing/2014/main" id="{1CA47998-DC98-4A3A-B18A-E8AF96791EBE}"/>
              </a:ext>
            </a:extLst>
          </p:cNvPr>
          <p:cNvCxnSpPr>
            <a:cxnSpLocks/>
          </p:cNvCxnSpPr>
          <p:nvPr/>
        </p:nvCxnSpPr>
        <p:spPr>
          <a:xfrm flipV="1">
            <a:off x="4593616" y="1550520"/>
            <a:ext cx="0" cy="742734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6" name="Google Shape;15440;p86">
            <a:extLst>
              <a:ext uri="{FF2B5EF4-FFF2-40B4-BE49-F238E27FC236}">
                <a16:creationId xmlns:a16="http://schemas.microsoft.com/office/drawing/2014/main" id="{F232B6FF-9CF1-49F6-98FF-125735EE0873}"/>
              </a:ext>
            </a:extLst>
          </p:cNvPr>
          <p:cNvCxnSpPr>
            <a:cxnSpLocks/>
          </p:cNvCxnSpPr>
          <p:nvPr/>
        </p:nvCxnSpPr>
        <p:spPr>
          <a:xfrm>
            <a:off x="7741280" y="1533220"/>
            <a:ext cx="1" cy="783130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7" name="Google Shape;15441;p86">
            <a:extLst>
              <a:ext uri="{FF2B5EF4-FFF2-40B4-BE49-F238E27FC236}">
                <a16:creationId xmlns:a16="http://schemas.microsoft.com/office/drawing/2014/main" id="{6C679EA4-91D0-4E38-A67D-95FBA58310D0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6140485" y="3046964"/>
            <a:ext cx="0" cy="824206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8" name="Google Shape;15442;p86">
            <a:extLst>
              <a:ext uri="{FF2B5EF4-FFF2-40B4-BE49-F238E27FC236}">
                <a16:creationId xmlns:a16="http://schemas.microsoft.com/office/drawing/2014/main" id="{8D78E305-DE8F-4A32-B8B4-16EAE70262CB}"/>
              </a:ext>
            </a:extLst>
          </p:cNvPr>
          <p:cNvCxnSpPr>
            <a:cxnSpLocks/>
          </p:cNvCxnSpPr>
          <p:nvPr/>
        </p:nvCxnSpPr>
        <p:spPr>
          <a:xfrm>
            <a:off x="2988064" y="3110171"/>
            <a:ext cx="8192" cy="740594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9" name="Google Shape;15443;p86">
            <a:extLst>
              <a:ext uri="{FF2B5EF4-FFF2-40B4-BE49-F238E27FC236}">
                <a16:creationId xmlns:a16="http://schemas.microsoft.com/office/drawing/2014/main" id="{E8D3E4C5-9873-4344-9528-72B92B7FAC31}"/>
              </a:ext>
            </a:extLst>
          </p:cNvPr>
          <p:cNvCxnSpPr>
            <a:cxnSpLocks/>
          </p:cNvCxnSpPr>
          <p:nvPr/>
        </p:nvCxnSpPr>
        <p:spPr>
          <a:xfrm>
            <a:off x="1360739" y="1533220"/>
            <a:ext cx="0" cy="808434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0" name="Google Shape;15444;p86">
            <a:extLst>
              <a:ext uri="{FF2B5EF4-FFF2-40B4-BE49-F238E27FC236}">
                <a16:creationId xmlns:a16="http://schemas.microsoft.com/office/drawing/2014/main" id="{5E2C709A-92E3-4443-B933-B6EA75EC26A5}"/>
              </a:ext>
            </a:extLst>
          </p:cNvPr>
          <p:cNvSpPr txBox="1"/>
          <p:nvPr/>
        </p:nvSpPr>
        <p:spPr>
          <a:xfrm>
            <a:off x="969558" y="2516086"/>
            <a:ext cx="768274" cy="386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FFFF"/>
                </a:solidFill>
              </a:rPr>
              <a:t>06</a:t>
            </a:r>
            <a:endParaRPr sz="2000" b="1" dirty="0">
              <a:solidFill>
                <a:srgbClr val="FFFFFF"/>
              </a:solidFill>
            </a:endParaRPr>
          </a:p>
        </p:txBody>
      </p:sp>
      <p:sp>
        <p:nvSpPr>
          <p:cNvPr id="21" name="Google Shape;15418;p86">
            <a:extLst>
              <a:ext uri="{FF2B5EF4-FFF2-40B4-BE49-F238E27FC236}">
                <a16:creationId xmlns:a16="http://schemas.microsoft.com/office/drawing/2014/main" id="{C2EB1F91-A403-46E1-8801-59B5718AB144}"/>
              </a:ext>
            </a:extLst>
          </p:cNvPr>
          <p:cNvSpPr/>
          <p:nvPr/>
        </p:nvSpPr>
        <p:spPr>
          <a:xfrm>
            <a:off x="3776767" y="2399051"/>
            <a:ext cx="1552175" cy="634499"/>
          </a:xfrm>
          <a:custGeom>
            <a:avLst/>
            <a:gdLst/>
            <a:ahLst/>
            <a:cxnLst/>
            <a:rect l="l" t="t" r="r" b="b"/>
            <a:pathLst>
              <a:path w="44351" h="14358" extrusionOk="0">
                <a:moveTo>
                  <a:pt x="1599" y="0"/>
                </a:moveTo>
                <a:cubicBezTo>
                  <a:pt x="708" y="0"/>
                  <a:pt x="1" y="708"/>
                  <a:pt x="1" y="1598"/>
                </a:cubicBezTo>
                <a:lnTo>
                  <a:pt x="1" y="5706"/>
                </a:lnTo>
                <a:lnTo>
                  <a:pt x="1484" y="7190"/>
                </a:lnTo>
                <a:lnTo>
                  <a:pt x="1" y="8674"/>
                </a:lnTo>
                <a:lnTo>
                  <a:pt x="1" y="12759"/>
                </a:lnTo>
                <a:cubicBezTo>
                  <a:pt x="1" y="13650"/>
                  <a:pt x="708" y="14357"/>
                  <a:pt x="1599" y="14357"/>
                </a:cubicBezTo>
                <a:lnTo>
                  <a:pt x="41269" y="14357"/>
                </a:lnTo>
                <a:cubicBezTo>
                  <a:pt x="42136" y="14357"/>
                  <a:pt x="42867" y="13650"/>
                  <a:pt x="42867" y="12759"/>
                </a:cubicBezTo>
                <a:lnTo>
                  <a:pt x="42867" y="8674"/>
                </a:lnTo>
                <a:lnTo>
                  <a:pt x="44350" y="7190"/>
                </a:lnTo>
                <a:lnTo>
                  <a:pt x="42867" y="5706"/>
                </a:lnTo>
                <a:lnTo>
                  <a:pt x="42867" y="1598"/>
                </a:lnTo>
                <a:cubicBezTo>
                  <a:pt x="42867" y="708"/>
                  <a:pt x="42136" y="0"/>
                  <a:pt x="41269" y="0"/>
                </a:cubicBezTo>
                <a:close/>
              </a:path>
            </a:pathLst>
          </a:custGeom>
          <a:noFill/>
          <a:ln w="9525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5419;p86">
            <a:extLst>
              <a:ext uri="{FF2B5EF4-FFF2-40B4-BE49-F238E27FC236}">
                <a16:creationId xmlns:a16="http://schemas.microsoft.com/office/drawing/2014/main" id="{8DC4F0D1-03EF-4C5F-B72D-86E560E67712}"/>
              </a:ext>
            </a:extLst>
          </p:cNvPr>
          <p:cNvSpPr/>
          <p:nvPr/>
        </p:nvSpPr>
        <p:spPr>
          <a:xfrm>
            <a:off x="5371418" y="2399051"/>
            <a:ext cx="1552174" cy="620627"/>
          </a:xfrm>
          <a:custGeom>
            <a:avLst/>
            <a:gdLst/>
            <a:ahLst/>
            <a:cxnLst/>
            <a:rect l="l" t="t" r="r" b="b"/>
            <a:pathLst>
              <a:path w="44350" h="14358" extrusionOk="0">
                <a:moveTo>
                  <a:pt x="42866" y="5706"/>
                </a:moveTo>
                <a:lnTo>
                  <a:pt x="42866" y="1598"/>
                </a:lnTo>
                <a:cubicBezTo>
                  <a:pt x="42866" y="708"/>
                  <a:pt x="42136" y="0"/>
                  <a:pt x="41268" y="0"/>
                </a:cubicBezTo>
                <a:lnTo>
                  <a:pt x="1598" y="0"/>
                </a:lnTo>
                <a:cubicBezTo>
                  <a:pt x="708" y="0"/>
                  <a:pt x="0" y="708"/>
                  <a:pt x="0" y="1598"/>
                </a:cubicBezTo>
                <a:lnTo>
                  <a:pt x="0" y="5706"/>
                </a:lnTo>
                <a:lnTo>
                  <a:pt x="1484" y="7190"/>
                </a:lnTo>
                <a:lnTo>
                  <a:pt x="0" y="8674"/>
                </a:lnTo>
                <a:lnTo>
                  <a:pt x="0" y="12759"/>
                </a:lnTo>
                <a:cubicBezTo>
                  <a:pt x="0" y="13650"/>
                  <a:pt x="708" y="14357"/>
                  <a:pt x="1598" y="14357"/>
                </a:cubicBezTo>
                <a:lnTo>
                  <a:pt x="41268" y="14357"/>
                </a:lnTo>
                <a:cubicBezTo>
                  <a:pt x="42136" y="14357"/>
                  <a:pt x="42866" y="13650"/>
                  <a:pt x="42866" y="12759"/>
                </a:cubicBezTo>
                <a:lnTo>
                  <a:pt x="42866" y="8674"/>
                </a:lnTo>
                <a:lnTo>
                  <a:pt x="44350" y="7190"/>
                </a:lnTo>
                <a:lnTo>
                  <a:pt x="42866" y="5706"/>
                </a:lnTo>
              </a:path>
            </a:pathLst>
          </a:custGeom>
          <a:noFill/>
          <a:ln w="9525" cap="flat" cmpd="sng">
            <a:solidFill>
              <a:srgbClr val="5F7D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5418;p86">
            <a:extLst>
              <a:ext uri="{FF2B5EF4-FFF2-40B4-BE49-F238E27FC236}">
                <a16:creationId xmlns:a16="http://schemas.microsoft.com/office/drawing/2014/main" id="{91A2AFC9-2A3C-441A-A800-D4C467E618A5}"/>
              </a:ext>
            </a:extLst>
          </p:cNvPr>
          <p:cNvSpPr/>
          <p:nvPr/>
        </p:nvSpPr>
        <p:spPr>
          <a:xfrm>
            <a:off x="6921473" y="2385179"/>
            <a:ext cx="1552175" cy="634499"/>
          </a:xfrm>
          <a:custGeom>
            <a:avLst/>
            <a:gdLst/>
            <a:ahLst/>
            <a:cxnLst/>
            <a:rect l="l" t="t" r="r" b="b"/>
            <a:pathLst>
              <a:path w="44351" h="14358" extrusionOk="0">
                <a:moveTo>
                  <a:pt x="1599" y="0"/>
                </a:moveTo>
                <a:cubicBezTo>
                  <a:pt x="708" y="0"/>
                  <a:pt x="1" y="708"/>
                  <a:pt x="1" y="1598"/>
                </a:cubicBezTo>
                <a:lnTo>
                  <a:pt x="1" y="5706"/>
                </a:lnTo>
                <a:lnTo>
                  <a:pt x="1484" y="7190"/>
                </a:lnTo>
                <a:lnTo>
                  <a:pt x="1" y="8674"/>
                </a:lnTo>
                <a:lnTo>
                  <a:pt x="1" y="12759"/>
                </a:lnTo>
                <a:cubicBezTo>
                  <a:pt x="1" y="13650"/>
                  <a:pt x="708" y="14357"/>
                  <a:pt x="1599" y="14357"/>
                </a:cubicBezTo>
                <a:lnTo>
                  <a:pt x="41269" y="14357"/>
                </a:lnTo>
                <a:cubicBezTo>
                  <a:pt x="42136" y="14357"/>
                  <a:pt x="42867" y="13650"/>
                  <a:pt x="42867" y="12759"/>
                </a:cubicBezTo>
                <a:lnTo>
                  <a:pt x="42867" y="8674"/>
                </a:lnTo>
                <a:lnTo>
                  <a:pt x="44350" y="7190"/>
                </a:lnTo>
                <a:lnTo>
                  <a:pt x="42867" y="5706"/>
                </a:lnTo>
                <a:lnTo>
                  <a:pt x="42867" y="1598"/>
                </a:lnTo>
                <a:cubicBezTo>
                  <a:pt x="42867" y="708"/>
                  <a:pt x="42136" y="0"/>
                  <a:pt x="41269" y="0"/>
                </a:cubicBezTo>
                <a:close/>
              </a:path>
            </a:pathLst>
          </a:custGeom>
          <a:noFill/>
          <a:ln w="9525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C1A0131-7E2C-4379-B163-4E169517F5D9}"/>
              </a:ext>
            </a:extLst>
          </p:cNvPr>
          <p:cNvSpPr/>
          <p:nvPr/>
        </p:nvSpPr>
        <p:spPr>
          <a:xfrm>
            <a:off x="5422477" y="253329"/>
            <a:ext cx="14981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>
                <a:solidFill>
                  <a:srgbClr val="CBCDF9"/>
                </a:solidFill>
              </a:rPr>
              <a:t>The values of column density obtained are comparable to the Cao values, although the temperature values obtained are slightly low compared to the Cao values.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BB32114-15E4-4697-B34B-40F01CA170A3}"/>
              </a:ext>
            </a:extLst>
          </p:cNvPr>
          <p:cNvSpPr/>
          <p:nvPr/>
        </p:nvSpPr>
        <p:spPr>
          <a:xfrm>
            <a:off x="6962058" y="3046964"/>
            <a:ext cx="15268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>
                <a:solidFill>
                  <a:srgbClr val="CBCDF9"/>
                </a:solidFill>
              </a:rPr>
              <a:t>The values obtained for column density and temperature from our fitting output indicate that DR21(OH) is undergoing high-mass star formation.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936608F-8DB0-4790-8F85-99EDA5035430}"/>
              </a:ext>
            </a:extLst>
          </p:cNvPr>
          <p:cNvSpPr/>
          <p:nvPr/>
        </p:nvSpPr>
        <p:spPr>
          <a:xfrm>
            <a:off x="2714994" y="2494154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" sz="2000" b="1" dirty="0">
                <a:solidFill>
                  <a:srgbClr val="FFFFFF"/>
                </a:solidFill>
              </a:rPr>
              <a:t>07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A3ECC10-F8F7-4BE3-AB26-8F63BEFD16D9}"/>
              </a:ext>
            </a:extLst>
          </p:cNvPr>
          <p:cNvSpPr/>
          <p:nvPr/>
        </p:nvSpPr>
        <p:spPr>
          <a:xfrm>
            <a:off x="4324064" y="2494154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" sz="2000" b="1" dirty="0">
                <a:solidFill>
                  <a:srgbClr val="FFFFFF"/>
                </a:solidFill>
              </a:rPr>
              <a:t>08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2665B9C-84B5-4DB1-A2B0-F000788AC46F}"/>
              </a:ext>
            </a:extLst>
          </p:cNvPr>
          <p:cNvSpPr/>
          <p:nvPr/>
        </p:nvSpPr>
        <p:spPr>
          <a:xfrm>
            <a:off x="5911446" y="2487309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" sz="2000" b="1" dirty="0">
                <a:solidFill>
                  <a:srgbClr val="FFFFFF"/>
                </a:solidFill>
              </a:rPr>
              <a:t>09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E4136F7-86AA-449A-857D-926EA1D4A4D0}"/>
              </a:ext>
            </a:extLst>
          </p:cNvPr>
          <p:cNvSpPr/>
          <p:nvPr/>
        </p:nvSpPr>
        <p:spPr>
          <a:xfrm>
            <a:off x="7490475" y="2509309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" sz="2000" b="1" dirty="0">
                <a:solidFill>
                  <a:srgbClr val="FFFFFF"/>
                </a:solidFill>
              </a:rPr>
              <a:t>10</a:t>
            </a:r>
          </a:p>
        </p:txBody>
      </p:sp>
      <p:sp>
        <p:nvSpPr>
          <p:cNvPr id="30" name="Google Shape;15418;p86">
            <a:extLst>
              <a:ext uri="{FF2B5EF4-FFF2-40B4-BE49-F238E27FC236}">
                <a16:creationId xmlns:a16="http://schemas.microsoft.com/office/drawing/2014/main" id="{01772F7B-7991-4C38-B9D8-6F1F2686FABE}"/>
              </a:ext>
            </a:extLst>
          </p:cNvPr>
          <p:cNvSpPr/>
          <p:nvPr/>
        </p:nvSpPr>
        <p:spPr>
          <a:xfrm>
            <a:off x="644482" y="2399051"/>
            <a:ext cx="1552175" cy="634499"/>
          </a:xfrm>
          <a:custGeom>
            <a:avLst/>
            <a:gdLst/>
            <a:ahLst/>
            <a:cxnLst/>
            <a:rect l="l" t="t" r="r" b="b"/>
            <a:pathLst>
              <a:path w="44351" h="14358" extrusionOk="0">
                <a:moveTo>
                  <a:pt x="1599" y="0"/>
                </a:moveTo>
                <a:cubicBezTo>
                  <a:pt x="708" y="0"/>
                  <a:pt x="1" y="708"/>
                  <a:pt x="1" y="1598"/>
                </a:cubicBezTo>
                <a:lnTo>
                  <a:pt x="1" y="5706"/>
                </a:lnTo>
                <a:lnTo>
                  <a:pt x="1484" y="7190"/>
                </a:lnTo>
                <a:lnTo>
                  <a:pt x="1" y="8674"/>
                </a:lnTo>
                <a:lnTo>
                  <a:pt x="1" y="12759"/>
                </a:lnTo>
                <a:cubicBezTo>
                  <a:pt x="1" y="13650"/>
                  <a:pt x="708" y="14357"/>
                  <a:pt x="1599" y="14357"/>
                </a:cubicBezTo>
                <a:lnTo>
                  <a:pt x="41269" y="14357"/>
                </a:lnTo>
                <a:cubicBezTo>
                  <a:pt x="42136" y="14357"/>
                  <a:pt x="42867" y="13650"/>
                  <a:pt x="42867" y="12759"/>
                </a:cubicBezTo>
                <a:lnTo>
                  <a:pt x="42867" y="8674"/>
                </a:lnTo>
                <a:lnTo>
                  <a:pt x="44350" y="7190"/>
                </a:lnTo>
                <a:lnTo>
                  <a:pt x="42867" y="5706"/>
                </a:lnTo>
                <a:lnTo>
                  <a:pt x="42867" y="1598"/>
                </a:lnTo>
                <a:cubicBezTo>
                  <a:pt x="42867" y="708"/>
                  <a:pt x="42136" y="0"/>
                  <a:pt x="41269" y="0"/>
                </a:cubicBezTo>
                <a:close/>
              </a:path>
            </a:pathLst>
          </a:custGeom>
          <a:noFill/>
          <a:ln w="9525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5425;p86">
            <a:extLst>
              <a:ext uri="{FF2B5EF4-FFF2-40B4-BE49-F238E27FC236}">
                <a16:creationId xmlns:a16="http://schemas.microsoft.com/office/drawing/2014/main" id="{A0A1A040-1A3C-4DEE-A9CA-26BE85014CAE}"/>
              </a:ext>
            </a:extLst>
          </p:cNvPr>
          <p:cNvSpPr/>
          <p:nvPr/>
        </p:nvSpPr>
        <p:spPr>
          <a:xfrm>
            <a:off x="1186247" y="1101865"/>
            <a:ext cx="342865" cy="386555"/>
          </a:xfrm>
          <a:custGeom>
            <a:avLst/>
            <a:gdLst/>
            <a:ahLst/>
            <a:cxnLst/>
            <a:rect l="l" t="t" r="r" b="b"/>
            <a:pathLst>
              <a:path w="19517" h="22004" extrusionOk="0">
                <a:moveTo>
                  <a:pt x="9759" y="0"/>
                </a:moveTo>
                <a:cubicBezTo>
                  <a:pt x="9456" y="0"/>
                  <a:pt x="9154" y="80"/>
                  <a:pt x="8880" y="240"/>
                </a:cubicBezTo>
                <a:lnTo>
                  <a:pt x="868" y="4851"/>
                </a:lnTo>
                <a:cubicBezTo>
                  <a:pt x="320" y="5170"/>
                  <a:pt x="1" y="5741"/>
                  <a:pt x="1" y="6380"/>
                </a:cubicBezTo>
                <a:lnTo>
                  <a:pt x="1" y="15624"/>
                </a:lnTo>
                <a:cubicBezTo>
                  <a:pt x="1" y="16263"/>
                  <a:pt x="320" y="16834"/>
                  <a:pt x="868" y="17131"/>
                </a:cubicBezTo>
                <a:lnTo>
                  <a:pt x="8880" y="21764"/>
                </a:lnTo>
                <a:cubicBezTo>
                  <a:pt x="9154" y="21924"/>
                  <a:pt x="9456" y="22004"/>
                  <a:pt x="9759" y="22004"/>
                </a:cubicBezTo>
                <a:cubicBezTo>
                  <a:pt x="10061" y="22004"/>
                  <a:pt x="10363" y="21924"/>
                  <a:pt x="10637" y="21764"/>
                </a:cubicBezTo>
                <a:lnTo>
                  <a:pt x="18649" y="17131"/>
                </a:lnTo>
                <a:cubicBezTo>
                  <a:pt x="19197" y="16834"/>
                  <a:pt x="19516" y="16263"/>
                  <a:pt x="19516" y="15624"/>
                </a:cubicBezTo>
                <a:lnTo>
                  <a:pt x="19516" y="6380"/>
                </a:lnTo>
                <a:cubicBezTo>
                  <a:pt x="19516" y="5741"/>
                  <a:pt x="19197" y="5170"/>
                  <a:pt x="18649" y="4851"/>
                </a:cubicBezTo>
                <a:lnTo>
                  <a:pt x="10637" y="240"/>
                </a:lnTo>
                <a:cubicBezTo>
                  <a:pt x="10363" y="80"/>
                  <a:pt x="10061" y="0"/>
                  <a:pt x="9759" y="0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5423;p86">
            <a:extLst>
              <a:ext uri="{FF2B5EF4-FFF2-40B4-BE49-F238E27FC236}">
                <a16:creationId xmlns:a16="http://schemas.microsoft.com/office/drawing/2014/main" id="{10F0D887-8A07-4EE0-B714-A154760CC2C1}"/>
              </a:ext>
            </a:extLst>
          </p:cNvPr>
          <p:cNvSpPr/>
          <p:nvPr/>
        </p:nvSpPr>
        <p:spPr>
          <a:xfrm>
            <a:off x="4414909" y="1099558"/>
            <a:ext cx="342847" cy="386555"/>
          </a:xfrm>
          <a:custGeom>
            <a:avLst/>
            <a:gdLst/>
            <a:ahLst/>
            <a:cxnLst/>
            <a:rect l="l" t="t" r="r" b="b"/>
            <a:pathLst>
              <a:path w="19516" h="22004" extrusionOk="0">
                <a:moveTo>
                  <a:pt x="9758" y="0"/>
                </a:moveTo>
                <a:cubicBezTo>
                  <a:pt x="9456" y="0"/>
                  <a:pt x="9153" y="80"/>
                  <a:pt x="8879" y="240"/>
                </a:cubicBezTo>
                <a:lnTo>
                  <a:pt x="867" y="4851"/>
                </a:lnTo>
                <a:cubicBezTo>
                  <a:pt x="320" y="5170"/>
                  <a:pt x="0" y="5741"/>
                  <a:pt x="0" y="6380"/>
                </a:cubicBezTo>
                <a:lnTo>
                  <a:pt x="0" y="15624"/>
                </a:lnTo>
                <a:cubicBezTo>
                  <a:pt x="0" y="16263"/>
                  <a:pt x="320" y="16834"/>
                  <a:pt x="867" y="17131"/>
                </a:cubicBezTo>
                <a:lnTo>
                  <a:pt x="8879" y="21764"/>
                </a:lnTo>
                <a:cubicBezTo>
                  <a:pt x="9153" y="21924"/>
                  <a:pt x="9456" y="22004"/>
                  <a:pt x="9758" y="22004"/>
                </a:cubicBezTo>
                <a:cubicBezTo>
                  <a:pt x="10060" y="22004"/>
                  <a:pt x="10363" y="21924"/>
                  <a:pt x="10637" y="21764"/>
                </a:cubicBezTo>
                <a:lnTo>
                  <a:pt x="18648" y="17131"/>
                </a:lnTo>
                <a:cubicBezTo>
                  <a:pt x="19196" y="16834"/>
                  <a:pt x="19516" y="16263"/>
                  <a:pt x="19516" y="15624"/>
                </a:cubicBezTo>
                <a:lnTo>
                  <a:pt x="19516" y="6380"/>
                </a:lnTo>
                <a:cubicBezTo>
                  <a:pt x="19516" y="5741"/>
                  <a:pt x="19196" y="5170"/>
                  <a:pt x="18648" y="4851"/>
                </a:cubicBezTo>
                <a:lnTo>
                  <a:pt x="10637" y="240"/>
                </a:lnTo>
                <a:cubicBezTo>
                  <a:pt x="10363" y="80"/>
                  <a:pt x="10060" y="0"/>
                  <a:pt x="9758" y="0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5427;p86">
            <a:extLst>
              <a:ext uri="{FF2B5EF4-FFF2-40B4-BE49-F238E27FC236}">
                <a16:creationId xmlns:a16="http://schemas.microsoft.com/office/drawing/2014/main" id="{2BBB9A5C-CC0B-4872-96E4-2DB10E024CA1}"/>
              </a:ext>
            </a:extLst>
          </p:cNvPr>
          <p:cNvSpPr/>
          <p:nvPr/>
        </p:nvSpPr>
        <p:spPr>
          <a:xfrm>
            <a:off x="7569857" y="1074104"/>
            <a:ext cx="342847" cy="386555"/>
          </a:xfrm>
          <a:custGeom>
            <a:avLst/>
            <a:gdLst/>
            <a:ahLst/>
            <a:cxnLst/>
            <a:rect l="l" t="t" r="r" b="b"/>
            <a:pathLst>
              <a:path w="19516" h="22004" extrusionOk="0">
                <a:moveTo>
                  <a:pt x="9758" y="0"/>
                </a:moveTo>
                <a:cubicBezTo>
                  <a:pt x="9456" y="0"/>
                  <a:pt x="9153" y="80"/>
                  <a:pt x="8879" y="240"/>
                </a:cubicBezTo>
                <a:lnTo>
                  <a:pt x="868" y="4851"/>
                </a:lnTo>
                <a:cubicBezTo>
                  <a:pt x="320" y="5170"/>
                  <a:pt x="0" y="5741"/>
                  <a:pt x="0" y="6380"/>
                </a:cubicBezTo>
                <a:lnTo>
                  <a:pt x="0" y="15624"/>
                </a:lnTo>
                <a:cubicBezTo>
                  <a:pt x="0" y="16263"/>
                  <a:pt x="320" y="16834"/>
                  <a:pt x="868" y="17131"/>
                </a:cubicBezTo>
                <a:lnTo>
                  <a:pt x="8879" y="21764"/>
                </a:lnTo>
                <a:cubicBezTo>
                  <a:pt x="9153" y="21924"/>
                  <a:pt x="9456" y="22004"/>
                  <a:pt x="9758" y="22004"/>
                </a:cubicBezTo>
                <a:cubicBezTo>
                  <a:pt x="10061" y="22004"/>
                  <a:pt x="10363" y="21924"/>
                  <a:pt x="10637" y="21764"/>
                </a:cubicBezTo>
                <a:lnTo>
                  <a:pt x="18649" y="17131"/>
                </a:lnTo>
                <a:cubicBezTo>
                  <a:pt x="19196" y="16834"/>
                  <a:pt x="19516" y="16263"/>
                  <a:pt x="19516" y="15624"/>
                </a:cubicBezTo>
                <a:lnTo>
                  <a:pt x="19516" y="6380"/>
                </a:lnTo>
                <a:cubicBezTo>
                  <a:pt x="19516" y="5741"/>
                  <a:pt x="19196" y="5170"/>
                  <a:pt x="18649" y="4851"/>
                </a:cubicBezTo>
                <a:lnTo>
                  <a:pt x="10637" y="240"/>
                </a:lnTo>
                <a:cubicBezTo>
                  <a:pt x="10363" y="80"/>
                  <a:pt x="10061" y="0"/>
                  <a:pt x="9758" y="0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18D2AB-5A27-423C-A782-306DE1250C21}"/>
              </a:ext>
            </a:extLst>
          </p:cNvPr>
          <p:cNvSpPr/>
          <p:nvPr/>
        </p:nvSpPr>
        <p:spPr>
          <a:xfrm>
            <a:off x="566272" y="3293987"/>
            <a:ext cx="15268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>
                <a:solidFill>
                  <a:srgbClr val="CBCDF9"/>
                </a:solidFill>
              </a:rPr>
              <a:t>Pixel-by-pixel fitting performed on the convolved and regridded maps using greybody function.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7C11197-A983-4483-A132-CABE27A29324}"/>
                  </a:ext>
                </a:extLst>
              </p:cNvPr>
              <p:cNvSpPr/>
              <p:nvPr/>
            </p:nvSpPr>
            <p:spPr>
              <a:xfrm>
                <a:off x="2232358" y="657561"/>
                <a:ext cx="1526833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sz="1200" dirty="0">
                    <a:solidFill>
                      <a:srgbClr val="CBCDF9"/>
                    </a:solidFill>
                  </a:rPr>
                  <a:t>Temperature observed to be the highest in the regions surrounding the source </a:t>
                </a:r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rgbClr val="CBCDF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200" b="0" i="1" smtClean="0">
                        <a:solidFill>
                          <a:srgbClr val="CBCDF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19</m:t>
                    </m:r>
                    <m:r>
                      <m:rPr>
                        <m:sty m:val="p"/>
                      </m:rPr>
                      <a:rPr lang="en-US" sz="1200" b="0" i="0" smtClean="0">
                        <a:solidFill>
                          <a:srgbClr val="CBCDF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n-US" sz="1200" dirty="0">
                    <a:solidFill>
                      <a:srgbClr val="CBCDF9"/>
                    </a:solidFill>
                  </a:rPr>
                  <a:t>, following a gradual decrease in the outer regions.</a:t>
                </a: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7C11197-A983-4483-A132-CABE27A293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2358" y="657561"/>
                <a:ext cx="1526833" cy="1569660"/>
              </a:xfrm>
              <a:prstGeom prst="rect">
                <a:avLst/>
              </a:prstGeom>
              <a:blipFill>
                <a:blip r:embed="rId2"/>
                <a:stretch>
                  <a:fillRect t="-778" r="-1992" b="-19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F81338D-F565-400B-81F8-43D98BD8E8EC}"/>
                  </a:ext>
                </a:extLst>
              </p:cNvPr>
              <p:cNvSpPr/>
              <p:nvPr/>
            </p:nvSpPr>
            <p:spPr>
              <a:xfrm>
                <a:off x="3760869" y="3128653"/>
                <a:ext cx="1526833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sz="1200" dirty="0">
                    <a:solidFill>
                      <a:srgbClr val="CBCDF9"/>
                    </a:solidFill>
                  </a:rPr>
                  <a:t>The column density obtained for regions surrounding the source </a:t>
                </a:r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rgbClr val="CBCDF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200" b="0" i="1" smtClean="0">
                        <a:solidFill>
                          <a:srgbClr val="CBCDF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7 ×</m:t>
                    </m:r>
                    <m:sSup>
                      <m:sSupPr>
                        <m:ctrlPr>
                          <a:rPr lang="en-US" sz="1200" b="0" i="1" smtClean="0">
                            <a:solidFill>
                              <a:srgbClr val="CBCDF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solidFill>
                              <a:srgbClr val="CBCDF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200" b="0" i="1" smtClean="0">
                            <a:solidFill>
                              <a:srgbClr val="CBCDF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</m:t>
                        </m:r>
                      </m:sup>
                    </m:sSup>
                    <m:r>
                      <a:rPr lang="en-US" sz="1200" b="0" i="1" smtClean="0">
                        <a:solidFill>
                          <a:srgbClr val="CBCDF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200" b="0" i="1" smtClean="0">
                            <a:solidFill>
                              <a:srgbClr val="CBCDF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200" b="0" i="0" smtClean="0">
                            <a:solidFill>
                              <a:srgbClr val="CBCDF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1200" b="0" i="0" smtClean="0">
                            <a:solidFill>
                              <a:srgbClr val="CBCDF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1200" dirty="0">
                    <a:solidFill>
                      <a:srgbClr val="CBCDF9"/>
                    </a:solidFill>
                  </a:rPr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b="0" i="1" smtClean="0">
                            <a:solidFill>
                              <a:srgbClr val="CBCDF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0" smtClean="0">
                            <a:solidFill>
                              <a:srgbClr val="CBCDF9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200" b="0" i="0" smtClean="0">
                            <a:solidFill>
                              <a:srgbClr val="CBCDF9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  <m:r>
                      <a:rPr lang="en-US" sz="1200" b="0" i="0" smtClean="0">
                        <a:solidFill>
                          <a:srgbClr val="CBCDF9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200" b="0" i="0" smtClean="0">
                        <a:solidFill>
                          <a:srgbClr val="CBCDF9"/>
                        </a:solidFill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US" sz="1200" b="0" i="1" smtClean="0">
                            <a:solidFill>
                              <a:srgbClr val="CBCDF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200" b="0" i="0" smtClean="0">
                            <a:solidFill>
                              <a:srgbClr val="CBCDF9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1200" b="0" i="0" smtClean="0">
                            <a:solidFill>
                              <a:srgbClr val="CBCDF9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1200" dirty="0">
                    <a:solidFill>
                      <a:srgbClr val="CBCDF9"/>
                    </a:solidFill>
                  </a:rPr>
                  <a:t>, showing the same trend as temperature.</a:t>
                </a: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F81338D-F565-400B-81F8-43D98BD8E8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869" y="3128653"/>
                <a:ext cx="1526833" cy="1569660"/>
              </a:xfrm>
              <a:prstGeom prst="rect">
                <a:avLst/>
              </a:prstGeom>
              <a:blipFill>
                <a:blip r:embed="rId3"/>
                <a:stretch>
                  <a:fillRect t="-388" r="-2400" b="-15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Google Shape;15431;p86">
            <a:extLst>
              <a:ext uri="{FF2B5EF4-FFF2-40B4-BE49-F238E27FC236}">
                <a16:creationId xmlns:a16="http://schemas.microsoft.com/office/drawing/2014/main" id="{8468777A-2531-433D-A9D6-565CE576F356}"/>
              </a:ext>
            </a:extLst>
          </p:cNvPr>
          <p:cNvSpPr/>
          <p:nvPr/>
        </p:nvSpPr>
        <p:spPr>
          <a:xfrm>
            <a:off x="2973547" y="3840120"/>
            <a:ext cx="62100" cy="621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0504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D9EE6FE-3E32-4E2C-8947-314F2B006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95" y="383388"/>
            <a:ext cx="2513809" cy="634500"/>
          </a:xfrm>
        </p:spPr>
        <p:txBody>
          <a:bodyPr/>
          <a:lstStyle/>
          <a:p>
            <a:r>
              <a:rPr lang="en-GB" sz="2400" dirty="0"/>
              <a:t>Future Scope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9920614-922B-4CFA-B6AA-05D1D4601C37}"/>
                  </a:ext>
                </a:extLst>
              </p:cNvPr>
              <p:cNvSpPr/>
              <p:nvPr/>
            </p:nvSpPr>
            <p:spPr>
              <a:xfrm>
                <a:off x="1168240" y="1253632"/>
                <a:ext cx="6547010" cy="3323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Maps of dust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  <m:t>𝑑𝑢𝑠𝑡</m:t>
                        </m:r>
                      </m:sub>
                    </m:sSub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  <a:sym typeface="Wingdings" panose="05000000000000000000" pitchFamily="2" charset="2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  <a:sym typeface="Wingdings" panose="05000000000000000000" pitchFamily="2" charset="2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Segoe UI" panose="020B0502040204020203" pitchFamily="34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Segoe UI" panose="020B0502040204020203" pitchFamily="34" charset="0"/>
                                <a:sym typeface="Wingdings" panose="05000000000000000000" pitchFamily="2" charset="2"/>
                              </a:rPr>
                              <m:t>𝐻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Segoe UI" panose="020B0502040204020203" pitchFamily="34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 of any number of star-forming sources can be derived.</a:t>
                </a:r>
              </a:p>
              <a:p>
                <a:pPr algn="just">
                  <a:buClr>
                    <a:schemeClr val="bg1"/>
                  </a:buClr>
                </a:pPr>
                <a:endParaRPr lang="en-US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Wingdings" panose="05000000000000000000" pitchFamily="2" charset="2"/>
                </a:endParaRPr>
              </a:p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More physical properties of a source using these maps of column density and dust temperature can be found.</a:t>
                </a:r>
              </a:p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endParaRPr lang="en-US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Wingdings" panose="05000000000000000000" pitchFamily="2" charset="2"/>
                </a:endParaRPr>
              </a:p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The column density maps are useful to identify filaments and potential sites of star formation. Several algorithms are available for identifying such structures. </a:t>
                </a:r>
              </a:p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endParaRPr lang="en-US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Wingdings" panose="05000000000000000000" pitchFamily="2" charset="2"/>
                </a:endParaRPr>
              </a:p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As a next step of this work, use of techniques such as ‘</a:t>
                </a:r>
                <a:r>
                  <a:rPr lang="en-US" dirty="0" err="1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filfinder</a:t>
                </a:r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’ will be used to identify and characterize the filaments in DR21(OH). </a:t>
                </a:r>
              </a:p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endParaRPr lang="en-US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Wingdings" panose="05000000000000000000" pitchFamily="2" charset="2"/>
                </a:endParaRPr>
              </a:p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  <a:sym typeface="Wingdings" panose="05000000000000000000" pitchFamily="2" charset="2"/>
                  </a:rPr>
                  <a:t>The procedures implemented can be used to study other filamentary molecular clouds that are also sites of low- and high-mass star formation.  </a:t>
                </a: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9920614-922B-4CFA-B6AA-05D1D4601C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240" y="1253632"/>
                <a:ext cx="6547010" cy="3323987"/>
              </a:xfrm>
              <a:prstGeom prst="rect">
                <a:avLst/>
              </a:prstGeom>
              <a:blipFill>
                <a:blip r:embed="rId2"/>
                <a:stretch>
                  <a:fillRect l="-186" t="-550" r="-279" b="-7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9458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Google Shape;1801;p65"/>
          <p:cNvSpPr txBox="1">
            <a:spLocks noGrp="1"/>
          </p:cNvSpPr>
          <p:nvPr>
            <p:ph type="ctrTitle"/>
          </p:nvPr>
        </p:nvSpPr>
        <p:spPr>
          <a:xfrm>
            <a:off x="894230" y="544641"/>
            <a:ext cx="7355540" cy="6778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Thank </a:t>
            </a:r>
            <a:r>
              <a:rPr lang="en-IN" sz="2800" dirty="0"/>
              <a:t>You</a:t>
            </a:r>
            <a:r>
              <a:rPr lang="en" sz="2800" dirty="0"/>
              <a:t>!</a:t>
            </a:r>
            <a:endParaRPr sz="2800" dirty="0"/>
          </a:p>
        </p:txBody>
      </p:sp>
      <p:grpSp>
        <p:nvGrpSpPr>
          <p:cNvPr id="1807" name="Google Shape;1807;p65"/>
          <p:cNvGrpSpPr/>
          <p:nvPr/>
        </p:nvGrpSpPr>
        <p:grpSpPr>
          <a:xfrm>
            <a:off x="1350814" y="3798990"/>
            <a:ext cx="346056" cy="345674"/>
            <a:chOff x="3303268" y="3817349"/>
            <a:chExt cx="346056" cy="345674"/>
          </a:xfrm>
        </p:grpSpPr>
        <p:sp>
          <p:nvSpPr>
            <p:cNvPr id="1808" name="Google Shape;1808;p65"/>
            <p:cNvSpPr/>
            <p:nvPr/>
          </p:nvSpPr>
          <p:spPr>
            <a:xfrm>
              <a:off x="3303268" y="3817349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18" y="334"/>
                  </a:moveTo>
                  <a:cubicBezTo>
                    <a:pt x="8228" y="334"/>
                    <a:pt x="10514" y="2608"/>
                    <a:pt x="10514" y="5430"/>
                  </a:cubicBezTo>
                  <a:cubicBezTo>
                    <a:pt x="10514" y="8240"/>
                    <a:pt x="8228" y="10514"/>
                    <a:pt x="5418" y="10514"/>
                  </a:cubicBezTo>
                  <a:cubicBezTo>
                    <a:pt x="2608" y="10514"/>
                    <a:pt x="334" y="8240"/>
                    <a:pt x="334" y="5430"/>
                  </a:cubicBezTo>
                  <a:cubicBezTo>
                    <a:pt x="334" y="2608"/>
                    <a:pt x="2608" y="334"/>
                    <a:pt x="5418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3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3" y="1"/>
                    <a:pt x="5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65"/>
            <p:cNvSpPr/>
            <p:nvPr/>
          </p:nvSpPr>
          <p:spPr>
            <a:xfrm>
              <a:off x="3368074" y="3882537"/>
              <a:ext cx="215298" cy="215298"/>
            </a:xfrm>
            <a:custGeom>
              <a:avLst/>
              <a:gdLst/>
              <a:ahLst/>
              <a:cxnLst/>
              <a:rect l="l" t="t" r="r" b="b"/>
              <a:pathLst>
                <a:path w="6764" h="6764" extrusionOk="0">
                  <a:moveTo>
                    <a:pt x="5335" y="346"/>
                  </a:moveTo>
                  <a:cubicBezTo>
                    <a:pt x="5930" y="346"/>
                    <a:pt x="6418" y="834"/>
                    <a:pt x="6418" y="1429"/>
                  </a:cubicBezTo>
                  <a:lnTo>
                    <a:pt x="6418" y="5335"/>
                  </a:lnTo>
                  <a:cubicBezTo>
                    <a:pt x="6418" y="5930"/>
                    <a:pt x="5930" y="6418"/>
                    <a:pt x="5335" y="6418"/>
                  </a:cubicBezTo>
                  <a:lnTo>
                    <a:pt x="1429" y="6418"/>
                  </a:lnTo>
                  <a:cubicBezTo>
                    <a:pt x="834" y="6418"/>
                    <a:pt x="346" y="5930"/>
                    <a:pt x="346" y="5335"/>
                  </a:cubicBezTo>
                  <a:lnTo>
                    <a:pt x="346" y="1429"/>
                  </a:lnTo>
                  <a:cubicBezTo>
                    <a:pt x="346" y="834"/>
                    <a:pt x="834" y="346"/>
                    <a:pt x="1429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29"/>
                  </a:cubicBezTo>
                  <a:lnTo>
                    <a:pt x="1" y="5335"/>
                  </a:lnTo>
                  <a:cubicBezTo>
                    <a:pt x="1" y="6120"/>
                    <a:pt x="644" y="6763"/>
                    <a:pt x="1429" y="6763"/>
                  </a:cubicBezTo>
                  <a:lnTo>
                    <a:pt x="5335" y="6763"/>
                  </a:lnTo>
                  <a:cubicBezTo>
                    <a:pt x="6121" y="6763"/>
                    <a:pt x="6763" y="6120"/>
                    <a:pt x="6763" y="5335"/>
                  </a:cubicBezTo>
                  <a:lnTo>
                    <a:pt x="6763" y="1429"/>
                  </a:lnTo>
                  <a:cubicBezTo>
                    <a:pt x="6763" y="644"/>
                    <a:pt x="6121" y="1"/>
                    <a:pt x="5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65"/>
            <p:cNvSpPr/>
            <p:nvPr/>
          </p:nvSpPr>
          <p:spPr>
            <a:xfrm>
              <a:off x="3418143" y="3933656"/>
              <a:ext cx="114811" cy="112742"/>
            </a:xfrm>
            <a:custGeom>
              <a:avLst/>
              <a:gdLst/>
              <a:ahLst/>
              <a:cxnLst/>
              <a:rect l="l" t="t" r="r" b="b"/>
              <a:pathLst>
                <a:path w="3607" h="3542" extrusionOk="0">
                  <a:moveTo>
                    <a:pt x="1822" y="0"/>
                  </a:moveTo>
                  <a:cubicBezTo>
                    <a:pt x="812" y="0"/>
                    <a:pt x="1" y="851"/>
                    <a:pt x="59" y="1859"/>
                  </a:cubicBezTo>
                  <a:cubicBezTo>
                    <a:pt x="95" y="2776"/>
                    <a:pt x="833" y="3502"/>
                    <a:pt x="1726" y="3538"/>
                  </a:cubicBezTo>
                  <a:cubicBezTo>
                    <a:pt x="1764" y="3541"/>
                    <a:pt x="1802" y="3542"/>
                    <a:pt x="1840" y="3542"/>
                  </a:cubicBezTo>
                  <a:cubicBezTo>
                    <a:pt x="2178" y="3542"/>
                    <a:pt x="2494" y="3447"/>
                    <a:pt x="2762" y="3276"/>
                  </a:cubicBezTo>
                  <a:cubicBezTo>
                    <a:pt x="2857" y="3217"/>
                    <a:pt x="2869" y="3086"/>
                    <a:pt x="2797" y="3014"/>
                  </a:cubicBezTo>
                  <a:cubicBezTo>
                    <a:pt x="2761" y="2978"/>
                    <a:pt x="2711" y="2964"/>
                    <a:pt x="2664" y="2964"/>
                  </a:cubicBezTo>
                  <a:cubicBezTo>
                    <a:pt x="2634" y="2964"/>
                    <a:pt x="2606" y="2969"/>
                    <a:pt x="2583" y="2979"/>
                  </a:cubicBezTo>
                  <a:cubicBezTo>
                    <a:pt x="2380" y="3096"/>
                    <a:pt x="2149" y="3185"/>
                    <a:pt x="1897" y="3185"/>
                  </a:cubicBezTo>
                  <a:cubicBezTo>
                    <a:pt x="1868" y="3185"/>
                    <a:pt x="1839" y="3183"/>
                    <a:pt x="1809" y="3181"/>
                  </a:cubicBezTo>
                  <a:cubicBezTo>
                    <a:pt x="1023" y="3169"/>
                    <a:pt x="380" y="2514"/>
                    <a:pt x="392" y="1716"/>
                  </a:cubicBezTo>
                  <a:cubicBezTo>
                    <a:pt x="426" y="948"/>
                    <a:pt x="1028" y="330"/>
                    <a:pt x="1792" y="330"/>
                  </a:cubicBezTo>
                  <a:cubicBezTo>
                    <a:pt x="1833" y="330"/>
                    <a:pt x="1874" y="332"/>
                    <a:pt x="1916" y="335"/>
                  </a:cubicBezTo>
                  <a:cubicBezTo>
                    <a:pt x="2619" y="371"/>
                    <a:pt x="3190" y="943"/>
                    <a:pt x="3250" y="1633"/>
                  </a:cubicBezTo>
                  <a:cubicBezTo>
                    <a:pt x="3285" y="1919"/>
                    <a:pt x="3214" y="2193"/>
                    <a:pt x="3095" y="2431"/>
                  </a:cubicBezTo>
                  <a:cubicBezTo>
                    <a:pt x="3059" y="2490"/>
                    <a:pt x="3059" y="2574"/>
                    <a:pt x="3119" y="2633"/>
                  </a:cubicBezTo>
                  <a:cubicBezTo>
                    <a:pt x="3149" y="2663"/>
                    <a:pt x="3191" y="2678"/>
                    <a:pt x="3234" y="2678"/>
                  </a:cubicBezTo>
                  <a:cubicBezTo>
                    <a:pt x="3295" y="2678"/>
                    <a:pt x="3358" y="2648"/>
                    <a:pt x="3393" y="2586"/>
                  </a:cubicBezTo>
                  <a:cubicBezTo>
                    <a:pt x="3536" y="2324"/>
                    <a:pt x="3607" y="2014"/>
                    <a:pt x="3583" y="1669"/>
                  </a:cubicBezTo>
                  <a:cubicBezTo>
                    <a:pt x="3536" y="764"/>
                    <a:pt x="2797" y="50"/>
                    <a:pt x="1904" y="2"/>
                  </a:cubicBezTo>
                  <a:cubicBezTo>
                    <a:pt x="1877" y="1"/>
                    <a:pt x="1849" y="0"/>
                    <a:pt x="1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65"/>
            <p:cNvSpPr/>
            <p:nvPr/>
          </p:nvSpPr>
          <p:spPr>
            <a:xfrm>
              <a:off x="3519298" y="3910197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53"/>
                  </a:cubicBezTo>
                  <a:cubicBezTo>
                    <a:pt x="0" y="715"/>
                    <a:pt x="203" y="918"/>
                    <a:pt x="465" y="918"/>
                  </a:cubicBezTo>
                  <a:cubicBezTo>
                    <a:pt x="715" y="918"/>
                    <a:pt x="929" y="715"/>
                    <a:pt x="929" y="453"/>
                  </a:cubicBezTo>
                  <a:cubicBezTo>
                    <a:pt x="929" y="203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1799;p65">
            <a:extLst>
              <a:ext uri="{FF2B5EF4-FFF2-40B4-BE49-F238E27FC236}">
                <a16:creationId xmlns:a16="http://schemas.microsoft.com/office/drawing/2014/main" id="{E575DE7D-838D-4F0F-BE40-88559D2F574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79300" y="1793422"/>
            <a:ext cx="3785400" cy="10473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2"/>
                </a:solidFill>
              </a:rPr>
              <a:t>Does anyone have any questions?</a:t>
            </a:r>
            <a:endParaRPr b="1" dirty="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2"/>
                </a:solidFill>
                <a:hlinkClick r:id="rId3"/>
              </a:rPr>
              <a:t>email4rmohna@gmail.com</a:t>
            </a:r>
            <a:endParaRPr lang="en-US" dirty="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8"/>
          <p:cNvSpPr txBox="1">
            <a:spLocks noGrp="1"/>
          </p:cNvSpPr>
          <p:nvPr>
            <p:ph type="title"/>
          </p:nvPr>
        </p:nvSpPr>
        <p:spPr>
          <a:xfrm>
            <a:off x="719999" y="2612759"/>
            <a:ext cx="4673531" cy="7448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dirty="0">
                <a:ln/>
                <a:solidFill>
                  <a:schemeClr val="accent4"/>
                </a:solidFill>
              </a:rPr>
              <a:t>Introduction</a:t>
            </a:r>
            <a:endParaRPr dirty="0">
              <a:ln/>
              <a:solidFill>
                <a:schemeClr val="accent4"/>
              </a:solidFill>
            </a:endParaRPr>
          </a:p>
        </p:txBody>
      </p:sp>
      <p:sp>
        <p:nvSpPr>
          <p:cNvPr id="227" name="Google Shape;227;p38"/>
          <p:cNvSpPr txBox="1">
            <a:spLocks noGrp="1"/>
          </p:cNvSpPr>
          <p:nvPr>
            <p:ph type="title" idx="2"/>
          </p:nvPr>
        </p:nvSpPr>
        <p:spPr>
          <a:xfrm>
            <a:off x="720000" y="580988"/>
            <a:ext cx="1863600" cy="180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1A21DE-31FD-4B93-8491-6776387A7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91"/>
                    </a14:imgEffect>
                    <a14:imgEffect>
                      <a14:saturation sat="70000"/>
                    </a14:imgEffect>
                    <a14:imgEffect>
                      <a14:brightnessContrast bright="-38000" contras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0" y="0"/>
            <a:ext cx="9144000" cy="51414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ubtitle 3">
                <a:extLst>
                  <a:ext uri="{FF2B5EF4-FFF2-40B4-BE49-F238E27FC236}">
                    <a16:creationId xmlns:a16="http://schemas.microsoft.com/office/drawing/2014/main" id="{2621A3D0-027E-49EE-A4CD-8014C85343D1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 rot="455">
                <a:off x="764619" y="1212424"/>
                <a:ext cx="7555213" cy="2390974"/>
              </a:xfrm>
            </p:spPr>
            <p:txBody>
              <a:bodyPr/>
              <a:lstStyle/>
              <a:p>
                <a:pPr marL="425450" indent="-285750" algn="just">
                  <a:buFont typeface="Wingdings" panose="05000000000000000000" pitchFamily="2" charset="2"/>
                  <a:buChar char="Ø"/>
                </a:pPr>
                <a:endParaRPr lang="en-US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139700" indent="0" algn="just"/>
                <a:endParaRPr lang="en-US" dirty="0">
                  <a:cs typeface="Segoe UI" panose="020B0502040204020203" pitchFamily="34" charset="0"/>
                </a:endParaRPr>
              </a:p>
              <a:p>
                <a:pPr marL="425450" indent="-285750" algn="just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The dense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i="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i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), large molecular clouds (~1pc) containing neutral, cold (~10K) gas and dust in the Interstellar Medium (ISM) are predominantly the sites of star formation.</a:t>
                </a:r>
              </a:p>
              <a:p>
                <a:pPr marL="139700" indent="0" algn="just"/>
                <a:endParaRPr lang="en-US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425450" indent="-285750" algn="just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The processes involving star formation are different for low and high-mass stars. </a:t>
                </a:r>
              </a:p>
              <a:p>
                <a:pPr algn="just"/>
                <a:r>
                  <a:rPr lang="en-IN" dirty="0"/>
                  <a:t> </a:t>
                </a:r>
              </a:p>
              <a:p>
                <a:pPr algn="just"/>
                <a:endParaRPr lang="en-US" dirty="0"/>
              </a:p>
            </p:txBody>
          </p:sp>
        </mc:Choice>
        <mc:Fallback xmlns="">
          <p:sp>
            <p:nvSpPr>
              <p:cNvPr id="4" name="Subtitle 3">
                <a:extLst>
                  <a:ext uri="{FF2B5EF4-FFF2-40B4-BE49-F238E27FC236}">
                    <a16:creationId xmlns:a16="http://schemas.microsoft.com/office/drawing/2014/main" id="{2621A3D0-027E-49EE-A4CD-8014C85343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 rot="455">
                <a:off x="764619" y="1212424"/>
                <a:ext cx="7555213" cy="2390974"/>
              </a:xfrm>
              <a:blipFill>
                <a:blip r:embed="rId4"/>
                <a:stretch>
                  <a:fillRect r="-4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4ED5DDDC-4AE1-4B18-9A7A-C0BDB164FEDB}"/>
              </a:ext>
            </a:extLst>
          </p:cNvPr>
          <p:cNvSpPr txBox="1">
            <a:spLocks/>
          </p:cNvSpPr>
          <p:nvPr/>
        </p:nvSpPr>
        <p:spPr>
          <a:xfrm>
            <a:off x="794135" y="720162"/>
            <a:ext cx="7496180" cy="56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inzel"/>
              <a:buNone/>
              <a:defRPr sz="60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inzel"/>
              <a:buNone/>
              <a:defRPr sz="36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inzel"/>
              <a:buNone/>
              <a:defRPr sz="36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inzel"/>
              <a:buNone/>
              <a:defRPr sz="36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inzel"/>
              <a:buNone/>
              <a:defRPr sz="36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inzel"/>
              <a:buNone/>
              <a:defRPr sz="36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inzel"/>
              <a:buNone/>
              <a:defRPr sz="36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inzel"/>
              <a:buNone/>
              <a:defRPr sz="36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inzel"/>
              <a:buNone/>
              <a:defRPr sz="36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r>
              <a:rPr lang="en-US" sz="2400" dirty="0"/>
              <a:t>Star Formation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663343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324207-4CCB-4344-B17D-17F18F1D701E}"/>
              </a:ext>
            </a:extLst>
          </p:cNvPr>
          <p:cNvSpPr/>
          <p:nvPr/>
        </p:nvSpPr>
        <p:spPr>
          <a:xfrm>
            <a:off x="1950433" y="546897"/>
            <a:ext cx="480907" cy="4741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64462F35-D5AE-48FC-A533-2A8E56AB2C72}"/>
              </a:ext>
            </a:extLst>
          </p:cNvPr>
          <p:cNvSpPr/>
          <p:nvPr/>
        </p:nvSpPr>
        <p:spPr>
          <a:xfrm>
            <a:off x="617219" y="2157923"/>
            <a:ext cx="7909560" cy="1600200"/>
          </a:xfrm>
          <a:prstGeom prst="snip2Diag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0D3B26-F48F-473B-9A8A-2E5D61E1C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5073" y="546897"/>
            <a:ext cx="4632959" cy="848893"/>
          </a:xfrm>
        </p:spPr>
        <p:txBody>
          <a:bodyPr/>
          <a:lstStyle/>
          <a:p>
            <a:r>
              <a:rPr lang="en-GB" sz="2400" dirty="0"/>
              <a:t>Objective of the research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520A2A-A522-4BCC-84C6-4CA8445CB8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219" y="2250281"/>
            <a:ext cx="7753606" cy="1385887"/>
          </a:xfrm>
        </p:spPr>
        <p:txBody>
          <a:bodyPr/>
          <a:lstStyle/>
          <a:p>
            <a:pPr marL="139700" indent="0" algn="just"/>
            <a:r>
              <a:rPr lang="en-GB" sz="2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this project we aimed to develop a tool to determine dust temperature and column density maps using multi-wavelength dust continuum observations of high-mass star forming region. </a:t>
            </a:r>
          </a:p>
        </p:txBody>
      </p:sp>
      <p:grpSp>
        <p:nvGrpSpPr>
          <p:cNvPr id="6" name="Google Shape;11859;p80">
            <a:extLst>
              <a:ext uri="{FF2B5EF4-FFF2-40B4-BE49-F238E27FC236}">
                <a16:creationId xmlns:a16="http://schemas.microsoft.com/office/drawing/2014/main" id="{8066C6E0-CA19-4407-8F32-E59169852604}"/>
              </a:ext>
            </a:extLst>
          </p:cNvPr>
          <p:cNvGrpSpPr/>
          <p:nvPr/>
        </p:nvGrpSpPr>
        <p:grpSpPr>
          <a:xfrm>
            <a:off x="2006702" y="610831"/>
            <a:ext cx="368371" cy="361554"/>
            <a:chOff x="1731934" y="3355639"/>
            <a:chExt cx="368371" cy="361554"/>
          </a:xfrm>
        </p:grpSpPr>
        <p:sp>
          <p:nvSpPr>
            <p:cNvPr id="7" name="Google Shape;11860;p80">
              <a:extLst>
                <a:ext uri="{FF2B5EF4-FFF2-40B4-BE49-F238E27FC236}">
                  <a16:creationId xmlns:a16="http://schemas.microsoft.com/office/drawing/2014/main" id="{ECD7E01D-5405-40D0-A5FA-4B019247B2AA}"/>
                </a:ext>
              </a:extLst>
            </p:cNvPr>
            <p:cNvSpPr/>
            <p:nvPr/>
          </p:nvSpPr>
          <p:spPr>
            <a:xfrm>
              <a:off x="1812336" y="3533963"/>
              <a:ext cx="41762" cy="41762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5" y="322"/>
                  </a:moveTo>
                  <a:cubicBezTo>
                    <a:pt x="834" y="322"/>
                    <a:pt x="989" y="477"/>
                    <a:pt x="989" y="655"/>
                  </a:cubicBezTo>
                  <a:cubicBezTo>
                    <a:pt x="989" y="834"/>
                    <a:pt x="834" y="989"/>
                    <a:pt x="655" y="989"/>
                  </a:cubicBezTo>
                  <a:cubicBezTo>
                    <a:pt x="477" y="989"/>
                    <a:pt x="334" y="834"/>
                    <a:pt x="334" y="655"/>
                  </a:cubicBezTo>
                  <a:cubicBezTo>
                    <a:pt x="334" y="477"/>
                    <a:pt x="477" y="322"/>
                    <a:pt x="655" y="322"/>
                  </a:cubicBezTo>
                  <a:close/>
                  <a:moveTo>
                    <a:pt x="655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13"/>
                    <a:pt x="298" y="1310"/>
                    <a:pt x="655" y="1310"/>
                  </a:cubicBezTo>
                  <a:cubicBezTo>
                    <a:pt x="1013" y="1310"/>
                    <a:pt x="1310" y="1013"/>
                    <a:pt x="1310" y="655"/>
                  </a:cubicBezTo>
                  <a:cubicBezTo>
                    <a:pt x="1310" y="298"/>
                    <a:pt x="1013" y="1"/>
                    <a:pt x="65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8" name="Google Shape;11861;p80">
              <a:extLst>
                <a:ext uri="{FF2B5EF4-FFF2-40B4-BE49-F238E27FC236}">
                  <a16:creationId xmlns:a16="http://schemas.microsoft.com/office/drawing/2014/main" id="{E13ED673-F184-40E4-9BD7-137013D03E6A}"/>
                </a:ext>
              </a:extLst>
            </p:cNvPr>
            <p:cNvSpPr/>
            <p:nvPr/>
          </p:nvSpPr>
          <p:spPr>
            <a:xfrm>
              <a:off x="1731934" y="3355639"/>
              <a:ext cx="368371" cy="361554"/>
            </a:xfrm>
            <a:custGeom>
              <a:avLst/>
              <a:gdLst/>
              <a:ahLst/>
              <a:cxnLst/>
              <a:rect l="l" t="t" r="r" b="b"/>
              <a:pathLst>
                <a:path w="11564" h="11350" extrusionOk="0">
                  <a:moveTo>
                    <a:pt x="4572" y="330"/>
                  </a:moveTo>
                  <a:cubicBezTo>
                    <a:pt x="4619" y="330"/>
                    <a:pt x="4691" y="407"/>
                    <a:pt x="5251" y="753"/>
                  </a:cubicBezTo>
                  <a:lnTo>
                    <a:pt x="4882" y="1348"/>
                  </a:lnTo>
                  <a:lnTo>
                    <a:pt x="4239" y="943"/>
                  </a:lnTo>
                  <a:cubicBezTo>
                    <a:pt x="4215" y="907"/>
                    <a:pt x="4192" y="872"/>
                    <a:pt x="4215" y="836"/>
                  </a:cubicBezTo>
                  <a:cubicBezTo>
                    <a:pt x="4513" y="396"/>
                    <a:pt x="4489" y="348"/>
                    <a:pt x="4549" y="336"/>
                  </a:cubicBezTo>
                  <a:cubicBezTo>
                    <a:pt x="4557" y="333"/>
                    <a:pt x="4564" y="330"/>
                    <a:pt x="4572" y="330"/>
                  </a:cubicBezTo>
                  <a:close/>
                  <a:moveTo>
                    <a:pt x="5975" y="398"/>
                  </a:moveTo>
                  <a:cubicBezTo>
                    <a:pt x="6005" y="398"/>
                    <a:pt x="6035" y="404"/>
                    <a:pt x="6061" y="419"/>
                  </a:cubicBezTo>
                  <a:lnTo>
                    <a:pt x="7394" y="1253"/>
                  </a:lnTo>
                  <a:lnTo>
                    <a:pt x="6275" y="3039"/>
                  </a:lnTo>
                  <a:lnTo>
                    <a:pt x="4942" y="2205"/>
                  </a:lnTo>
                  <a:cubicBezTo>
                    <a:pt x="4846" y="2146"/>
                    <a:pt x="4834" y="2039"/>
                    <a:pt x="4882" y="1967"/>
                  </a:cubicBezTo>
                  <a:cubicBezTo>
                    <a:pt x="5073" y="1658"/>
                    <a:pt x="5501" y="979"/>
                    <a:pt x="5823" y="479"/>
                  </a:cubicBezTo>
                  <a:cubicBezTo>
                    <a:pt x="5847" y="430"/>
                    <a:pt x="5911" y="398"/>
                    <a:pt x="5975" y="398"/>
                  </a:cubicBezTo>
                  <a:close/>
                  <a:moveTo>
                    <a:pt x="10180" y="2860"/>
                  </a:moveTo>
                  <a:cubicBezTo>
                    <a:pt x="10323" y="2979"/>
                    <a:pt x="10847" y="3158"/>
                    <a:pt x="11002" y="3789"/>
                  </a:cubicBezTo>
                  <a:cubicBezTo>
                    <a:pt x="11195" y="4581"/>
                    <a:pt x="10555" y="5231"/>
                    <a:pt x="9842" y="5231"/>
                  </a:cubicBezTo>
                  <a:cubicBezTo>
                    <a:pt x="9633" y="5231"/>
                    <a:pt x="9418" y="5175"/>
                    <a:pt x="9216" y="5051"/>
                  </a:cubicBezTo>
                  <a:lnTo>
                    <a:pt x="8918" y="4872"/>
                  </a:lnTo>
                  <a:lnTo>
                    <a:pt x="10180" y="2860"/>
                  </a:lnTo>
                  <a:close/>
                  <a:moveTo>
                    <a:pt x="5644" y="3039"/>
                  </a:moveTo>
                  <a:lnTo>
                    <a:pt x="6204" y="3396"/>
                  </a:lnTo>
                  <a:lnTo>
                    <a:pt x="6216" y="3408"/>
                  </a:lnTo>
                  <a:lnTo>
                    <a:pt x="4287" y="5349"/>
                  </a:lnTo>
                  <a:cubicBezTo>
                    <a:pt x="4132" y="5170"/>
                    <a:pt x="3941" y="5039"/>
                    <a:pt x="3751" y="4944"/>
                  </a:cubicBezTo>
                  <a:lnTo>
                    <a:pt x="5644" y="3039"/>
                  </a:lnTo>
                  <a:close/>
                  <a:moveTo>
                    <a:pt x="3195" y="5176"/>
                  </a:moveTo>
                  <a:cubicBezTo>
                    <a:pt x="3355" y="5176"/>
                    <a:pt x="3520" y="5212"/>
                    <a:pt x="3680" y="5289"/>
                  </a:cubicBezTo>
                  <a:cubicBezTo>
                    <a:pt x="4705" y="5802"/>
                    <a:pt x="4316" y="7363"/>
                    <a:pt x="3195" y="7363"/>
                  </a:cubicBezTo>
                  <a:cubicBezTo>
                    <a:pt x="3170" y="7363"/>
                    <a:pt x="3145" y="7362"/>
                    <a:pt x="3120" y="7361"/>
                  </a:cubicBezTo>
                  <a:cubicBezTo>
                    <a:pt x="2548" y="7325"/>
                    <a:pt x="2096" y="6849"/>
                    <a:pt x="2096" y="6265"/>
                  </a:cubicBezTo>
                  <a:cubicBezTo>
                    <a:pt x="2096" y="5640"/>
                    <a:pt x="2615" y="5176"/>
                    <a:pt x="3195" y="5176"/>
                  </a:cubicBezTo>
                  <a:close/>
                  <a:moveTo>
                    <a:pt x="5144" y="8992"/>
                  </a:moveTo>
                  <a:cubicBezTo>
                    <a:pt x="5358" y="8992"/>
                    <a:pt x="5537" y="9159"/>
                    <a:pt x="5537" y="9385"/>
                  </a:cubicBezTo>
                  <a:lnTo>
                    <a:pt x="5537" y="9694"/>
                  </a:lnTo>
                  <a:lnTo>
                    <a:pt x="4537" y="9694"/>
                  </a:lnTo>
                  <a:lnTo>
                    <a:pt x="4537" y="9385"/>
                  </a:lnTo>
                  <a:lnTo>
                    <a:pt x="4525" y="9385"/>
                  </a:lnTo>
                  <a:cubicBezTo>
                    <a:pt x="4525" y="9170"/>
                    <a:pt x="4692" y="8992"/>
                    <a:pt x="4906" y="8992"/>
                  </a:cubicBezTo>
                  <a:close/>
                  <a:moveTo>
                    <a:pt x="6085" y="10016"/>
                  </a:moveTo>
                  <a:cubicBezTo>
                    <a:pt x="6454" y="10016"/>
                    <a:pt x="6751" y="10313"/>
                    <a:pt x="6751" y="10694"/>
                  </a:cubicBezTo>
                  <a:lnTo>
                    <a:pt x="6751" y="10992"/>
                  </a:lnTo>
                  <a:lnTo>
                    <a:pt x="322" y="10992"/>
                  </a:lnTo>
                  <a:lnTo>
                    <a:pt x="322" y="10694"/>
                  </a:lnTo>
                  <a:cubicBezTo>
                    <a:pt x="322" y="10313"/>
                    <a:pt x="620" y="10016"/>
                    <a:pt x="1001" y="10016"/>
                  </a:cubicBezTo>
                  <a:close/>
                  <a:moveTo>
                    <a:pt x="4558" y="1"/>
                  </a:moveTo>
                  <a:cubicBezTo>
                    <a:pt x="4419" y="1"/>
                    <a:pt x="4281" y="69"/>
                    <a:pt x="4203" y="193"/>
                  </a:cubicBezTo>
                  <a:lnTo>
                    <a:pt x="3906" y="669"/>
                  </a:lnTo>
                  <a:cubicBezTo>
                    <a:pt x="3787" y="872"/>
                    <a:pt x="3846" y="1122"/>
                    <a:pt x="4049" y="1241"/>
                  </a:cubicBezTo>
                  <a:lnTo>
                    <a:pt x="4680" y="1646"/>
                  </a:lnTo>
                  <a:cubicBezTo>
                    <a:pt x="4644" y="1741"/>
                    <a:pt x="4442" y="1908"/>
                    <a:pt x="4525" y="2193"/>
                  </a:cubicBezTo>
                  <a:cubicBezTo>
                    <a:pt x="4549" y="2324"/>
                    <a:pt x="4620" y="2431"/>
                    <a:pt x="4739" y="2503"/>
                  </a:cubicBezTo>
                  <a:lnTo>
                    <a:pt x="5335" y="2872"/>
                  </a:lnTo>
                  <a:lnTo>
                    <a:pt x="3358" y="4872"/>
                  </a:lnTo>
                  <a:cubicBezTo>
                    <a:pt x="3297" y="4865"/>
                    <a:pt x="3237" y="4861"/>
                    <a:pt x="3177" y="4861"/>
                  </a:cubicBezTo>
                  <a:cubicBezTo>
                    <a:pt x="2398" y="4861"/>
                    <a:pt x="1751" y="5493"/>
                    <a:pt x="1751" y="6289"/>
                  </a:cubicBezTo>
                  <a:cubicBezTo>
                    <a:pt x="1751" y="6765"/>
                    <a:pt x="1989" y="7194"/>
                    <a:pt x="2346" y="7444"/>
                  </a:cubicBezTo>
                  <a:lnTo>
                    <a:pt x="2346" y="8397"/>
                  </a:lnTo>
                  <a:cubicBezTo>
                    <a:pt x="2346" y="8492"/>
                    <a:pt x="2417" y="8563"/>
                    <a:pt x="2513" y="8563"/>
                  </a:cubicBezTo>
                  <a:cubicBezTo>
                    <a:pt x="2596" y="8563"/>
                    <a:pt x="2679" y="8492"/>
                    <a:pt x="2679" y="8397"/>
                  </a:cubicBezTo>
                  <a:lnTo>
                    <a:pt x="2679" y="7623"/>
                  </a:lnTo>
                  <a:cubicBezTo>
                    <a:pt x="2828" y="7675"/>
                    <a:pt x="2995" y="7708"/>
                    <a:pt x="3163" y="7708"/>
                  </a:cubicBezTo>
                  <a:cubicBezTo>
                    <a:pt x="3224" y="7708"/>
                    <a:pt x="3286" y="7704"/>
                    <a:pt x="3346" y="7694"/>
                  </a:cubicBezTo>
                  <a:lnTo>
                    <a:pt x="3346" y="9706"/>
                  </a:lnTo>
                  <a:lnTo>
                    <a:pt x="2679" y="9706"/>
                  </a:lnTo>
                  <a:lnTo>
                    <a:pt x="2679" y="9028"/>
                  </a:lnTo>
                  <a:cubicBezTo>
                    <a:pt x="2679" y="8932"/>
                    <a:pt x="2596" y="8861"/>
                    <a:pt x="2513" y="8861"/>
                  </a:cubicBezTo>
                  <a:cubicBezTo>
                    <a:pt x="2417" y="8861"/>
                    <a:pt x="2346" y="8932"/>
                    <a:pt x="2346" y="9028"/>
                  </a:cubicBezTo>
                  <a:lnTo>
                    <a:pt x="2346" y="9706"/>
                  </a:lnTo>
                  <a:lnTo>
                    <a:pt x="989" y="9706"/>
                  </a:lnTo>
                  <a:cubicBezTo>
                    <a:pt x="441" y="9706"/>
                    <a:pt x="1" y="10159"/>
                    <a:pt x="1" y="10706"/>
                  </a:cubicBezTo>
                  <a:lnTo>
                    <a:pt x="1" y="11183"/>
                  </a:lnTo>
                  <a:cubicBezTo>
                    <a:pt x="1" y="11266"/>
                    <a:pt x="72" y="11349"/>
                    <a:pt x="155" y="11349"/>
                  </a:cubicBezTo>
                  <a:lnTo>
                    <a:pt x="6918" y="11349"/>
                  </a:lnTo>
                  <a:cubicBezTo>
                    <a:pt x="7001" y="11349"/>
                    <a:pt x="7085" y="11266"/>
                    <a:pt x="7085" y="11183"/>
                  </a:cubicBezTo>
                  <a:lnTo>
                    <a:pt x="7085" y="10706"/>
                  </a:lnTo>
                  <a:cubicBezTo>
                    <a:pt x="7085" y="10159"/>
                    <a:pt x="6632" y="9706"/>
                    <a:pt x="6085" y="9706"/>
                  </a:cubicBezTo>
                  <a:lnTo>
                    <a:pt x="5846" y="9706"/>
                  </a:lnTo>
                  <a:lnTo>
                    <a:pt x="5846" y="9397"/>
                  </a:lnTo>
                  <a:cubicBezTo>
                    <a:pt x="5846" y="9004"/>
                    <a:pt x="5537" y="8682"/>
                    <a:pt x="5132" y="8682"/>
                  </a:cubicBezTo>
                  <a:lnTo>
                    <a:pt x="4894" y="8682"/>
                  </a:lnTo>
                  <a:cubicBezTo>
                    <a:pt x="4501" y="8682"/>
                    <a:pt x="4180" y="9004"/>
                    <a:pt x="4180" y="9397"/>
                  </a:cubicBezTo>
                  <a:lnTo>
                    <a:pt x="4180" y="9706"/>
                  </a:lnTo>
                  <a:lnTo>
                    <a:pt x="3668" y="9706"/>
                  </a:lnTo>
                  <a:lnTo>
                    <a:pt x="3668" y="7611"/>
                  </a:lnTo>
                  <a:cubicBezTo>
                    <a:pt x="4465" y="7313"/>
                    <a:pt x="4823" y="6384"/>
                    <a:pt x="4442" y="5646"/>
                  </a:cubicBezTo>
                  <a:lnTo>
                    <a:pt x="6370" y="3717"/>
                  </a:lnTo>
                  <a:lnTo>
                    <a:pt x="7585" y="5801"/>
                  </a:lnTo>
                  <a:cubicBezTo>
                    <a:pt x="7670" y="5947"/>
                    <a:pt x="7817" y="6018"/>
                    <a:pt x="7962" y="6018"/>
                  </a:cubicBezTo>
                  <a:cubicBezTo>
                    <a:pt x="8100" y="6018"/>
                    <a:pt x="8235" y="5953"/>
                    <a:pt x="8311" y="5825"/>
                  </a:cubicBezTo>
                  <a:lnTo>
                    <a:pt x="8716" y="5182"/>
                  </a:lnTo>
                  <a:lnTo>
                    <a:pt x="9014" y="5360"/>
                  </a:lnTo>
                  <a:cubicBezTo>
                    <a:pt x="9273" y="5514"/>
                    <a:pt x="9548" y="5584"/>
                    <a:pt x="9813" y="5584"/>
                  </a:cubicBezTo>
                  <a:cubicBezTo>
                    <a:pt x="10740" y="5584"/>
                    <a:pt x="11564" y="4739"/>
                    <a:pt x="11323" y="3694"/>
                  </a:cubicBezTo>
                  <a:cubicBezTo>
                    <a:pt x="11145" y="2908"/>
                    <a:pt x="10490" y="2670"/>
                    <a:pt x="10359" y="2562"/>
                  </a:cubicBezTo>
                  <a:lnTo>
                    <a:pt x="10764" y="1920"/>
                  </a:lnTo>
                  <a:cubicBezTo>
                    <a:pt x="10942" y="1658"/>
                    <a:pt x="10740" y="1300"/>
                    <a:pt x="10430" y="1265"/>
                  </a:cubicBezTo>
                  <a:lnTo>
                    <a:pt x="9359" y="1181"/>
                  </a:lnTo>
                  <a:cubicBezTo>
                    <a:pt x="9353" y="1180"/>
                    <a:pt x="9346" y="1180"/>
                    <a:pt x="9340" y="1180"/>
                  </a:cubicBezTo>
                  <a:cubicBezTo>
                    <a:pt x="9262" y="1180"/>
                    <a:pt x="9180" y="1247"/>
                    <a:pt x="9180" y="1324"/>
                  </a:cubicBezTo>
                  <a:cubicBezTo>
                    <a:pt x="9168" y="1419"/>
                    <a:pt x="9240" y="1503"/>
                    <a:pt x="9335" y="1503"/>
                  </a:cubicBezTo>
                  <a:lnTo>
                    <a:pt x="10407" y="1598"/>
                  </a:lnTo>
                  <a:cubicBezTo>
                    <a:pt x="10478" y="1598"/>
                    <a:pt x="10526" y="1681"/>
                    <a:pt x="10478" y="1741"/>
                  </a:cubicBezTo>
                  <a:cubicBezTo>
                    <a:pt x="10109" y="2324"/>
                    <a:pt x="8347" y="5134"/>
                    <a:pt x="8049" y="5610"/>
                  </a:cubicBezTo>
                  <a:cubicBezTo>
                    <a:pt x="8025" y="5640"/>
                    <a:pt x="7993" y="5655"/>
                    <a:pt x="7961" y="5655"/>
                  </a:cubicBezTo>
                  <a:cubicBezTo>
                    <a:pt x="7930" y="5655"/>
                    <a:pt x="7900" y="5640"/>
                    <a:pt x="7882" y="5610"/>
                  </a:cubicBezTo>
                  <a:lnTo>
                    <a:pt x="6525" y="3313"/>
                  </a:lnTo>
                  <a:lnTo>
                    <a:pt x="6513" y="3277"/>
                  </a:lnTo>
                  <a:lnTo>
                    <a:pt x="7704" y="1372"/>
                  </a:lnTo>
                  <a:lnTo>
                    <a:pt x="8704" y="1467"/>
                  </a:lnTo>
                  <a:cubicBezTo>
                    <a:pt x="8710" y="1468"/>
                    <a:pt x="8716" y="1468"/>
                    <a:pt x="8722" y="1468"/>
                  </a:cubicBezTo>
                  <a:cubicBezTo>
                    <a:pt x="8801" y="1468"/>
                    <a:pt x="8883" y="1401"/>
                    <a:pt x="8883" y="1312"/>
                  </a:cubicBezTo>
                  <a:cubicBezTo>
                    <a:pt x="8894" y="1229"/>
                    <a:pt x="8823" y="1134"/>
                    <a:pt x="8728" y="1134"/>
                  </a:cubicBezTo>
                  <a:lnTo>
                    <a:pt x="7656" y="1050"/>
                  </a:lnTo>
                  <a:lnTo>
                    <a:pt x="6216" y="134"/>
                  </a:lnTo>
                  <a:cubicBezTo>
                    <a:pt x="6133" y="84"/>
                    <a:pt x="6042" y="60"/>
                    <a:pt x="5952" y="60"/>
                  </a:cubicBezTo>
                  <a:cubicBezTo>
                    <a:pt x="5781" y="60"/>
                    <a:pt x="5614" y="145"/>
                    <a:pt x="5513" y="300"/>
                  </a:cubicBezTo>
                  <a:lnTo>
                    <a:pt x="5418" y="467"/>
                  </a:lnTo>
                  <a:lnTo>
                    <a:pt x="4775" y="62"/>
                  </a:lnTo>
                  <a:cubicBezTo>
                    <a:pt x="4708" y="21"/>
                    <a:pt x="4633" y="1"/>
                    <a:pt x="45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502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6BEB3-1D3B-4D7C-8F89-579F58830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2612759"/>
            <a:ext cx="4534827" cy="1530300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GB" dirty="0">
                <a:ln/>
                <a:solidFill>
                  <a:schemeClr val="accent4"/>
                </a:solidFill>
              </a:rPr>
              <a:t>Methodology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A077C4-FCC4-46EC-8259-01DB0FA5D52C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719999" y="580988"/>
            <a:ext cx="2157671" cy="1805700"/>
          </a:xfrm>
        </p:spPr>
        <p:txBody>
          <a:bodyPr/>
          <a:lstStyle/>
          <a:p>
            <a:r>
              <a:rPr lang="en-GB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829841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AF0C0-AF00-412C-8A59-0607FB2E3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25" y="241708"/>
            <a:ext cx="8686800" cy="634500"/>
          </a:xfrm>
        </p:spPr>
        <p:txBody>
          <a:bodyPr/>
          <a:lstStyle/>
          <a:p>
            <a:r>
              <a:rPr lang="en-GB" sz="2400" dirty="0"/>
              <a:t>Tools developed to Perform Curve-Fitting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29EE110-EEDF-4896-BF78-A23C1B58D0D6}"/>
                  </a:ext>
                </a:extLst>
              </p:cNvPr>
              <p:cNvSpPr/>
              <p:nvPr/>
            </p:nvSpPr>
            <p:spPr>
              <a:xfrm>
                <a:off x="674410" y="1403588"/>
                <a:ext cx="4755030" cy="654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buClr>
                    <a:schemeClr val="bg1"/>
                  </a:buClr>
                </a:pPr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sz="12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Segoe UI" panose="020B0502040204020203" pitchFamily="34" charset="0"/>
                    <a:cs typeface="Segoe UI" panose="020B0502040204020203" pitchFamily="34" charset="0"/>
                  </a:rPr>
                  <a:t>The Blackbody function with respect to frequency has the form:</a:t>
                </a:r>
              </a:p>
              <a:p>
                <a:pPr algn="just">
                  <a:buClr>
                    <a:schemeClr val="bg1"/>
                  </a:buClr>
                </a:pPr>
                <a:r>
                  <a:rPr lang="en-US" sz="12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Segoe UI" panose="020B0502040204020203" pitchFamily="34" charset="0"/>
                    <a:cs typeface="Segoe UI" panose="020B0502040204020203" pitchFamily="34" charset="0"/>
                  </a:rPr>
                  <a:t>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a:rPr lang="en-US" sz="120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20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ν</m:t>
                        </m:r>
                      </m:sub>
                    </m:sSub>
                    <m:r>
                      <a:rPr lang="en-US" sz="1200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=</m:t>
                    </m:r>
                    <m:sSub>
                      <m:sSubPr>
                        <m:ctrlPr>
                          <a:rPr lang="en-US" sz="120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a:rPr lang="en-US" sz="120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20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ν</m:t>
                        </m:r>
                      </m:sub>
                    </m:sSub>
                    <m:d>
                      <m:dPr>
                        <m:ctrlPr>
                          <a:rPr lang="en-US" sz="120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dPr>
                      <m:e>
                        <m:r>
                          <a:rPr lang="en-US" sz="120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𝑇</m:t>
                        </m:r>
                      </m:e>
                    </m:d>
                    <m:r>
                      <a:rPr lang="en-US" sz="1200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=</m:t>
                    </m:r>
                    <m:f>
                      <m:fPr>
                        <m:ctrlPr>
                          <a:rPr lang="en-US" sz="120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fPr>
                      <m:num>
                        <m:r>
                          <a:rPr lang="en-US" sz="120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2</m:t>
                        </m:r>
                        <m:r>
                          <a:rPr lang="en-US" sz="120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h</m:t>
                        </m:r>
                        <m:sSup>
                          <m:sSupPr>
                            <m:ctrlPr>
                              <a:rPr lang="en-US" sz="1200" i="1" smtClean="0">
                                <a:ln w="0"/>
                                <a:solidFill>
                                  <a:schemeClr val="accent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cs typeface="Segoe UI" panose="020B0502040204020203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1200" i="1" smtClean="0">
                                <a:ln w="0"/>
                                <a:solidFill>
                                  <a:schemeClr val="accent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cs typeface="Segoe UI" panose="020B0502040204020203" pitchFamily="34" charset="0"/>
                              </a:rPr>
                              <m:t>ν</m:t>
                            </m:r>
                          </m:e>
                          <m:sup>
                            <m:r>
                              <a:rPr lang="en-US" sz="1200" i="1" smtClean="0">
                                <a:ln w="0"/>
                                <a:solidFill>
                                  <a:schemeClr val="accent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cs typeface="Segoe UI" panose="020B0502040204020203" pitchFamily="34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1200" i="1" smtClean="0">
                                <a:ln w="0"/>
                                <a:solidFill>
                                  <a:schemeClr val="accent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cs typeface="Segoe UI" panose="020B0502040204020203" pitchFamily="34" charset="0"/>
                              </a:rPr>
                            </m:ctrlPr>
                          </m:sSupPr>
                          <m:e>
                            <m:r>
                              <a:rPr lang="en-US" sz="1200" i="1" smtClean="0">
                                <a:ln w="0"/>
                                <a:solidFill>
                                  <a:schemeClr val="accent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cs typeface="Segoe UI" panose="020B0502040204020203" pitchFamily="34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1200" i="1" smtClean="0">
                                <a:ln w="0"/>
                                <a:solidFill>
                                  <a:schemeClr val="accent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cs typeface="Segoe UI" panose="020B0502040204020203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en-US" sz="120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200" i="1" smtClean="0">
                                <a:ln w="0"/>
                                <a:solidFill>
                                  <a:schemeClr val="accent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cs typeface="Segoe UI" panose="020B0502040204020203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200" i="1" smtClean="0">
                                    <a:ln w="0"/>
                                    <a:solidFill>
                                      <a:schemeClr val="accent1"/>
                                    </a:solidFill>
                                    <a:effectLst>
                                      <a:outerShdw blurRad="38100" dist="25400" dir="5400000" algn="ctr" rotWithShape="0">
                                        <a:srgbClr val="6E747A">
                                          <a:alpha val="43000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1200" i="0" smtClean="0">
                                    <a:ln w="0"/>
                                    <a:solidFill>
                                      <a:schemeClr val="accent1"/>
                                    </a:solidFill>
                                    <a:effectLst>
                                      <a:outerShdw blurRad="38100" dist="25400" dir="5400000" algn="ctr" rotWithShape="0">
                                        <a:srgbClr val="6E747A">
                                          <a:alpha val="43000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e</m:t>
                                </m:r>
                              </m:e>
                              <m:sup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200" i="1" smtClean="0">
                                        <a:ln w="0"/>
                                        <a:solidFill>
                                          <a:schemeClr val="accent1"/>
                                        </a:solidFill>
                                        <a:effectLst>
                                          <a:outerShdw blurRad="38100" dist="25400" dir="5400000" algn="ctr" rotWithShape="0">
                                            <a:srgbClr val="6E747A">
                                              <a:alpha val="43000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1200" i="1" smtClean="0">
                                            <a:ln w="0"/>
                                            <a:solidFill>
                                              <a:schemeClr val="accent1"/>
                                            </a:solidFill>
                                            <a:effectLst>
                                              <a:outerShdw blurRad="38100" dist="25400" dir="5400000" algn="ctr" rotWithShape="0">
                                                <a:srgbClr val="6E747A">
                                                  <a:alpha val="43000"/>
                                                </a:srgb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cs typeface="Segoe UI" panose="020B0502040204020203" pitchFamily="34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n-US" sz="1200" i="0" smtClean="0">
                                            <a:ln w="0"/>
                                            <a:solidFill>
                                              <a:schemeClr val="accent1"/>
                                            </a:solidFill>
                                            <a:effectLst>
                                              <a:outerShdw blurRad="38100" dist="25400" dir="5400000" algn="ctr" rotWithShape="0">
                                                <a:srgbClr val="6E747A">
                                                  <a:alpha val="43000"/>
                                                </a:srgb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cs typeface="Segoe UI" panose="020B0502040204020203" pitchFamily="34" charset="0"/>
                                          </a:rPr>
                                          <m:t>h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l-GR" sz="1200" i="1">
                                            <a:ln w="0"/>
                                            <a:solidFill>
                                              <a:schemeClr val="accent1"/>
                                            </a:solidFill>
                                            <a:effectLst>
                                              <a:outerShdw blurRad="38100" dist="25400" dir="5400000" algn="ctr" rotWithShape="0">
                                                <a:srgbClr val="6E747A">
                                                  <a:alpha val="43000"/>
                                                </a:srgb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cs typeface="Segoe UI" panose="020B0502040204020203" pitchFamily="34" charset="0"/>
                                          </a:rPr>
                                          <m:t>ν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n-US" sz="1200" i="0" smtClean="0">
                                            <a:ln w="0"/>
                                            <a:solidFill>
                                              <a:schemeClr val="accent1"/>
                                            </a:solidFill>
                                            <a:effectLst>
                                              <a:outerShdw blurRad="38100" dist="25400" dir="5400000" algn="ctr" rotWithShape="0">
                                                <a:srgbClr val="6E747A">
                                                  <a:alpha val="43000"/>
                                                </a:srgb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cs typeface="Segoe UI" panose="020B0502040204020203" pitchFamily="34" charset="0"/>
                                          </a:rPr>
                                          <m:t>kT</m:t>
                                        </m:r>
                                      </m:den>
                                    </m:f>
                                  </m:e>
                                </m:d>
                              </m:sup>
                            </m:sSup>
                            <m:r>
                              <a:rPr lang="en-US" sz="1200" i="0" smtClean="0">
                                <a:ln w="0"/>
                                <a:solidFill>
                                  <a:schemeClr val="accent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cs typeface="Segoe UI" panose="020B0502040204020203" pitchFamily="34" charset="0"/>
                              </a:rPr>
                              <m:t> −1 </m:t>
                            </m:r>
                          </m:e>
                        </m:d>
                      </m:e>
                      <m:sup>
                        <m:r>
                          <a:rPr lang="en-US" sz="1200" i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−1</m:t>
                        </m:r>
                      </m:sup>
                    </m:sSup>
                    <m:r>
                      <a:rPr lang="en-US" sz="1200" i="0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   −(1)</m:t>
                    </m:r>
                  </m:oMath>
                </a14:m>
                <a:endParaRPr lang="en-US" sz="12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29EE110-EEDF-4896-BF78-A23C1B58D0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410" y="1403588"/>
                <a:ext cx="4755030" cy="654988"/>
              </a:xfrm>
              <a:prstGeom prst="rect">
                <a:avLst/>
              </a:prstGeom>
              <a:blipFill>
                <a:blip r:embed="rId2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B8F0F98C-922D-4BDF-96E2-7914FFE1353F}"/>
              </a:ext>
            </a:extLst>
          </p:cNvPr>
          <p:cNvSpPr/>
          <p:nvPr/>
        </p:nvSpPr>
        <p:spPr>
          <a:xfrm>
            <a:off x="3430902" y="800135"/>
            <a:ext cx="2488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bg1"/>
              </a:buClr>
            </a:pPr>
            <a:r>
              <a:rPr lang="en-US" sz="1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Blackbody Function</a:t>
            </a:r>
            <a:endParaRPr lang="en-GB" sz="18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Google Shape;15487;p87">
            <a:extLst>
              <a:ext uri="{FF2B5EF4-FFF2-40B4-BE49-F238E27FC236}">
                <a16:creationId xmlns:a16="http://schemas.microsoft.com/office/drawing/2014/main" id="{808A975C-18DA-4417-828B-34871A7E06C9}"/>
              </a:ext>
            </a:extLst>
          </p:cNvPr>
          <p:cNvSpPr/>
          <p:nvPr/>
        </p:nvSpPr>
        <p:spPr>
          <a:xfrm>
            <a:off x="613607" y="1370618"/>
            <a:ext cx="4876642" cy="712758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9BAB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5495;p87">
            <a:extLst>
              <a:ext uri="{FF2B5EF4-FFF2-40B4-BE49-F238E27FC236}">
                <a16:creationId xmlns:a16="http://schemas.microsoft.com/office/drawing/2014/main" id="{4E3580B4-10F4-4D0B-9EBB-7F0F772D5A93}"/>
              </a:ext>
            </a:extLst>
          </p:cNvPr>
          <p:cNvSpPr/>
          <p:nvPr/>
        </p:nvSpPr>
        <p:spPr>
          <a:xfrm>
            <a:off x="613607" y="2415513"/>
            <a:ext cx="4876642" cy="923064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9BAB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5500;p87">
            <a:extLst>
              <a:ext uri="{FF2B5EF4-FFF2-40B4-BE49-F238E27FC236}">
                <a16:creationId xmlns:a16="http://schemas.microsoft.com/office/drawing/2014/main" id="{48A2A529-E591-4783-AF52-F64B83D96B90}"/>
              </a:ext>
            </a:extLst>
          </p:cNvPr>
          <p:cNvSpPr/>
          <p:nvPr/>
        </p:nvSpPr>
        <p:spPr>
          <a:xfrm>
            <a:off x="613605" y="3655661"/>
            <a:ext cx="4876642" cy="1200329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9BAB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5B6FB00-004D-44BE-82D8-61F52BAF1A72}"/>
              </a:ext>
            </a:extLst>
          </p:cNvPr>
          <p:cNvSpPr/>
          <p:nvPr/>
        </p:nvSpPr>
        <p:spPr>
          <a:xfrm>
            <a:off x="613605" y="2519850"/>
            <a:ext cx="48766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Synthetic measurements were generated by sampling the blackbody profile for T = 5000K at 10 selected frequencies and assumed an uncertainty of 20% in the intensity at each of these frequencies.</a:t>
            </a:r>
          </a:p>
          <a:p>
            <a:pPr algn="ctr">
              <a:buClr>
                <a:schemeClr val="bg1"/>
              </a:buClr>
            </a:pPr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Google Shape;3395;p73">
            <a:extLst>
              <a:ext uri="{FF2B5EF4-FFF2-40B4-BE49-F238E27FC236}">
                <a16:creationId xmlns:a16="http://schemas.microsoft.com/office/drawing/2014/main" id="{F5F80E4B-229F-4A74-9ADC-55FA7158DC3E}"/>
              </a:ext>
            </a:extLst>
          </p:cNvPr>
          <p:cNvSpPr/>
          <p:nvPr/>
        </p:nvSpPr>
        <p:spPr>
          <a:xfrm rot="5400000">
            <a:off x="2931773" y="2152437"/>
            <a:ext cx="240308" cy="185947"/>
          </a:xfrm>
          <a:custGeom>
            <a:avLst/>
            <a:gdLst/>
            <a:ahLst/>
            <a:cxnLst/>
            <a:rect l="l" t="t" r="r" b="b"/>
            <a:pathLst>
              <a:path w="1739" h="2179" extrusionOk="0">
                <a:moveTo>
                  <a:pt x="1" y="1"/>
                </a:moveTo>
                <a:lnTo>
                  <a:pt x="1" y="2179"/>
                </a:lnTo>
                <a:lnTo>
                  <a:pt x="758" y="2179"/>
                </a:lnTo>
                <a:lnTo>
                  <a:pt x="1739" y="1090"/>
                </a:lnTo>
                <a:lnTo>
                  <a:pt x="758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" name="Google Shape;3395;p73">
            <a:extLst>
              <a:ext uri="{FF2B5EF4-FFF2-40B4-BE49-F238E27FC236}">
                <a16:creationId xmlns:a16="http://schemas.microsoft.com/office/drawing/2014/main" id="{352F4631-8AB7-4FAE-88BB-4F63D677857A}"/>
              </a:ext>
            </a:extLst>
          </p:cNvPr>
          <p:cNvSpPr/>
          <p:nvPr/>
        </p:nvSpPr>
        <p:spPr>
          <a:xfrm rot="5400000">
            <a:off x="2938160" y="3409318"/>
            <a:ext cx="227533" cy="185948"/>
          </a:xfrm>
          <a:custGeom>
            <a:avLst/>
            <a:gdLst/>
            <a:ahLst/>
            <a:cxnLst/>
            <a:rect l="l" t="t" r="r" b="b"/>
            <a:pathLst>
              <a:path w="1739" h="2179" extrusionOk="0">
                <a:moveTo>
                  <a:pt x="1" y="1"/>
                </a:moveTo>
                <a:lnTo>
                  <a:pt x="1" y="2179"/>
                </a:lnTo>
                <a:lnTo>
                  <a:pt x="758" y="2179"/>
                </a:lnTo>
                <a:lnTo>
                  <a:pt x="1739" y="1090"/>
                </a:lnTo>
                <a:lnTo>
                  <a:pt x="758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8E447F-0D25-4351-B08C-20FD43E371E6}"/>
              </a:ext>
            </a:extLst>
          </p:cNvPr>
          <p:cNvSpPr/>
          <p:nvPr/>
        </p:nvSpPr>
        <p:spPr>
          <a:xfrm>
            <a:off x="705781" y="3840326"/>
            <a:ext cx="46922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curve fitting routine was developed to obtain the best fit estimate of temperature. The temperature derived from the curve fitting routine is 5000 </a:t>
            </a:r>
            <a:r>
              <a:rPr lang="en-US" sz="1200" u="sng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60K. Result of  the fitting routine is shown in Figure 2.</a:t>
            </a:r>
            <a:endParaRPr lang="en-GB" sz="1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FA2FD9-8D00-47F1-BE72-E9395F2907CA}"/>
              </a:ext>
            </a:extLst>
          </p:cNvPr>
          <p:cNvSpPr/>
          <p:nvPr/>
        </p:nvSpPr>
        <p:spPr>
          <a:xfrm>
            <a:off x="5839691" y="1745673"/>
            <a:ext cx="2788181" cy="2258291"/>
          </a:xfrm>
          <a:prstGeom prst="rect">
            <a:avLst/>
          </a:prstGeom>
          <a:noFill/>
          <a:ln w="1270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78A11B-7691-475C-971B-0E1A376A6DD1}"/>
              </a:ext>
            </a:extLst>
          </p:cNvPr>
          <p:cNvSpPr/>
          <p:nvPr/>
        </p:nvSpPr>
        <p:spPr>
          <a:xfrm>
            <a:off x="5839691" y="4082752"/>
            <a:ext cx="27085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Figure 2: Result of fitting of a blackbody curve to the synthetic measurements assuming an uncertainty of 20%.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4F3848-B66D-4918-AD1E-37141FC2F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102" y="1966058"/>
            <a:ext cx="2423358" cy="181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23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CD177C0-85C5-4C07-A6AF-737027292C82}"/>
              </a:ext>
            </a:extLst>
          </p:cNvPr>
          <p:cNvSpPr/>
          <p:nvPr/>
        </p:nvSpPr>
        <p:spPr>
          <a:xfrm>
            <a:off x="3416075" y="252003"/>
            <a:ext cx="2311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Clr>
                <a:schemeClr val="bg1"/>
              </a:buClr>
            </a:pPr>
            <a:r>
              <a:rPr lang="en-US" sz="1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Greybody Function </a:t>
            </a:r>
            <a:endParaRPr lang="en-GB" sz="18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Google Shape;15487;p87">
                <a:extLst>
                  <a:ext uri="{FF2B5EF4-FFF2-40B4-BE49-F238E27FC236}">
                    <a16:creationId xmlns:a16="http://schemas.microsoft.com/office/drawing/2014/main" id="{036CCA55-B0AD-43D6-B010-3F918FC6CF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1287" y="3406233"/>
                <a:ext cx="4284234" cy="825601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9BABB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100"/>
                  <a:buFont typeface="Cinzel"/>
                  <a:buNone/>
                  <a:defRPr sz="3100" b="1" i="0" u="none" strike="noStrike" cap="none">
                    <a:solidFill>
                      <a:schemeClr val="dk2"/>
                    </a:solidFill>
                    <a:latin typeface="Cinzel"/>
                    <a:ea typeface="Cinzel"/>
                    <a:cs typeface="Cinzel"/>
                    <a:sym typeface="Cinzel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100"/>
                  <a:buFont typeface="Cinzel"/>
                  <a:buNone/>
                  <a:defRPr sz="3100" b="1" i="0" u="none" strike="noStrike" cap="none">
                    <a:solidFill>
                      <a:schemeClr val="dk2"/>
                    </a:solidFill>
                    <a:latin typeface="Cinzel"/>
                    <a:ea typeface="Cinzel"/>
                    <a:cs typeface="Cinzel"/>
                    <a:sym typeface="Cinzel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100"/>
                  <a:buFont typeface="Cinzel"/>
                  <a:buNone/>
                  <a:defRPr sz="3100" b="1" i="0" u="none" strike="noStrike" cap="none">
                    <a:solidFill>
                      <a:schemeClr val="dk2"/>
                    </a:solidFill>
                    <a:latin typeface="Cinzel"/>
                    <a:ea typeface="Cinzel"/>
                    <a:cs typeface="Cinzel"/>
                    <a:sym typeface="Cinzel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100"/>
                  <a:buFont typeface="Cinzel"/>
                  <a:buNone/>
                  <a:defRPr sz="3100" b="1" i="0" u="none" strike="noStrike" cap="none">
                    <a:solidFill>
                      <a:schemeClr val="dk2"/>
                    </a:solidFill>
                    <a:latin typeface="Cinzel"/>
                    <a:ea typeface="Cinzel"/>
                    <a:cs typeface="Cinzel"/>
                    <a:sym typeface="Cinzel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100"/>
                  <a:buFont typeface="Cinzel"/>
                  <a:buNone/>
                  <a:defRPr sz="3100" b="1" i="0" u="none" strike="noStrike" cap="none">
                    <a:solidFill>
                      <a:schemeClr val="dk2"/>
                    </a:solidFill>
                    <a:latin typeface="Cinzel"/>
                    <a:ea typeface="Cinzel"/>
                    <a:cs typeface="Cinzel"/>
                    <a:sym typeface="Cinzel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100"/>
                  <a:buFont typeface="Cinzel"/>
                  <a:buNone/>
                  <a:defRPr sz="3100" b="1" i="0" u="none" strike="noStrike" cap="none">
                    <a:solidFill>
                      <a:schemeClr val="dk2"/>
                    </a:solidFill>
                    <a:latin typeface="Cinzel"/>
                    <a:ea typeface="Cinzel"/>
                    <a:cs typeface="Cinzel"/>
                    <a:sym typeface="Cinzel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100"/>
                  <a:buFont typeface="Cinzel"/>
                  <a:buNone/>
                  <a:defRPr sz="3100" b="1" i="0" u="none" strike="noStrike" cap="none">
                    <a:solidFill>
                      <a:schemeClr val="dk2"/>
                    </a:solidFill>
                    <a:latin typeface="Cinzel"/>
                    <a:ea typeface="Cinzel"/>
                    <a:cs typeface="Cinzel"/>
                    <a:sym typeface="Cinzel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100"/>
                  <a:buFont typeface="Cinzel"/>
                  <a:buNone/>
                  <a:defRPr sz="3100" b="1" i="0" u="none" strike="noStrike" cap="none">
                    <a:solidFill>
                      <a:schemeClr val="dk2"/>
                    </a:solidFill>
                    <a:latin typeface="Cinzel"/>
                    <a:ea typeface="Cinzel"/>
                    <a:cs typeface="Cinzel"/>
                    <a:sym typeface="Cinzel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100"/>
                  <a:buFont typeface="Cinzel"/>
                  <a:buNone/>
                  <a:defRPr sz="3100" b="1" i="0" u="none" strike="noStrike" cap="none">
                    <a:solidFill>
                      <a:schemeClr val="dk2"/>
                    </a:solidFill>
                    <a:latin typeface="Cinzel"/>
                    <a:ea typeface="Cinzel"/>
                    <a:cs typeface="Cinzel"/>
                    <a:sym typeface="Cinzel"/>
                  </a:defRPr>
                </a:lvl9pPr>
              </a:lstStyle>
              <a:p>
                <a:r>
                  <a:rPr lang="en-US" sz="1200" b="0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The temperature and column density derived from the curve fitting routine are 30 </a:t>
                </a:r>
                <a:r>
                  <a:rPr lang="en-US" sz="1200" b="0" u="sng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+</a:t>
                </a:r>
                <a:r>
                  <a:rPr lang="en-US" sz="1200" b="0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5.5K  and (5 </a:t>
                </a:r>
                <a:r>
                  <a:rPr lang="en-US" sz="1200" b="0" u="sng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+</a:t>
                </a:r>
                <a:r>
                  <a:rPr lang="en-US" sz="1200" b="0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0.7) 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b="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pPr>
                      <m:e>
                        <m:r>
                          <a:rPr lang="en-US" sz="1200" b="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10</m:t>
                        </m:r>
                      </m:e>
                      <m:sup>
                        <m:r>
                          <a:rPr lang="en-US" sz="1200" b="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22</m:t>
                        </m:r>
                      </m:sup>
                    </m:sSup>
                    <m:r>
                      <a:rPr lang="en-US" sz="1200" b="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200" b="0" i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c</m:t>
                    </m:r>
                    <m:sSup>
                      <m:sSupPr>
                        <m:ctrlPr>
                          <a:rPr lang="en-US" sz="1200" b="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200" b="0" i="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m</m:t>
                        </m:r>
                      </m:e>
                      <m:sup>
                        <m:r>
                          <a:rPr lang="en-US" sz="1200" b="0" i="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−2</m:t>
                        </m:r>
                      </m:sup>
                    </m:sSup>
                    <m:r>
                      <a:rPr lang="en-US" sz="12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.</m:t>
                    </m:r>
                  </m:oMath>
                </a14:m>
                <a:r>
                  <a:rPr lang="en-US" sz="1200" b="0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The curve-fitting results are presented in the following plots.</a:t>
                </a:r>
              </a:p>
            </p:txBody>
          </p:sp>
        </mc:Choice>
        <mc:Fallback>
          <p:sp>
            <p:nvSpPr>
              <p:cNvPr id="6" name="Google Shape;15487;p87">
                <a:extLst>
                  <a:ext uri="{FF2B5EF4-FFF2-40B4-BE49-F238E27FC236}">
                    <a16:creationId xmlns:a16="http://schemas.microsoft.com/office/drawing/2014/main" id="{036CCA55-B0AD-43D6-B010-3F918FC6C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287" y="3406233"/>
                <a:ext cx="4284234" cy="825601"/>
              </a:xfrm>
              <a:prstGeom prst="roundRect">
                <a:avLst>
                  <a:gd name="adj" fmla="val 16667"/>
                </a:avLst>
              </a:prstGeom>
              <a:blipFill>
                <a:blip r:embed="rId2"/>
                <a:stretch>
                  <a:fillRect t="-730" b="-4380"/>
                </a:stretch>
              </a:blipFill>
              <a:ln w="9525" cap="flat" cmpd="sng">
                <a:solidFill>
                  <a:srgbClr val="9BABB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Google Shape;15487;p87">
            <a:extLst>
              <a:ext uri="{FF2B5EF4-FFF2-40B4-BE49-F238E27FC236}">
                <a16:creationId xmlns:a16="http://schemas.microsoft.com/office/drawing/2014/main" id="{7AE66F5B-A287-4E83-AB7B-8B20F95F3A3A}"/>
              </a:ext>
            </a:extLst>
          </p:cNvPr>
          <p:cNvSpPr txBox="1">
            <a:spLocks/>
          </p:cNvSpPr>
          <p:nvPr/>
        </p:nvSpPr>
        <p:spPr>
          <a:xfrm>
            <a:off x="511285" y="2337981"/>
            <a:ext cx="4236821" cy="721578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9BAB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inzel"/>
              <a:buNone/>
              <a:defRPr sz="31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curve fitting routine was written to fit these synthetic measurements with a greybody curve to obtain the best fit estimate of temperature and column density.</a:t>
            </a:r>
          </a:p>
        </p:txBody>
      </p:sp>
      <p:sp>
        <p:nvSpPr>
          <p:cNvPr id="12" name="Google Shape;3395;p73">
            <a:extLst>
              <a:ext uri="{FF2B5EF4-FFF2-40B4-BE49-F238E27FC236}">
                <a16:creationId xmlns:a16="http://schemas.microsoft.com/office/drawing/2014/main" id="{9E6FDFE9-A868-461B-B3E3-E46EC84ABF46}"/>
              </a:ext>
            </a:extLst>
          </p:cNvPr>
          <p:cNvSpPr/>
          <p:nvPr/>
        </p:nvSpPr>
        <p:spPr>
          <a:xfrm rot="5400000">
            <a:off x="2552461" y="3139923"/>
            <a:ext cx="201885" cy="185946"/>
          </a:xfrm>
          <a:custGeom>
            <a:avLst/>
            <a:gdLst/>
            <a:ahLst/>
            <a:cxnLst/>
            <a:rect l="l" t="t" r="r" b="b"/>
            <a:pathLst>
              <a:path w="1739" h="2179" extrusionOk="0">
                <a:moveTo>
                  <a:pt x="1" y="1"/>
                </a:moveTo>
                <a:lnTo>
                  <a:pt x="1" y="2179"/>
                </a:lnTo>
                <a:lnTo>
                  <a:pt x="758" y="2179"/>
                </a:lnTo>
                <a:lnTo>
                  <a:pt x="1739" y="1090"/>
                </a:lnTo>
                <a:lnTo>
                  <a:pt x="758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Google Shape;15487;p87">
                <a:extLst>
                  <a:ext uri="{FF2B5EF4-FFF2-40B4-BE49-F238E27FC236}">
                    <a16:creationId xmlns:a16="http://schemas.microsoft.com/office/drawing/2014/main" id="{97B22F15-DAA6-4B31-9756-395680DBFAA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1285" y="1043348"/>
                <a:ext cx="4236821" cy="994095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9BABB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100"/>
                  <a:buFont typeface="Cinzel"/>
                  <a:buNone/>
                  <a:defRPr sz="3100" b="1" i="0" u="none" strike="noStrike" cap="none">
                    <a:solidFill>
                      <a:schemeClr val="dk2"/>
                    </a:solidFill>
                    <a:latin typeface="Cinzel"/>
                    <a:ea typeface="Cinzel"/>
                    <a:cs typeface="Cinzel"/>
                    <a:sym typeface="Cinzel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100"/>
                  <a:buFont typeface="Cinzel"/>
                  <a:buNone/>
                  <a:defRPr sz="3100" b="1" i="0" u="none" strike="noStrike" cap="none">
                    <a:solidFill>
                      <a:schemeClr val="dk2"/>
                    </a:solidFill>
                    <a:latin typeface="Cinzel"/>
                    <a:ea typeface="Cinzel"/>
                    <a:cs typeface="Cinzel"/>
                    <a:sym typeface="Cinzel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100"/>
                  <a:buFont typeface="Cinzel"/>
                  <a:buNone/>
                  <a:defRPr sz="3100" b="1" i="0" u="none" strike="noStrike" cap="none">
                    <a:solidFill>
                      <a:schemeClr val="dk2"/>
                    </a:solidFill>
                    <a:latin typeface="Cinzel"/>
                    <a:ea typeface="Cinzel"/>
                    <a:cs typeface="Cinzel"/>
                    <a:sym typeface="Cinzel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100"/>
                  <a:buFont typeface="Cinzel"/>
                  <a:buNone/>
                  <a:defRPr sz="3100" b="1" i="0" u="none" strike="noStrike" cap="none">
                    <a:solidFill>
                      <a:schemeClr val="dk2"/>
                    </a:solidFill>
                    <a:latin typeface="Cinzel"/>
                    <a:ea typeface="Cinzel"/>
                    <a:cs typeface="Cinzel"/>
                    <a:sym typeface="Cinzel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100"/>
                  <a:buFont typeface="Cinzel"/>
                  <a:buNone/>
                  <a:defRPr sz="3100" b="1" i="0" u="none" strike="noStrike" cap="none">
                    <a:solidFill>
                      <a:schemeClr val="dk2"/>
                    </a:solidFill>
                    <a:latin typeface="Cinzel"/>
                    <a:ea typeface="Cinzel"/>
                    <a:cs typeface="Cinzel"/>
                    <a:sym typeface="Cinzel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100"/>
                  <a:buFont typeface="Cinzel"/>
                  <a:buNone/>
                  <a:defRPr sz="3100" b="1" i="0" u="none" strike="noStrike" cap="none">
                    <a:solidFill>
                      <a:schemeClr val="dk2"/>
                    </a:solidFill>
                    <a:latin typeface="Cinzel"/>
                    <a:ea typeface="Cinzel"/>
                    <a:cs typeface="Cinzel"/>
                    <a:sym typeface="Cinzel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100"/>
                  <a:buFont typeface="Cinzel"/>
                  <a:buNone/>
                  <a:defRPr sz="3100" b="1" i="0" u="none" strike="noStrike" cap="none">
                    <a:solidFill>
                      <a:schemeClr val="dk2"/>
                    </a:solidFill>
                    <a:latin typeface="Cinzel"/>
                    <a:ea typeface="Cinzel"/>
                    <a:cs typeface="Cinzel"/>
                    <a:sym typeface="Cinzel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100"/>
                  <a:buFont typeface="Cinzel"/>
                  <a:buNone/>
                  <a:defRPr sz="3100" b="1" i="0" u="none" strike="noStrike" cap="none">
                    <a:solidFill>
                      <a:schemeClr val="dk2"/>
                    </a:solidFill>
                    <a:latin typeface="Cinzel"/>
                    <a:ea typeface="Cinzel"/>
                    <a:cs typeface="Cinzel"/>
                    <a:sym typeface="Cinzel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100"/>
                  <a:buFont typeface="Cinzel"/>
                  <a:buNone/>
                  <a:defRPr sz="3100" b="1" i="0" u="none" strike="noStrike" cap="none">
                    <a:solidFill>
                      <a:schemeClr val="dk2"/>
                    </a:solidFill>
                    <a:latin typeface="Cinzel"/>
                    <a:ea typeface="Cinzel"/>
                    <a:cs typeface="Cinzel"/>
                    <a:sym typeface="Cinzel"/>
                  </a:defRPr>
                </a:lvl9pPr>
              </a:lstStyle>
              <a:p>
                <a:r>
                  <a:rPr lang="en-US" sz="1200" b="0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A procedure similar to what was applied for blackbody fitting was performed to sample the greybody function for T = 30K and N = 5 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b="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pPr>
                      <m:e>
                        <m:r>
                          <a:rPr lang="en-US" sz="1200" b="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10</m:t>
                        </m:r>
                      </m:e>
                      <m:sup>
                        <m:r>
                          <a:rPr lang="en-US" sz="1200" b="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22</m:t>
                        </m:r>
                      </m:sup>
                    </m:sSup>
                    <m:r>
                      <a:rPr lang="en-US" sz="1200" b="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200" b="0" i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c</m:t>
                    </m:r>
                    <m:sSup>
                      <m:sSupPr>
                        <m:ctrlPr>
                          <a:rPr lang="en-US" sz="1200" b="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200" b="0" i="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m</m:t>
                        </m:r>
                      </m:e>
                      <m:sup>
                        <m:r>
                          <a:rPr lang="en-US" sz="1200" b="0" i="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1200" b="0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at 10 selected frequencies. Uncertainty of 20% was assumed in the intensity at each these frequencies.</a:t>
                </a:r>
              </a:p>
            </p:txBody>
          </p:sp>
        </mc:Choice>
        <mc:Fallback>
          <p:sp>
            <p:nvSpPr>
              <p:cNvPr id="8" name="Google Shape;15487;p87">
                <a:extLst>
                  <a:ext uri="{FF2B5EF4-FFF2-40B4-BE49-F238E27FC236}">
                    <a16:creationId xmlns:a16="http://schemas.microsoft.com/office/drawing/2014/main" id="{97B22F15-DAA6-4B31-9756-395680DBF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285" y="1043348"/>
                <a:ext cx="4236821" cy="994095"/>
              </a:xfrm>
              <a:prstGeom prst="roundRect">
                <a:avLst>
                  <a:gd name="adj" fmla="val 16667"/>
                </a:avLst>
              </a:prstGeom>
              <a:blipFill>
                <a:blip r:embed="rId3"/>
                <a:stretch>
                  <a:fillRect t="-606" b="-4242"/>
                </a:stretch>
              </a:blipFill>
              <a:ln w="9525" cap="flat" cmpd="sng">
                <a:solidFill>
                  <a:srgbClr val="9BABB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Google Shape;3395;p73">
            <a:extLst>
              <a:ext uri="{FF2B5EF4-FFF2-40B4-BE49-F238E27FC236}">
                <a16:creationId xmlns:a16="http://schemas.microsoft.com/office/drawing/2014/main" id="{3C5669B1-6029-468A-B657-62E1FEAB2F64}"/>
              </a:ext>
            </a:extLst>
          </p:cNvPr>
          <p:cNvSpPr/>
          <p:nvPr/>
        </p:nvSpPr>
        <p:spPr>
          <a:xfrm rot="5400000">
            <a:off x="2528752" y="2091203"/>
            <a:ext cx="201885" cy="185946"/>
          </a:xfrm>
          <a:custGeom>
            <a:avLst/>
            <a:gdLst/>
            <a:ahLst/>
            <a:cxnLst/>
            <a:rect l="l" t="t" r="r" b="b"/>
            <a:pathLst>
              <a:path w="1739" h="2179" extrusionOk="0">
                <a:moveTo>
                  <a:pt x="1" y="1"/>
                </a:moveTo>
                <a:lnTo>
                  <a:pt x="1" y="2179"/>
                </a:lnTo>
                <a:lnTo>
                  <a:pt x="758" y="2179"/>
                </a:lnTo>
                <a:lnTo>
                  <a:pt x="1739" y="1090"/>
                </a:lnTo>
                <a:lnTo>
                  <a:pt x="758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8930F8-2007-4757-93FC-3E3E11F531FF}"/>
              </a:ext>
            </a:extLst>
          </p:cNvPr>
          <p:cNvSpPr/>
          <p:nvPr/>
        </p:nvSpPr>
        <p:spPr>
          <a:xfrm>
            <a:off x="5566809" y="1266613"/>
            <a:ext cx="3189144" cy="2508278"/>
          </a:xfrm>
          <a:prstGeom prst="rect">
            <a:avLst/>
          </a:prstGeom>
          <a:noFill/>
          <a:ln w="1270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E7F96F-BC51-4303-9418-6AEAF89E49D3}"/>
              </a:ext>
            </a:extLst>
          </p:cNvPr>
          <p:cNvSpPr/>
          <p:nvPr/>
        </p:nvSpPr>
        <p:spPr>
          <a:xfrm>
            <a:off x="5566809" y="3875834"/>
            <a:ext cx="3189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Figure 3: 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Result of fitting of a greybody curve to the synthetic measurements assuming an uncertainty of 20%. </a:t>
            </a:r>
            <a:endParaRPr lang="en-GB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39D34E-B916-4314-B1FE-710F1049B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441" y="1441547"/>
            <a:ext cx="2877880" cy="215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35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1E49CB-8997-4E48-8D9D-CF87625855A9}"/>
              </a:ext>
            </a:extLst>
          </p:cNvPr>
          <p:cNvSpPr/>
          <p:nvPr/>
        </p:nvSpPr>
        <p:spPr>
          <a:xfrm>
            <a:off x="5786505" y="1422400"/>
            <a:ext cx="2907647" cy="2560320"/>
          </a:xfrm>
          <a:prstGeom prst="rect">
            <a:avLst/>
          </a:prstGeom>
          <a:noFill/>
          <a:ln w="1270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2EB811-9533-4987-ACB6-8306913CB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04765"/>
            <a:ext cx="7704000" cy="650065"/>
          </a:xfrm>
        </p:spPr>
        <p:txBody>
          <a:bodyPr/>
          <a:lstStyle/>
          <a:p>
            <a:r>
              <a:rPr lang="en-GB" sz="2400" dirty="0"/>
              <a:t>The source : DR21(OH)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F3899BE-5358-40E6-B6D7-D79F9ADBE535}"/>
                  </a:ext>
                </a:extLst>
              </p:cNvPr>
              <p:cNvSpPr/>
              <p:nvPr/>
            </p:nvSpPr>
            <p:spPr>
              <a:xfrm>
                <a:off x="382836" y="1272373"/>
                <a:ext cx="5290836" cy="31085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DR21(OH) is a cluster of massive star forming core located in the Cygnus X molecular cloud complex located at a distance of 1.5kpc.</a:t>
                </a:r>
              </a:p>
              <a:p>
                <a:pPr algn="just">
                  <a:buClr>
                    <a:schemeClr val="bg1"/>
                  </a:buClr>
                </a:pPr>
                <a:endParaRPr lang="en-US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It is a massive dense core (~9000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M</m:t>
                        </m:r>
                      </m:e>
                      <m:sub>
                        <m: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ʘ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) present in the filamentary structures of an elongated massive gas structure connected by a number of filaments. </a:t>
                </a:r>
              </a:p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endParaRPr lang="en-US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In the southern end, the DR21 ridge inhabits a massive clump and in the northern end, a filamentary structure. </a:t>
                </a:r>
              </a:p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endParaRPr lang="en-US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285750" indent="-285750" algn="just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Towards the northern end, the filament-like structure has a string of Massive Dense Clouds (MDCs), the most massive one of which is the object of our interest, namely DR21(OH).</a:t>
                </a: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F3899BE-5358-40E6-B6D7-D79F9ADBE5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836" y="1272373"/>
                <a:ext cx="5290836" cy="3108543"/>
              </a:xfrm>
              <a:prstGeom prst="rect">
                <a:avLst/>
              </a:prstGeom>
              <a:blipFill>
                <a:blip r:embed="rId2"/>
                <a:stretch>
                  <a:fillRect l="-230" t="-588" r="-346" b="-7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B6448C32-54C6-42CD-AD4B-FCFED390E2B6}"/>
              </a:ext>
            </a:extLst>
          </p:cNvPr>
          <p:cNvSpPr/>
          <p:nvPr/>
        </p:nvSpPr>
        <p:spPr>
          <a:xfrm>
            <a:off x="5786506" y="4042662"/>
            <a:ext cx="2907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Figure 4: Dust emission by DR21(OH) at 250 µm.</a:t>
            </a:r>
            <a:endParaRPr lang="en-GB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29F868-41C9-4FCE-BF27-7CAADB77F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670" y="1576845"/>
            <a:ext cx="2573321" cy="224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52155"/>
      </p:ext>
    </p:extLst>
  </p:cSld>
  <p:clrMapOvr>
    <a:masterClrMapping/>
  </p:clrMapOvr>
</p:sld>
</file>

<file path=ppt/theme/theme1.xml><?xml version="1.0" encoding="utf-8"?>
<a:theme xmlns:a="http://schemas.openxmlformats.org/drawingml/2006/main" name="Sci-fi Short Film Pitch Deck by Slidesgo">
  <a:themeElements>
    <a:clrScheme name="Simple Light">
      <a:dk1>
        <a:srgbClr val="161616"/>
      </a:dk1>
      <a:lt1>
        <a:srgbClr val="FFFFFF"/>
      </a:lt1>
      <a:dk2>
        <a:srgbClr val="FAF9EC"/>
      </a:dk2>
      <a:lt2>
        <a:srgbClr val="160D00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AF9E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6442</TotalTime>
  <Words>2095</Words>
  <Application>Microsoft Office PowerPoint</Application>
  <PresentationFormat>On-screen Show (16:9)</PresentationFormat>
  <Paragraphs>197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Cambria Math</vt:lpstr>
      <vt:lpstr>Inter</vt:lpstr>
      <vt:lpstr>Segoe UI</vt:lpstr>
      <vt:lpstr>Arial</vt:lpstr>
      <vt:lpstr>Cinzel</vt:lpstr>
      <vt:lpstr>Times New Roman</vt:lpstr>
      <vt:lpstr>Wingdings</vt:lpstr>
      <vt:lpstr>Sci-fi Short Film Pitch Deck by Slidesgo</vt:lpstr>
      <vt:lpstr>Studying High-Mass Star Forming Regions:  Dust Continuum Emission</vt:lpstr>
      <vt:lpstr>01</vt:lpstr>
      <vt:lpstr>Introduction</vt:lpstr>
      <vt:lpstr>PowerPoint Presentation</vt:lpstr>
      <vt:lpstr>Objective of the research</vt:lpstr>
      <vt:lpstr>Methodology</vt:lpstr>
      <vt:lpstr>Tools developed to Perform Curve-Fitting</vt:lpstr>
      <vt:lpstr>PowerPoint Presentation</vt:lpstr>
      <vt:lpstr>The source : DR21(OH)</vt:lpstr>
      <vt:lpstr>PowerPoint Presentation</vt:lpstr>
      <vt:lpstr>PowerPoint Presentation</vt:lpstr>
      <vt:lpstr>Continuum Data</vt:lpstr>
      <vt:lpstr>Pre-Processing Of Continuum Images</vt:lpstr>
      <vt:lpstr>PowerPoint Presentation</vt:lpstr>
      <vt:lpstr>PowerPoint Presentation</vt:lpstr>
      <vt:lpstr>PowerPoint Presentation</vt:lpstr>
      <vt:lpstr>PowerPoint Presentation</vt:lpstr>
      <vt:lpstr>Results &amp; Discussions</vt:lpstr>
      <vt:lpstr>PowerPoint Presentation</vt:lpstr>
      <vt:lpstr>PowerPoint Presentation</vt:lpstr>
      <vt:lpstr>PowerPoint Presentation</vt:lpstr>
      <vt:lpstr>Maps of Dust Temperature and Column Density</vt:lpstr>
      <vt:lpstr>Conclusion &amp; Future Scope</vt:lpstr>
      <vt:lpstr>Summary</vt:lpstr>
      <vt:lpstr>PowerPoint Presentation</vt:lpstr>
      <vt:lpstr>Future Scope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Studying High-Mass Star Forming Regions:  Dust Continuum Emission</dc:title>
  <dc:creator>Mohna Rebecca</dc:creator>
  <cp:lastModifiedBy>Mohna Rebecca</cp:lastModifiedBy>
  <cp:revision>271</cp:revision>
  <dcterms:modified xsi:type="dcterms:W3CDTF">2024-03-07T09:18:27Z</dcterms:modified>
</cp:coreProperties>
</file>