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4"/>
  </p:notesMasterIdLst>
  <p:sldIdLst>
    <p:sldId id="1735" r:id="rId2"/>
    <p:sldId id="856" r:id="rId3"/>
    <p:sldId id="1716" r:id="rId4"/>
    <p:sldId id="1669" r:id="rId5"/>
    <p:sldId id="1622" r:id="rId6"/>
    <p:sldId id="1680" r:id="rId7"/>
    <p:sldId id="256" r:id="rId8"/>
    <p:sldId id="1719" r:id="rId9"/>
    <p:sldId id="1730" r:id="rId10"/>
    <p:sldId id="1726" r:id="rId11"/>
    <p:sldId id="258" r:id="rId12"/>
    <p:sldId id="1727" r:id="rId13"/>
    <p:sldId id="1728" r:id="rId14"/>
    <p:sldId id="1705" r:id="rId15"/>
    <p:sldId id="1714" r:id="rId16"/>
    <p:sldId id="1712" r:id="rId17"/>
    <p:sldId id="1701" r:id="rId18"/>
    <p:sldId id="1675" r:id="rId19"/>
    <p:sldId id="1721" r:id="rId20"/>
    <p:sldId id="1733" r:id="rId21"/>
    <p:sldId id="1734" r:id="rId22"/>
    <p:sldId id="88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0"/>
    <p:restoredTop sz="79910"/>
  </p:normalViewPr>
  <p:slideViewPr>
    <p:cSldViewPr snapToGrid="0" snapToObjects="1">
      <p:cViewPr varScale="1">
        <p:scale>
          <a:sx n="107" d="100"/>
          <a:sy n="107" d="100"/>
        </p:scale>
        <p:origin x="1424"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8.png"/><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39839-06CE-E04F-92D0-469FD1EB30A1}"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fr-FR"/>
        </a:p>
      </dgm:t>
    </dgm:pt>
    <dgm:pt modelId="{787447B4-22BC-A541-8640-DC7247917C66}">
      <dgm:prSet phldrT="[Texte]" custT="1"/>
      <dgm:spPr>
        <a:blipFill rotWithShape="0">
          <a:blip xmlns:r="http://schemas.openxmlformats.org/officeDocument/2006/relationships" r:embed="rId1"/>
          <a:stretch>
            <a:fillRect/>
          </a:stretch>
        </a:blipFill>
      </dgm:spPr>
      <dgm:t>
        <a:bodyPr/>
        <a:lstStyle/>
        <a:p>
          <a:pPr marL="0" lvl="0" defTabSz="800100">
            <a:lnSpc>
              <a:spcPct val="90000"/>
            </a:lnSpc>
            <a:spcBef>
              <a:spcPct val="0"/>
            </a:spcBef>
            <a:spcAft>
              <a:spcPct val="35000"/>
            </a:spcAft>
            <a:buNone/>
          </a:pPr>
          <a:endParaRPr lang="fr-FR" sz="1800" b="1" dirty="0">
            <a:solidFill>
              <a:srgbClr val="FF0000"/>
            </a:solidFill>
            <a:latin typeface="Cambria"/>
            <a:cs typeface="Cambria"/>
          </a:endParaRPr>
        </a:p>
        <a:p>
          <a:pPr marL="0" marR="0" lvl="0" indent="0" defTabSz="914400" eaLnBrk="1" fontAlgn="auto" latinLnBrk="0" hangingPunct="1">
            <a:lnSpc>
              <a:spcPct val="100000"/>
            </a:lnSpc>
            <a:spcBef>
              <a:spcPts val="0"/>
            </a:spcBef>
            <a:spcAft>
              <a:spcPts val="0"/>
            </a:spcAft>
            <a:buClrTx/>
            <a:buSzTx/>
            <a:buFontTx/>
            <a:buNone/>
            <a:tabLst/>
            <a:defRPr/>
          </a:pPr>
          <a:r>
            <a:rPr lang="fr-FR" sz="1600" b="1" dirty="0">
              <a:solidFill>
                <a:srgbClr val="FF0000"/>
              </a:solidFill>
              <a:highlight>
                <a:srgbClr val="FFFF00"/>
              </a:highlight>
              <a:latin typeface="Cambria"/>
              <a:cs typeface="Cambria"/>
            </a:rPr>
            <a:t>Data </a:t>
          </a:r>
        </a:p>
        <a:p>
          <a:pPr marL="0" lvl="0" defTabSz="800100">
            <a:lnSpc>
              <a:spcPct val="90000"/>
            </a:lnSpc>
            <a:spcBef>
              <a:spcPct val="0"/>
            </a:spcBef>
            <a:spcAft>
              <a:spcPct val="35000"/>
            </a:spcAft>
            <a:buNone/>
          </a:pPr>
          <a:r>
            <a:rPr lang="fr-FR" sz="1600" b="1" dirty="0">
              <a:solidFill>
                <a:srgbClr val="FF0000"/>
              </a:solidFill>
              <a:highlight>
                <a:srgbClr val="FFFF00"/>
              </a:highlight>
              <a:latin typeface="Cambria"/>
              <a:cs typeface="Cambria"/>
            </a:rPr>
            <a:t>Science</a:t>
          </a:r>
        </a:p>
        <a:p>
          <a:pPr marL="0" lvl="0" defTabSz="800100">
            <a:lnSpc>
              <a:spcPct val="90000"/>
            </a:lnSpc>
            <a:spcBef>
              <a:spcPct val="0"/>
            </a:spcBef>
            <a:spcAft>
              <a:spcPct val="35000"/>
            </a:spcAft>
            <a:buNone/>
          </a:pPr>
          <a:endParaRPr lang="fr-FR" sz="1800" b="1" dirty="0">
            <a:solidFill>
              <a:srgbClr val="FF0000"/>
            </a:solidFill>
            <a:latin typeface="Cambria"/>
            <a:cs typeface="Cambria"/>
          </a:endParaRPr>
        </a:p>
      </dgm:t>
    </dgm:pt>
    <dgm:pt modelId="{3F8FA265-80DA-BC42-820E-E903929C8664}" type="parTrans" cxnId="{4D13139C-3B15-1F42-8707-0CB04DF5AB67}">
      <dgm:prSet/>
      <dgm:spPr/>
      <dgm:t>
        <a:bodyPr/>
        <a:lstStyle/>
        <a:p>
          <a:endParaRPr lang="fr-FR">
            <a:solidFill>
              <a:srgbClr val="FF0000"/>
            </a:solidFill>
          </a:endParaRPr>
        </a:p>
      </dgm:t>
    </dgm:pt>
    <dgm:pt modelId="{B614E57A-D5EB-024D-B324-820F48FF512B}" type="sibTrans" cxnId="{4D13139C-3B15-1F42-8707-0CB04DF5AB67}">
      <dgm:prSet/>
      <dgm:spPr/>
      <dgm:t>
        <a:bodyPr/>
        <a:lstStyle/>
        <a:p>
          <a:endParaRPr lang="fr-FR">
            <a:solidFill>
              <a:srgbClr val="FF0000"/>
            </a:solidFill>
          </a:endParaRPr>
        </a:p>
      </dgm:t>
    </dgm:pt>
    <dgm:pt modelId="{A0ECE2C2-4C9E-3446-AD87-4713CDCC4DEA}">
      <dgm:prSet phldrT="[Texte]" custT="1"/>
      <dgm:spPr>
        <a:blipFill rotWithShape="0">
          <a:blip xmlns:r="http://schemas.openxmlformats.org/officeDocument/2006/relationships" r:embed="rId2"/>
          <a:stretch>
            <a:fillRect/>
          </a:stretch>
        </a:blipFill>
      </dgm:spPr>
      <dgm:t>
        <a:bodyPr/>
        <a:lstStyle/>
        <a:p>
          <a:r>
            <a:rPr lang="fr-FR" sz="1600" b="1" dirty="0" err="1">
              <a:solidFill>
                <a:srgbClr val="FF0000"/>
              </a:solidFill>
              <a:highlight>
                <a:srgbClr val="FFFF00"/>
              </a:highlight>
              <a:latin typeface="Cambria"/>
              <a:cs typeface="Cambria"/>
            </a:rPr>
            <a:t>SiPM</a:t>
          </a:r>
          <a:endParaRPr lang="fr-FR" sz="1600" b="1" dirty="0">
            <a:solidFill>
              <a:srgbClr val="FF0000"/>
            </a:solidFill>
            <a:highlight>
              <a:srgbClr val="FFFF00"/>
            </a:highlight>
            <a:latin typeface="Cambria"/>
            <a:cs typeface="Cambria"/>
          </a:endParaRPr>
        </a:p>
      </dgm:t>
    </dgm:pt>
    <dgm:pt modelId="{595BB6DA-8E09-6341-92AD-BDCD5813A62A}" type="parTrans" cxnId="{E3AE9BF3-294B-834F-80A2-8A81559D4A06}">
      <dgm:prSet/>
      <dgm:spPr/>
      <dgm:t>
        <a:bodyPr/>
        <a:lstStyle/>
        <a:p>
          <a:endParaRPr lang="fr-FR">
            <a:solidFill>
              <a:srgbClr val="FF0000"/>
            </a:solidFill>
          </a:endParaRPr>
        </a:p>
      </dgm:t>
    </dgm:pt>
    <dgm:pt modelId="{9B27B313-8000-E14D-ADD4-40B9574C1113}" type="sibTrans" cxnId="{E3AE9BF3-294B-834F-80A2-8A81559D4A06}">
      <dgm:prSet/>
      <dgm:spPr/>
      <dgm:t>
        <a:bodyPr/>
        <a:lstStyle/>
        <a:p>
          <a:endParaRPr lang="fr-FR">
            <a:solidFill>
              <a:srgbClr val="FF0000"/>
            </a:solidFill>
          </a:endParaRPr>
        </a:p>
      </dgm:t>
    </dgm:pt>
    <dgm:pt modelId="{18A0C015-C1DA-C546-9D52-7E61EDCF8948}">
      <dgm:prSet phldrT="[Texte]" custT="1"/>
      <dgm:spPr>
        <a:blipFill rotWithShape="0">
          <a:blip xmlns:r="http://schemas.openxmlformats.org/officeDocument/2006/relationships" r:embed="rId3"/>
          <a:stretch>
            <a:fillRect/>
          </a:stretch>
        </a:blipFill>
      </dgm:spPr>
      <dgm:t>
        <a:bodyPr/>
        <a:lstStyle/>
        <a:p>
          <a:endParaRPr lang="fr-FR" sz="1400" b="1" dirty="0">
            <a:solidFill>
              <a:srgbClr val="FF0000"/>
            </a:solidFill>
            <a:latin typeface="Cambria"/>
            <a:cs typeface="Cambria"/>
          </a:endParaRPr>
        </a:p>
        <a:p>
          <a:r>
            <a:rPr lang="fr-FR" sz="1600" b="1" dirty="0">
              <a:solidFill>
                <a:srgbClr val="FF0000"/>
              </a:solidFill>
              <a:highlight>
                <a:srgbClr val="FFFF00"/>
              </a:highlight>
              <a:latin typeface="Cambria"/>
              <a:cs typeface="Cambria"/>
            </a:rPr>
            <a:t>Quantum </a:t>
          </a:r>
          <a:r>
            <a:rPr lang="fr-FR" sz="1600" b="1" dirty="0" err="1">
              <a:solidFill>
                <a:srgbClr val="FF0000"/>
              </a:solidFill>
              <a:highlight>
                <a:srgbClr val="FFFF00"/>
              </a:highlight>
              <a:latin typeface="Cambria"/>
              <a:cs typeface="Cambria"/>
            </a:rPr>
            <a:t>Computing</a:t>
          </a:r>
          <a:endParaRPr lang="fr-FR" sz="1600" b="1" dirty="0">
            <a:solidFill>
              <a:srgbClr val="FF0000"/>
            </a:solidFill>
            <a:highlight>
              <a:srgbClr val="FFFF00"/>
            </a:highlight>
            <a:latin typeface="Cambria"/>
            <a:cs typeface="Cambria"/>
          </a:endParaRPr>
        </a:p>
        <a:p>
          <a:endParaRPr lang="fr-FR" sz="1400" b="1" dirty="0">
            <a:solidFill>
              <a:srgbClr val="FF0000"/>
            </a:solidFill>
            <a:latin typeface="Cambria"/>
            <a:cs typeface="Cambria"/>
          </a:endParaRPr>
        </a:p>
      </dgm:t>
    </dgm:pt>
    <dgm:pt modelId="{9888343F-D52C-5E48-8F63-0DA0B28ABB0E}" type="parTrans" cxnId="{D3E7DEE0-2E22-414F-938C-6C574BA23015}">
      <dgm:prSet/>
      <dgm:spPr/>
      <dgm:t>
        <a:bodyPr/>
        <a:lstStyle/>
        <a:p>
          <a:endParaRPr lang="fr-FR">
            <a:solidFill>
              <a:srgbClr val="FF0000"/>
            </a:solidFill>
          </a:endParaRPr>
        </a:p>
      </dgm:t>
    </dgm:pt>
    <dgm:pt modelId="{082F670D-AFAA-2A4E-846C-71578B1D3AD0}" type="sibTrans" cxnId="{D3E7DEE0-2E22-414F-938C-6C574BA23015}">
      <dgm:prSet/>
      <dgm:spPr/>
      <dgm:t>
        <a:bodyPr/>
        <a:lstStyle/>
        <a:p>
          <a:endParaRPr lang="fr-FR">
            <a:solidFill>
              <a:srgbClr val="FF0000"/>
            </a:solidFill>
          </a:endParaRPr>
        </a:p>
      </dgm:t>
    </dgm:pt>
    <dgm:pt modelId="{A8AD21D3-AD73-574B-9526-10459E8F9A2E}">
      <dgm:prSet phldrT="[Texte]" custT="1"/>
      <dgm:spPr>
        <a:blipFill rotWithShape="0">
          <a:blip xmlns:r="http://schemas.openxmlformats.org/officeDocument/2006/relationships" r:embed="rId4"/>
          <a:stretch>
            <a:fillRect/>
          </a:stretch>
        </a:blipFill>
      </dgm:spPr>
      <dgm:t>
        <a:bodyPr/>
        <a:lstStyle/>
        <a:p>
          <a:r>
            <a:rPr lang="fr-FR" sz="1600" b="1" dirty="0" err="1">
              <a:solidFill>
                <a:srgbClr val="FF0000"/>
              </a:solidFill>
              <a:highlight>
                <a:srgbClr val="FFFF00"/>
              </a:highlight>
              <a:latin typeface="Cambria"/>
              <a:cs typeface="Cambria"/>
            </a:rPr>
            <a:t>Environmental</a:t>
          </a:r>
          <a:endParaRPr lang="fr-FR" sz="1600" b="1" dirty="0">
            <a:solidFill>
              <a:srgbClr val="FF0000"/>
            </a:solidFill>
            <a:highlight>
              <a:srgbClr val="FFFF00"/>
            </a:highlight>
            <a:latin typeface="Cambria"/>
            <a:cs typeface="Cambria"/>
          </a:endParaRPr>
        </a:p>
        <a:p>
          <a:r>
            <a:rPr lang="fr-FR" sz="1600" b="1" dirty="0">
              <a:solidFill>
                <a:srgbClr val="FF0000"/>
              </a:solidFill>
              <a:highlight>
                <a:srgbClr val="FFFF00"/>
              </a:highlight>
              <a:latin typeface="Cambria"/>
              <a:cs typeface="Cambria"/>
            </a:rPr>
            <a:t>  </a:t>
          </a:r>
          <a:r>
            <a:rPr lang="fr-FR" sz="1600" b="1" dirty="0" err="1">
              <a:solidFill>
                <a:srgbClr val="FF0000"/>
              </a:solidFill>
              <a:highlight>
                <a:srgbClr val="FFFF00"/>
              </a:highlight>
              <a:latin typeface="Cambria"/>
              <a:cs typeface="Cambria"/>
            </a:rPr>
            <a:t>sensors</a:t>
          </a:r>
          <a:endParaRPr lang="fr-FR" sz="1600" b="1" dirty="0">
            <a:solidFill>
              <a:srgbClr val="FF0000"/>
            </a:solidFill>
            <a:highlight>
              <a:srgbClr val="FFFF00"/>
            </a:highlight>
            <a:latin typeface="Cambria"/>
            <a:cs typeface="Cambria"/>
          </a:endParaRPr>
        </a:p>
      </dgm:t>
    </dgm:pt>
    <dgm:pt modelId="{6036BD0A-432C-8E47-A2D9-3FFA46A4DCA5}" type="parTrans" cxnId="{E7B20102-D715-F443-A7D6-3FC4B7BAF695}">
      <dgm:prSet/>
      <dgm:spPr/>
      <dgm:t>
        <a:bodyPr/>
        <a:lstStyle/>
        <a:p>
          <a:endParaRPr lang="fr-FR">
            <a:solidFill>
              <a:srgbClr val="FF0000"/>
            </a:solidFill>
          </a:endParaRPr>
        </a:p>
      </dgm:t>
    </dgm:pt>
    <dgm:pt modelId="{570D5121-A329-DC4F-962F-A0BC094A9382}" type="sibTrans" cxnId="{E7B20102-D715-F443-A7D6-3FC4B7BAF695}">
      <dgm:prSet/>
      <dgm:spPr/>
      <dgm:t>
        <a:bodyPr/>
        <a:lstStyle/>
        <a:p>
          <a:endParaRPr lang="fr-FR">
            <a:solidFill>
              <a:srgbClr val="FF0000"/>
            </a:solidFill>
          </a:endParaRPr>
        </a:p>
      </dgm:t>
    </dgm:pt>
    <dgm:pt modelId="{C5B29372-37D0-2C40-8A6F-C24FD5A106E7}">
      <dgm:prSet custT="1"/>
      <dgm:spPr>
        <a:blipFill rotWithShape="0">
          <a:blip xmlns:r="http://schemas.openxmlformats.org/officeDocument/2006/relationships" r:embed="rId5"/>
          <a:stretch>
            <a:fillRect/>
          </a:stretch>
        </a:blipFill>
      </dgm:spPr>
      <dgm:t>
        <a:bodyPr/>
        <a:lstStyle/>
        <a:p>
          <a:r>
            <a:rPr lang="fr-FR" sz="1600" b="1" dirty="0" err="1">
              <a:solidFill>
                <a:srgbClr val="FF0000"/>
              </a:solidFill>
              <a:highlight>
                <a:srgbClr val="FFFF00"/>
              </a:highlight>
              <a:latin typeface="Cambria"/>
              <a:cs typeface="Cambria"/>
            </a:rPr>
            <a:t>Medical</a:t>
          </a:r>
          <a:r>
            <a:rPr lang="fr-FR" sz="1600" b="1" dirty="0">
              <a:solidFill>
                <a:srgbClr val="FF0000"/>
              </a:solidFill>
              <a:highlight>
                <a:srgbClr val="FFFF00"/>
              </a:highlight>
              <a:latin typeface="Cambria"/>
              <a:cs typeface="Cambria"/>
            </a:rPr>
            <a:t> </a:t>
          </a:r>
          <a:r>
            <a:rPr lang="fr-FR" sz="1600" b="1" dirty="0" err="1">
              <a:solidFill>
                <a:srgbClr val="FF0000"/>
              </a:solidFill>
              <a:highlight>
                <a:srgbClr val="FFFF00"/>
              </a:highlight>
              <a:latin typeface="Cambria"/>
              <a:cs typeface="Cambria"/>
            </a:rPr>
            <a:t>Physics</a:t>
          </a:r>
          <a:endParaRPr lang="fr-FR" sz="1600" b="1" dirty="0">
            <a:solidFill>
              <a:srgbClr val="FF0000"/>
            </a:solidFill>
            <a:highlight>
              <a:srgbClr val="FFFF00"/>
            </a:highlight>
            <a:latin typeface="Cambria"/>
            <a:cs typeface="Cambria"/>
          </a:endParaRPr>
        </a:p>
      </dgm:t>
    </dgm:pt>
    <dgm:pt modelId="{C3ED8007-B52D-EF48-B841-D132DCEFEBAD}" type="parTrans" cxnId="{86A105E0-7E24-1347-A32E-114F6E927E6E}">
      <dgm:prSet/>
      <dgm:spPr/>
      <dgm:t>
        <a:bodyPr/>
        <a:lstStyle/>
        <a:p>
          <a:endParaRPr lang="fr-FR">
            <a:solidFill>
              <a:srgbClr val="FF0000"/>
            </a:solidFill>
          </a:endParaRPr>
        </a:p>
      </dgm:t>
    </dgm:pt>
    <dgm:pt modelId="{A05204FF-7F70-EA48-A095-D6670BC595CC}" type="sibTrans" cxnId="{86A105E0-7E24-1347-A32E-114F6E927E6E}">
      <dgm:prSet/>
      <dgm:spPr/>
      <dgm:t>
        <a:bodyPr/>
        <a:lstStyle/>
        <a:p>
          <a:endParaRPr lang="fr-FR">
            <a:solidFill>
              <a:srgbClr val="FF0000"/>
            </a:solidFill>
          </a:endParaRPr>
        </a:p>
      </dgm:t>
    </dgm:pt>
    <dgm:pt modelId="{566C60CC-D789-3D49-90E1-9FD3CA7F921E}">
      <dgm:prSet phldrT="[Texte]" custT="1"/>
      <dgm:spPr>
        <a:blipFill rotWithShape="0">
          <a:blip xmlns:r="http://schemas.openxmlformats.org/officeDocument/2006/relationships" r:embed="rId6"/>
          <a:stretch>
            <a:fillRect/>
          </a:stretch>
        </a:blipFill>
      </dgm:spPr>
      <dgm:t>
        <a:bodyPr/>
        <a:lstStyle/>
        <a:p>
          <a:r>
            <a:rPr lang="fr-FR" sz="2000" b="1" dirty="0">
              <a:solidFill>
                <a:srgbClr val="C00000"/>
              </a:solidFill>
              <a:highlight>
                <a:srgbClr val="FFFF00"/>
              </a:highlight>
              <a:latin typeface="Cambria"/>
              <a:cs typeface="Cambria"/>
            </a:rPr>
            <a:t>AstroCeNT</a:t>
          </a:r>
        </a:p>
      </dgm:t>
    </dgm:pt>
    <dgm:pt modelId="{61C1DAF2-0B36-4A4E-B638-590A7997CDF3}" type="sibTrans" cxnId="{15EFB1DF-82A5-E941-BA5E-8A3FC709E4DA}">
      <dgm:prSet/>
      <dgm:spPr/>
      <dgm:t>
        <a:bodyPr/>
        <a:lstStyle/>
        <a:p>
          <a:endParaRPr lang="fr-FR">
            <a:solidFill>
              <a:srgbClr val="FF0000"/>
            </a:solidFill>
          </a:endParaRPr>
        </a:p>
      </dgm:t>
    </dgm:pt>
    <dgm:pt modelId="{01E32DEA-543E-9348-BC2B-FCCDD78B24C5}" type="parTrans" cxnId="{15EFB1DF-82A5-E941-BA5E-8A3FC709E4DA}">
      <dgm:prSet/>
      <dgm:spPr/>
      <dgm:t>
        <a:bodyPr/>
        <a:lstStyle/>
        <a:p>
          <a:endParaRPr lang="fr-FR">
            <a:solidFill>
              <a:srgbClr val="FF0000"/>
            </a:solidFill>
          </a:endParaRPr>
        </a:p>
      </dgm:t>
    </dgm:pt>
    <dgm:pt modelId="{41B9B9B9-7A6F-C34E-AC63-622A41D18041}" type="pres">
      <dgm:prSet presAssocID="{00339839-06CE-E04F-92D0-469FD1EB30A1}" presName="Name0" presStyleCnt="0">
        <dgm:presLayoutVars>
          <dgm:chMax val="1"/>
          <dgm:dir/>
          <dgm:animLvl val="ctr"/>
          <dgm:resizeHandles val="exact"/>
        </dgm:presLayoutVars>
      </dgm:prSet>
      <dgm:spPr/>
    </dgm:pt>
    <dgm:pt modelId="{110BEC21-C296-314F-80FF-1B4DFB33F6C4}" type="pres">
      <dgm:prSet presAssocID="{566C60CC-D789-3D49-90E1-9FD3CA7F921E}" presName="centerShape" presStyleLbl="node0" presStyleIdx="0" presStyleCnt="1" custScaleX="137238" custScaleY="129967" custLinFactNeighborX="-63" custLinFactNeighborY="-19625"/>
      <dgm:spPr/>
    </dgm:pt>
    <dgm:pt modelId="{FF40B5DF-944E-1246-A269-D7CAAA711EF3}" type="pres">
      <dgm:prSet presAssocID="{3F8FA265-80DA-BC42-820E-E903929C8664}" presName="parTrans" presStyleLbl="sibTrans2D1" presStyleIdx="0" presStyleCnt="5"/>
      <dgm:spPr/>
    </dgm:pt>
    <dgm:pt modelId="{420C2CA2-A50A-A44A-BA41-BE372F77CE77}" type="pres">
      <dgm:prSet presAssocID="{3F8FA265-80DA-BC42-820E-E903929C8664}" presName="connectorText" presStyleLbl="sibTrans2D1" presStyleIdx="0" presStyleCnt="5"/>
      <dgm:spPr/>
    </dgm:pt>
    <dgm:pt modelId="{790DBEA9-81BC-B549-9DFB-37CFD2703287}" type="pres">
      <dgm:prSet presAssocID="{787447B4-22BC-A541-8640-DC7247917C66}" presName="node" presStyleLbl="node1" presStyleIdx="0" presStyleCnt="5" custRadScaleRad="66680" custRadScaleInc="-482668">
        <dgm:presLayoutVars>
          <dgm:bulletEnabled val="1"/>
        </dgm:presLayoutVars>
      </dgm:prSet>
      <dgm:spPr/>
    </dgm:pt>
    <dgm:pt modelId="{37BCE7A4-635F-234F-98BC-083EBA92A720}" type="pres">
      <dgm:prSet presAssocID="{595BB6DA-8E09-6341-92AD-BDCD5813A62A}" presName="parTrans" presStyleLbl="sibTrans2D1" presStyleIdx="1" presStyleCnt="5"/>
      <dgm:spPr/>
    </dgm:pt>
    <dgm:pt modelId="{B894DC53-779A-AA43-99AB-7ECAC84317E1}" type="pres">
      <dgm:prSet presAssocID="{595BB6DA-8E09-6341-92AD-BDCD5813A62A}" presName="connectorText" presStyleLbl="sibTrans2D1" presStyleIdx="1" presStyleCnt="5"/>
      <dgm:spPr/>
    </dgm:pt>
    <dgm:pt modelId="{95E284F4-2650-E447-A080-DB18EE5A7D72}" type="pres">
      <dgm:prSet presAssocID="{A0ECE2C2-4C9E-3446-AD87-4713CDCC4DEA}" presName="node" presStyleLbl="node1" presStyleIdx="1" presStyleCnt="5" custScaleX="136684" custRadScaleRad="133458" custRadScaleInc="-51836">
        <dgm:presLayoutVars>
          <dgm:bulletEnabled val="1"/>
        </dgm:presLayoutVars>
      </dgm:prSet>
      <dgm:spPr/>
    </dgm:pt>
    <dgm:pt modelId="{F50D1747-55E9-1F44-8A79-6A4A54EE445C}" type="pres">
      <dgm:prSet presAssocID="{9888343F-D52C-5E48-8F63-0DA0B28ABB0E}" presName="parTrans" presStyleLbl="sibTrans2D1" presStyleIdx="2" presStyleCnt="5"/>
      <dgm:spPr/>
    </dgm:pt>
    <dgm:pt modelId="{351B7B72-0A47-C048-BAC2-E6CE768B012C}" type="pres">
      <dgm:prSet presAssocID="{9888343F-D52C-5E48-8F63-0DA0B28ABB0E}" presName="connectorText" presStyleLbl="sibTrans2D1" presStyleIdx="2" presStyleCnt="5"/>
      <dgm:spPr/>
    </dgm:pt>
    <dgm:pt modelId="{793D26D8-E51C-504E-80C9-48DCAEAFCFFD}" type="pres">
      <dgm:prSet presAssocID="{18A0C015-C1DA-C546-9D52-7E61EDCF8948}" presName="node" presStyleLbl="node1" presStyleIdx="2" presStyleCnt="5" custScaleX="152415" custRadScaleRad="116147" custRadScaleInc="-92137">
        <dgm:presLayoutVars>
          <dgm:bulletEnabled val="1"/>
        </dgm:presLayoutVars>
      </dgm:prSet>
      <dgm:spPr/>
    </dgm:pt>
    <dgm:pt modelId="{71C0E7E3-ACBC-D540-ADC6-C9D319BE7534}" type="pres">
      <dgm:prSet presAssocID="{C3ED8007-B52D-EF48-B841-D132DCEFEBAD}" presName="parTrans" presStyleLbl="sibTrans2D1" presStyleIdx="3" presStyleCnt="5"/>
      <dgm:spPr/>
    </dgm:pt>
    <dgm:pt modelId="{9AC4325F-2CE8-D541-936C-B66AC4BA3F2A}" type="pres">
      <dgm:prSet presAssocID="{C3ED8007-B52D-EF48-B841-D132DCEFEBAD}" presName="connectorText" presStyleLbl="sibTrans2D1" presStyleIdx="3" presStyleCnt="5"/>
      <dgm:spPr/>
    </dgm:pt>
    <dgm:pt modelId="{6941336F-8870-FC49-9004-259C58DE5D3D}" type="pres">
      <dgm:prSet presAssocID="{C5B29372-37D0-2C40-8A6F-C24FD5A106E7}" presName="node" presStyleLbl="node1" presStyleIdx="3" presStyleCnt="5" custScaleX="151679" custRadScaleRad="110360" custRadScaleInc="103762">
        <dgm:presLayoutVars>
          <dgm:bulletEnabled val="1"/>
        </dgm:presLayoutVars>
      </dgm:prSet>
      <dgm:spPr/>
    </dgm:pt>
    <dgm:pt modelId="{9D83F2A2-FEC5-EA4C-B6A7-E0193C1CFF9F}" type="pres">
      <dgm:prSet presAssocID="{6036BD0A-432C-8E47-A2D9-3FFA46A4DCA5}" presName="parTrans" presStyleLbl="sibTrans2D1" presStyleIdx="4" presStyleCnt="5"/>
      <dgm:spPr/>
    </dgm:pt>
    <dgm:pt modelId="{7CD1FC12-355D-B44B-A57B-93F88D1A3114}" type="pres">
      <dgm:prSet presAssocID="{6036BD0A-432C-8E47-A2D9-3FFA46A4DCA5}" presName="connectorText" presStyleLbl="sibTrans2D1" presStyleIdx="4" presStyleCnt="5"/>
      <dgm:spPr/>
    </dgm:pt>
    <dgm:pt modelId="{8659337D-3397-AD43-9558-A9DDDF911638}" type="pres">
      <dgm:prSet presAssocID="{A8AD21D3-AD73-574B-9526-10459E8F9A2E}" presName="node" presStyleLbl="node1" presStyleIdx="4" presStyleCnt="5" custScaleX="137390" custScaleY="84525" custRadScaleRad="139171" custRadScaleInc="54856">
        <dgm:presLayoutVars>
          <dgm:bulletEnabled val="1"/>
        </dgm:presLayoutVars>
      </dgm:prSet>
      <dgm:spPr/>
    </dgm:pt>
  </dgm:ptLst>
  <dgm:cxnLst>
    <dgm:cxn modelId="{81F1E701-9B9A-5443-A2B4-DCBC570A872B}" type="presOf" srcId="{C3ED8007-B52D-EF48-B841-D132DCEFEBAD}" destId="{9AC4325F-2CE8-D541-936C-B66AC4BA3F2A}" srcOrd="1" destOrd="0" presId="urn:microsoft.com/office/officeart/2005/8/layout/radial5"/>
    <dgm:cxn modelId="{E7B20102-D715-F443-A7D6-3FC4B7BAF695}" srcId="{566C60CC-D789-3D49-90E1-9FD3CA7F921E}" destId="{A8AD21D3-AD73-574B-9526-10459E8F9A2E}" srcOrd="4" destOrd="0" parTransId="{6036BD0A-432C-8E47-A2D9-3FFA46A4DCA5}" sibTransId="{570D5121-A329-DC4F-962F-A0BC094A9382}"/>
    <dgm:cxn modelId="{FE06EA0B-5FA8-B046-BC6B-6493B15F967E}" type="presOf" srcId="{6036BD0A-432C-8E47-A2D9-3FFA46A4DCA5}" destId="{9D83F2A2-FEC5-EA4C-B6A7-E0193C1CFF9F}" srcOrd="0" destOrd="0" presId="urn:microsoft.com/office/officeart/2005/8/layout/radial5"/>
    <dgm:cxn modelId="{5F523715-A05F-E442-AC31-B67D59477333}" type="presOf" srcId="{A8AD21D3-AD73-574B-9526-10459E8F9A2E}" destId="{8659337D-3397-AD43-9558-A9DDDF911638}" srcOrd="0" destOrd="0" presId="urn:microsoft.com/office/officeart/2005/8/layout/radial5"/>
    <dgm:cxn modelId="{B5FE2F16-7D68-E34E-BA39-9FBB6614308B}" type="presOf" srcId="{787447B4-22BC-A541-8640-DC7247917C66}" destId="{790DBEA9-81BC-B549-9DFB-37CFD2703287}" srcOrd="0" destOrd="0" presId="urn:microsoft.com/office/officeart/2005/8/layout/radial5"/>
    <dgm:cxn modelId="{65694B25-30D0-C045-90BF-5355A83C2F45}" type="presOf" srcId="{18A0C015-C1DA-C546-9D52-7E61EDCF8948}" destId="{793D26D8-E51C-504E-80C9-48DCAEAFCFFD}" srcOrd="0" destOrd="0" presId="urn:microsoft.com/office/officeart/2005/8/layout/radial5"/>
    <dgm:cxn modelId="{C7AF8825-6841-2B40-A74D-C6F03EE08BE8}" type="presOf" srcId="{3F8FA265-80DA-BC42-820E-E903929C8664}" destId="{420C2CA2-A50A-A44A-BA41-BE372F77CE77}" srcOrd="1" destOrd="0" presId="urn:microsoft.com/office/officeart/2005/8/layout/radial5"/>
    <dgm:cxn modelId="{208E4D3D-FAA4-EB4D-978E-2E81CDA6C596}" type="presOf" srcId="{9888343F-D52C-5E48-8F63-0DA0B28ABB0E}" destId="{351B7B72-0A47-C048-BAC2-E6CE768B012C}" srcOrd="1" destOrd="0" presId="urn:microsoft.com/office/officeart/2005/8/layout/radial5"/>
    <dgm:cxn modelId="{071A023E-8654-7147-8615-2FE38C3C6A6F}" type="presOf" srcId="{C5B29372-37D0-2C40-8A6F-C24FD5A106E7}" destId="{6941336F-8870-FC49-9004-259C58DE5D3D}" srcOrd="0" destOrd="0" presId="urn:microsoft.com/office/officeart/2005/8/layout/radial5"/>
    <dgm:cxn modelId="{E3E2AD4D-567C-C142-99F9-F9EDF336ECF7}" type="presOf" srcId="{595BB6DA-8E09-6341-92AD-BDCD5813A62A}" destId="{B894DC53-779A-AA43-99AB-7ECAC84317E1}" srcOrd="1" destOrd="0" presId="urn:microsoft.com/office/officeart/2005/8/layout/radial5"/>
    <dgm:cxn modelId="{75B20477-67BF-B140-B4B8-EA9F190EE254}" type="presOf" srcId="{595BB6DA-8E09-6341-92AD-BDCD5813A62A}" destId="{37BCE7A4-635F-234F-98BC-083EBA92A720}" srcOrd="0" destOrd="0" presId="urn:microsoft.com/office/officeart/2005/8/layout/radial5"/>
    <dgm:cxn modelId="{51934579-DDB1-574E-885B-E18CF3E715DB}" type="presOf" srcId="{00339839-06CE-E04F-92D0-469FD1EB30A1}" destId="{41B9B9B9-7A6F-C34E-AC63-622A41D18041}" srcOrd="0" destOrd="0" presId="urn:microsoft.com/office/officeart/2005/8/layout/radial5"/>
    <dgm:cxn modelId="{8AD1777F-9709-514B-8D01-B6C50033C0E9}" type="presOf" srcId="{A0ECE2C2-4C9E-3446-AD87-4713CDCC4DEA}" destId="{95E284F4-2650-E447-A080-DB18EE5A7D72}" srcOrd="0" destOrd="0" presId="urn:microsoft.com/office/officeart/2005/8/layout/radial5"/>
    <dgm:cxn modelId="{B2B0797F-6283-474D-AC78-751629322A82}" type="presOf" srcId="{9888343F-D52C-5E48-8F63-0DA0B28ABB0E}" destId="{F50D1747-55E9-1F44-8A79-6A4A54EE445C}" srcOrd="0" destOrd="0" presId="urn:microsoft.com/office/officeart/2005/8/layout/radial5"/>
    <dgm:cxn modelId="{CBE2C687-83CA-9142-B383-3B068881AF48}" type="presOf" srcId="{566C60CC-D789-3D49-90E1-9FD3CA7F921E}" destId="{110BEC21-C296-314F-80FF-1B4DFB33F6C4}" srcOrd="0" destOrd="0" presId="urn:microsoft.com/office/officeart/2005/8/layout/radial5"/>
    <dgm:cxn modelId="{4D13139C-3B15-1F42-8707-0CB04DF5AB67}" srcId="{566C60CC-D789-3D49-90E1-9FD3CA7F921E}" destId="{787447B4-22BC-A541-8640-DC7247917C66}" srcOrd="0" destOrd="0" parTransId="{3F8FA265-80DA-BC42-820E-E903929C8664}" sibTransId="{B614E57A-D5EB-024D-B324-820F48FF512B}"/>
    <dgm:cxn modelId="{7FAA09BF-0A87-CB4B-BC54-08E112B8D854}" type="presOf" srcId="{C3ED8007-B52D-EF48-B841-D132DCEFEBAD}" destId="{71C0E7E3-ACBC-D540-ADC6-C9D319BE7534}" srcOrd="0" destOrd="0" presId="urn:microsoft.com/office/officeart/2005/8/layout/radial5"/>
    <dgm:cxn modelId="{C4F09EC4-FB29-DE4E-8E3A-90E493AF9914}" type="presOf" srcId="{6036BD0A-432C-8E47-A2D9-3FFA46A4DCA5}" destId="{7CD1FC12-355D-B44B-A57B-93F88D1A3114}" srcOrd="1" destOrd="0" presId="urn:microsoft.com/office/officeart/2005/8/layout/radial5"/>
    <dgm:cxn modelId="{0E7901C7-1299-A845-9DA0-23DDD4912FA8}" type="presOf" srcId="{3F8FA265-80DA-BC42-820E-E903929C8664}" destId="{FF40B5DF-944E-1246-A269-D7CAAA711EF3}" srcOrd="0" destOrd="0" presId="urn:microsoft.com/office/officeart/2005/8/layout/radial5"/>
    <dgm:cxn modelId="{15EFB1DF-82A5-E941-BA5E-8A3FC709E4DA}" srcId="{00339839-06CE-E04F-92D0-469FD1EB30A1}" destId="{566C60CC-D789-3D49-90E1-9FD3CA7F921E}" srcOrd="0" destOrd="0" parTransId="{01E32DEA-543E-9348-BC2B-FCCDD78B24C5}" sibTransId="{61C1DAF2-0B36-4A4E-B638-590A7997CDF3}"/>
    <dgm:cxn modelId="{86A105E0-7E24-1347-A32E-114F6E927E6E}" srcId="{566C60CC-D789-3D49-90E1-9FD3CA7F921E}" destId="{C5B29372-37D0-2C40-8A6F-C24FD5A106E7}" srcOrd="3" destOrd="0" parTransId="{C3ED8007-B52D-EF48-B841-D132DCEFEBAD}" sibTransId="{A05204FF-7F70-EA48-A095-D6670BC595CC}"/>
    <dgm:cxn modelId="{D3E7DEE0-2E22-414F-938C-6C574BA23015}" srcId="{566C60CC-D789-3D49-90E1-9FD3CA7F921E}" destId="{18A0C015-C1DA-C546-9D52-7E61EDCF8948}" srcOrd="2" destOrd="0" parTransId="{9888343F-D52C-5E48-8F63-0DA0B28ABB0E}" sibTransId="{082F670D-AFAA-2A4E-846C-71578B1D3AD0}"/>
    <dgm:cxn modelId="{E3AE9BF3-294B-834F-80A2-8A81559D4A06}" srcId="{566C60CC-D789-3D49-90E1-9FD3CA7F921E}" destId="{A0ECE2C2-4C9E-3446-AD87-4713CDCC4DEA}" srcOrd="1" destOrd="0" parTransId="{595BB6DA-8E09-6341-92AD-BDCD5813A62A}" sibTransId="{9B27B313-8000-E14D-ADD4-40B9574C1113}"/>
    <dgm:cxn modelId="{B73644AC-4E82-BA4E-B67D-3AE401B0EE0A}" type="presParOf" srcId="{41B9B9B9-7A6F-C34E-AC63-622A41D18041}" destId="{110BEC21-C296-314F-80FF-1B4DFB33F6C4}" srcOrd="0" destOrd="0" presId="urn:microsoft.com/office/officeart/2005/8/layout/radial5"/>
    <dgm:cxn modelId="{9DAE2A90-713D-BC47-93B1-A9361175D47B}" type="presParOf" srcId="{41B9B9B9-7A6F-C34E-AC63-622A41D18041}" destId="{FF40B5DF-944E-1246-A269-D7CAAA711EF3}" srcOrd="1" destOrd="0" presId="urn:microsoft.com/office/officeart/2005/8/layout/radial5"/>
    <dgm:cxn modelId="{30EB8395-3EC2-FB41-8EFB-4982847A00C1}" type="presParOf" srcId="{FF40B5DF-944E-1246-A269-D7CAAA711EF3}" destId="{420C2CA2-A50A-A44A-BA41-BE372F77CE77}" srcOrd="0" destOrd="0" presId="urn:microsoft.com/office/officeart/2005/8/layout/radial5"/>
    <dgm:cxn modelId="{C76A45FD-F78F-C84F-A938-C2DEBBCAD321}" type="presParOf" srcId="{41B9B9B9-7A6F-C34E-AC63-622A41D18041}" destId="{790DBEA9-81BC-B549-9DFB-37CFD2703287}" srcOrd="2" destOrd="0" presId="urn:microsoft.com/office/officeart/2005/8/layout/radial5"/>
    <dgm:cxn modelId="{04F4C079-53F6-DC4C-8266-0C95CF45A8F1}" type="presParOf" srcId="{41B9B9B9-7A6F-C34E-AC63-622A41D18041}" destId="{37BCE7A4-635F-234F-98BC-083EBA92A720}" srcOrd="3" destOrd="0" presId="urn:microsoft.com/office/officeart/2005/8/layout/radial5"/>
    <dgm:cxn modelId="{13CD2F55-12D2-E445-AA6E-C25E7257328F}" type="presParOf" srcId="{37BCE7A4-635F-234F-98BC-083EBA92A720}" destId="{B894DC53-779A-AA43-99AB-7ECAC84317E1}" srcOrd="0" destOrd="0" presId="urn:microsoft.com/office/officeart/2005/8/layout/radial5"/>
    <dgm:cxn modelId="{50F692B6-1914-254A-87AE-0A398BF255BB}" type="presParOf" srcId="{41B9B9B9-7A6F-C34E-AC63-622A41D18041}" destId="{95E284F4-2650-E447-A080-DB18EE5A7D72}" srcOrd="4" destOrd="0" presId="urn:microsoft.com/office/officeart/2005/8/layout/radial5"/>
    <dgm:cxn modelId="{780955AB-1D60-3A4F-967E-0C0FC39F2FDF}" type="presParOf" srcId="{41B9B9B9-7A6F-C34E-AC63-622A41D18041}" destId="{F50D1747-55E9-1F44-8A79-6A4A54EE445C}" srcOrd="5" destOrd="0" presId="urn:microsoft.com/office/officeart/2005/8/layout/radial5"/>
    <dgm:cxn modelId="{93D429D1-5D14-CF41-9DFE-DB5C0AE294F6}" type="presParOf" srcId="{F50D1747-55E9-1F44-8A79-6A4A54EE445C}" destId="{351B7B72-0A47-C048-BAC2-E6CE768B012C}" srcOrd="0" destOrd="0" presId="urn:microsoft.com/office/officeart/2005/8/layout/radial5"/>
    <dgm:cxn modelId="{C6D48085-7BB6-BA49-9181-A87123A2FB3F}" type="presParOf" srcId="{41B9B9B9-7A6F-C34E-AC63-622A41D18041}" destId="{793D26D8-E51C-504E-80C9-48DCAEAFCFFD}" srcOrd="6" destOrd="0" presId="urn:microsoft.com/office/officeart/2005/8/layout/radial5"/>
    <dgm:cxn modelId="{5C0ADBF4-1E64-3941-8DCD-DD8C94005A59}" type="presParOf" srcId="{41B9B9B9-7A6F-C34E-AC63-622A41D18041}" destId="{71C0E7E3-ACBC-D540-ADC6-C9D319BE7534}" srcOrd="7" destOrd="0" presId="urn:microsoft.com/office/officeart/2005/8/layout/radial5"/>
    <dgm:cxn modelId="{F203C748-D81A-A64B-9D59-3A0C650B1C7F}" type="presParOf" srcId="{71C0E7E3-ACBC-D540-ADC6-C9D319BE7534}" destId="{9AC4325F-2CE8-D541-936C-B66AC4BA3F2A}" srcOrd="0" destOrd="0" presId="urn:microsoft.com/office/officeart/2005/8/layout/radial5"/>
    <dgm:cxn modelId="{B4F1F1D8-68A0-C641-AB9F-091717CEBBD2}" type="presParOf" srcId="{41B9B9B9-7A6F-C34E-AC63-622A41D18041}" destId="{6941336F-8870-FC49-9004-259C58DE5D3D}" srcOrd="8" destOrd="0" presId="urn:microsoft.com/office/officeart/2005/8/layout/radial5"/>
    <dgm:cxn modelId="{8EE483E0-7E7B-FF4B-94D1-DB0745F63BE7}" type="presParOf" srcId="{41B9B9B9-7A6F-C34E-AC63-622A41D18041}" destId="{9D83F2A2-FEC5-EA4C-B6A7-E0193C1CFF9F}" srcOrd="9" destOrd="0" presId="urn:microsoft.com/office/officeart/2005/8/layout/radial5"/>
    <dgm:cxn modelId="{365F88B6-FF4B-754C-B843-9B3CC4D05911}" type="presParOf" srcId="{9D83F2A2-FEC5-EA4C-B6A7-E0193C1CFF9F}" destId="{7CD1FC12-355D-B44B-A57B-93F88D1A3114}" srcOrd="0" destOrd="0" presId="urn:microsoft.com/office/officeart/2005/8/layout/radial5"/>
    <dgm:cxn modelId="{9F88DBE8-A46E-3549-B4FF-1161DAD8BFB8}" type="presParOf" srcId="{41B9B9B9-7A6F-C34E-AC63-622A41D18041}" destId="{8659337D-3397-AD43-9558-A9DDDF911638}"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BEC21-C296-314F-80FF-1B4DFB33F6C4}">
      <dsp:nvSpPr>
        <dsp:cNvPr id="0" name=""/>
        <dsp:cNvSpPr/>
      </dsp:nvSpPr>
      <dsp:spPr>
        <a:xfrm>
          <a:off x="2949325" y="1073329"/>
          <a:ext cx="2094232" cy="1983278"/>
        </a:xfrm>
        <a:prstGeom prst="ellipse">
          <a:avLst/>
        </a:prstGeom>
        <a:blipFill rotWithShape="0">
          <a:blip xmlns:r="http://schemas.openxmlformats.org/officeDocument/2006/relationships" r:embed="rId1"/>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rgbClr val="C00000"/>
              </a:solidFill>
              <a:highlight>
                <a:srgbClr val="FFFF00"/>
              </a:highlight>
              <a:latin typeface="Cambria"/>
              <a:cs typeface="Cambria"/>
            </a:rPr>
            <a:t>AstroCeNT</a:t>
          </a:r>
        </a:p>
      </dsp:txBody>
      <dsp:txXfrm>
        <a:off x="3256018" y="1363773"/>
        <a:ext cx="1480846" cy="1402390"/>
      </dsp:txXfrm>
    </dsp:sp>
    <dsp:sp modelId="{FF40B5DF-944E-1246-A269-D7CAAA711EF3}">
      <dsp:nvSpPr>
        <dsp:cNvPr id="0" name=""/>
        <dsp:cNvSpPr/>
      </dsp:nvSpPr>
      <dsp:spPr>
        <a:xfrm rot="5631616">
          <a:off x="3778527" y="3040881"/>
          <a:ext cx="269118" cy="51883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fr-FR" sz="2200" kern="1200">
            <a:solidFill>
              <a:srgbClr val="FF0000"/>
            </a:solidFill>
          </a:endParaRPr>
        </a:p>
      </dsp:txBody>
      <dsp:txXfrm rot="10800000">
        <a:off x="3821612" y="3104372"/>
        <a:ext cx="188383" cy="311301"/>
      </dsp:txXfrm>
    </dsp:sp>
    <dsp:sp modelId="{790DBEA9-81BC-B549-9DFB-37CFD2703287}">
      <dsp:nvSpPr>
        <dsp:cNvPr id="0" name=""/>
        <dsp:cNvSpPr/>
      </dsp:nvSpPr>
      <dsp:spPr>
        <a:xfrm>
          <a:off x="3081121" y="3559476"/>
          <a:ext cx="1525985" cy="1525985"/>
        </a:xfrm>
        <a:prstGeom prst="ellipse">
          <a:avLst/>
        </a:prstGeom>
        <a:blipFill rotWithShape="0">
          <a:blip xmlns:r="http://schemas.openxmlformats.org/officeDocument/2006/relationships" r:embed="rId2"/>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algn="ctr" defTabSz="800100">
            <a:lnSpc>
              <a:spcPct val="90000"/>
            </a:lnSpc>
            <a:spcBef>
              <a:spcPct val="0"/>
            </a:spcBef>
            <a:spcAft>
              <a:spcPct val="35000"/>
            </a:spcAft>
            <a:buNone/>
          </a:pPr>
          <a:endParaRPr lang="fr-FR" sz="1800" b="1" kern="1200" dirty="0">
            <a:solidFill>
              <a:srgbClr val="FF0000"/>
            </a:solidFill>
            <a:latin typeface="Cambria"/>
            <a:cs typeface="Cambria"/>
          </a:endParaRPr>
        </a:p>
        <a:p>
          <a:pPr marL="0" marR="0" lvl="0" indent="0" algn="ctr" defTabSz="914400" eaLnBrk="1" fontAlgn="auto" latinLnBrk="0" hangingPunct="1">
            <a:lnSpc>
              <a:spcPct val="100000"/>
            </a:lnSpc>
            <a:spcBef>
              <a:spcPct val="0"/>
            </a:spcBef>
            <a:spcAft>
              <a:spcPts val="0"/>
            </a:spcAft>
            <a:buClrTx/>
            <a:buSzTx/>
            <a:buFontTx/>
            <a:buNone/>
            <a:tabLst/>
            <a:defRPr/>
          </a:pPr>
          <a:r>
            <a:rPr lang="fr-FR" sz="1600" b="1" kern="1200" dirty="0">
              <a:solidFill>
                <a:srgbClr val="FF0000"/>
              </a:solidFill>
              <a:highlight>
                <a:srgbClr val="FFFF00"/>
              </a:highlight>
              <a:latin typeface="Cambria"/>
              <a:cs typeface="Cambria"/>
            </a:rPr>
            <a:t>Data </a:t>
          </a:r>
        </a:p>
        <a:p>
          <a:pPr marL="0" lvl="0" algn="ctr" defTabSz="800100">
            <a:lnSpc>
              <a:spcPct val="90000"/>
            </a:lnSpc>
            <a:spcBef>
              <a:spcPct val="0"/>
            </a:spcBef>
            <a:spcAft>
              <a:spcPct val="35000"/>
            </a:spcAft>
            <a:buNone/>
          </a:pPr>
          <a:r>
            <a:rPr lang="fr-FR" sz="1600" b="1" kern="1200" dirty="0">
              <a:solidFill>
                <a:srgbClr val="FF0000"/>
              </a:solidFill>
              <a:highlight>
                <a:srgbClr val="FFFF00"/>
              </a:highlight>
              <a:latin typeface="Cambria"/>
              <a:cs typeface="Cambria"/>
            </a:rPr>
            <a:t>Science</a:t>
          </a:r>
        </a:p>
        <a:p>
          <a:pPr marL="0" lvl="0" algn="ctr" defTabSz="800100">
            <a:lnSpc>
              <a:spcPct val="90000"/>
            </a:lnSpc>
            <a:spcBef>
              <a:spcPct val="0"/>
            </a:spcBef>
            <a:spcAft>
              <a:spcPct val="35000"/>
            </a:spcAft>
            <a:buNone/>
          </a:pPr>
          <a:endParaRPr lang="fr-FR" sz="1800" b="1" kern="1200" dirty="0">
            <a:solidFill>
              <a:srgbClr val="FF0000"/>
            </a:solidFill>
            <a:latin typeface="Cambria"/>
            <a:cs typeface="Cambria"/>
          </a:endParaRPr>
        </a:p>
      </dsp:txBody>
      <dsp:txXfrm>
        <a:off x="3304596" y="3782951"/>
        <a:ext cx="1079035" cy="1079035"/>
      </dsp:txXfrm>
    </dsp:sp>
    <dsp:sp modelId="{37BCE7A4-635F-234F-98BC-083EBA92A720}">
      <dsp:nvSpPr>
        <dsp:cNvPr id="0" name=""/>
        <dsp:cNvSpPr/>
      </dsp:nvSpPr>
      <dsp:spPr>
        <a:xfrm rot="20359864">
          <a:off x="5048527" y="1366653"/>
          <a:ext cx="222661" cy="51883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fr-FR" sz="2200" kern="1200">
            <a:solidFill>
              <a:srgbClr val="FF0000"/>
            </a:solidFill>
          </a:endParaRPr>
        </a:p>
      </dsp:txBody>
      <dsp:txXfrm>
        <a:off x="5050677" y="1482209"/>
        <a:ext cx="155863" cy="311301"/>
      </dsp:txXfrm>
    </dsp:sp>
    <dsp:sp modelId="{95E284F4-2650-E447-A080-DB18EE5A7D72}">
      <dsp:nvSpPr>
        <dsp:cNvPr id="0" name=""/>
        <dsp:cNvSpPr/>
      </dsp:nvSpPr>
      <dsp:spPr>
        <a:xfrm>
          <a:off x="5246320" y="437031"/>
          <a:ext cx="2085778" cy="1525985"/>
        </a:xfrm>
        <a:prstGeom prst="ellipse">
          <a:avLst/>
        </a:prstGeom>
        <a:blipFill rotWithShape="0">
          <a:blip xmlns:r="http://schemas.openxmlformats.org/officeDocument/2006/relationships" r:embed="rId3"/>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err="1">
              <a:solidFill>
                <a:srgbClr val="FF0000"/>
              </a:solidFill>
              <a:highlight>
                <a:srgbClr val="FFFF00"/>
              </a:highlight>
              <a:latin typeface="Cambria"/>
              <a:cs typeface="Cambria"/>
            </a:rPr>
            <a:t>SiPM</a:t>
          </a:r>
          <a:endParaRPr lang="fr-FR" sz="1600" b="1" kern="1200" dirty="0">
            <a:solidFill>
              <a:srgbClr val="FF0000"/>
            </a:solidFill>
            <a:highlight>
              <a:srgbClr val="FFFF00"/>
            </a:highlight>
            <a:latin typeface="Cambria"/>
            <a:cs typeface="Cambria"/>
          </a:endParaRPr>
        </a:p>
      </dsp:txBody>
      <dsp:txXfrm>
        <a:off x="5551775" y="660506"/>
        <a:ext cx="1474868" cy="1079035"/>
      </dsp:txXfrm>
    </dsp:sp>
    <dsp:sp modelId="{F50D1747-55E9-1F44-8A79-6A4A54EE445C}">
      <dsp:nvSpPr>
        <dsp:cNvPr id="0" name=""/>
        <dsp:cNvSpPr/>
      </dsp:nvSpPr>
      <dsp:spPr>
        <a:xfrm rot="2192716">
          <a:off x="4934198" y="2678926"/>
          <a:ext cx="481189" cy="51883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fr-FR" sz="2200" kern="1200">
            <a:solidFill>
              <a:srgbClr val="FF0000"/>
            </a:solidFill>
          </a:endParaRPr>
        </a:p>
      </dsp:txBody>
      <dsp:txXfrm>
        <a:off x="4948389" y="2739714"/>
        <a:ext cx="336832" cy="311301"/>
      </dsp:txXfrm>
    </dsp:sp>
    <dsp:sp modelId="{793D26D8-E51C-504E-80C9-48DCAEAFCFFD}">
      <dsp:nvSpPr>
        <dsp:cNvPr id="0" name=""/>
        <dsp:cNvSpPr/>
      </dsp:nvSpPr>
      <dsp:spPr>
        <a:xfrm>
          <a:off x="5158325" y="3025080"/>
          <a:ext cx="2325831" cy="1525985"/>
        </a:xfrm>
        <a:prstGeom prst="ellipse">
          <a:avLst/>
        </a:prstGeom>
        <a:blipFill rotWithShape="0">
          <a:blip xmlns:r="http://schemas.openxmlformats.org/officeDocument/2006/relationships" r:embed="rId4"/>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fr-FR" sz="1400" b="1" kern="1200" dirty="0">
            <a:solidFill>
              <a:srgbClr val="FF0000"/>
            </a:solidFill>
            <a:latin typeface="Cambria"/>
            <a:cs typeface="Cambria"/>
          </a:endParaRPr>
        </a:p>
        <a:p>
          <a:pPr marL="0" lvl="0" indent="0" algn="ctr" defTabSz="622300">
            <a:lnSpc>
              <a:spcPct val="90000"/>
            </a:lnSpc>
            <a:spcBef>
              <a:spcPct val="0"/>
            </a:spcBef>
            <a:spcAft>
              <a:spcPct val="35000"/>
            </a:spcAft>
            <a:buNone/>
          </a:pPr>
          <a:r>
            <a:rPr lang="fr-FR" sz="1600" b="1" kern="1200" dirty="0">
              <a:solidFill>
                <a:srgbClr val="FF0000"/>
              </a:solidFill>
              <a:highlight>
                <a:srgbClr val="FFFF00"/>
              </a:highlight>
              <a:latin typeface="Cambria"/>
              <a:cs typeface="Cambria"/>
            </a:rPr>
            <a:t>Quantum </a:t>
          </a:r>
          <a:r>
            <a:rPr lang="fr-FR" sz="1600" b="1" kern="1200" dirty="0" err="1">
              <a:solidFill>
                <a:srgbClr val="FF0000"/>
              </a:solidFill>
              <a:highlight>
                <a:srgbClr val="FFFF00"/>
              </a:highlight>
              <a:latin typeface="Cambria"/>
              <a:cs typeface="Cambria"/>
            </a:rPr>
            <a:t>Computing</a:t>
          </a:r>
          <a:endParaRPr lang="fr-FR" sz="1600" b="1" kern="1200" dirty="0">
            <a:solidFill>
              <a:srgbClr val="FF0000"/>
            </a:solidFill>
            <a:highlight>
              <a:srgbClr val="FFFF00"/>
            </a:highlight>
            <a:latin typeface="Cambria"/>
            <a:cs typeface="Cambria"/>
          </a:endParaRPr>
        </a:p>
        <a:p>
          <a:pPr marL="0" lvl="0" indent="0" algn="ctr" defTabSz="622300">
            <a:lnSpc>
              <a:spcPct val="90000"/>
            </a:lnSpc>
            <a:spcBef>
              <a:spcPct val="0"/>
            </a:spcBef>
            <a:spcAft>
              <a:spcPct val="35000"/>
            </a:spcAft>
            <a:buNone/>
          </a:pPr>
          <a:endParaRPr lang="fr-FR" sz="1400" b="1" kern="1200" dirty="0">
            <a:solidFill>
              <a:srgbClr val="FF0000"/>
            </a:solidFill>
            <a:latin typeface="Cambria"/>
            <a:cs typeface="Cambria"/>
          </a:endParaRPr>
        </a:p>
      </dsp:txBody>
      <dsp:txXfrm>
        <a:off x="5498935" y="3248555"/>
        <a:ext cx="1644611" cy="1079035"/>
      </dsp:txXfrm>
    </dsp:sp>
    <dsp:sp modelId="{71C0E7E3-ACBC-D540-ADC6-C9D319BE7534}">
      <dsp:nvSpPr>
        <dsp:cNvPr id="0" name=""/>
        <dsp:cNvSpPr/>
      </dsp:nvSpPr>
      <dsp:spPr>
        <a:xfrm rot="8768325">
          <a:off x="2664724" y="2572014"/>
          <a:ext cx="378863" cy="51883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fr-FR" sz="2200" kern="1200">
            <a:solidFill>
              <a:srgbClr val="FF0000"/>
            </a:solidFill>
          </a:endParaRPr>
        </a:p>
      </dsp:txBody>
      <dsp:txXfrm rot="10800000">
        <a:off x="2768744" y="2644117"/>
        <a:ext cx="265204" cy="311301"/>
      </dsp:txXfrm>
    </dsp:sp>
    <dsp:sp modelId="{6941336F-8870-FC49-9004-259C58DE5D3D}">
      <dsp:nvSpPr>
        <dsp:cNvPr id="0" name=""/>
        <dsp:cNvSpPr/>
      </dsp:nvSpPr>
      <dsp:spPr>
        <a:xfrm>
          <a:off x="580051" y="2817804"/>
          <a:ext cx="2314600" cy="1525985"/>
        </a:xfrm>
        <a:prstGeom prst="ellipse">
          <a:avLst/>
        </a:prstGeom>
        <a:blipFill rotWithShape="0">
          <a:blip xmlns:r="http://schemas.openxmlformats.org/officeDocument/2006/relationships" r:embed="rId5"/>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err="1">
              <a:solidFill>
                <a:srgbClr val="FF0000"/>
              </a:solidFill>
              <a:highlight>
                <a:srgbClr val="FFFF00"/>
              </a:highlight>
              <a:latin typeface="Cambria"/>
              <a:cs typeface="Cambria"/>
            </a:rPr>
            <a:t>Medical</a:t>
          </a:r>
          <a:r>
            <a:rPr lang="fr-FR" sz="1600" b="1" kern="1200" dirty="0">
              <a:solidFill>
                <a:srgbClr val="FF0000"/>
              </a:solidFill>
              <a:highlight>
                <a:srgbClr val="FFFF00"/>
              </a:highlight>
              <a:latin typeface="Cambria"/>
              <a:cs typeface="Cambria"/>
            </a:rPr>
            <a:t> </a:t>
          </a:r>
          <a:r>
            <a:rPr lang="fr-FR" sz="1600" b="1" kern="1200" dirty="0" err="1">
              <a:solidFill>
                <a:srgbClr val="FF0000"/>
              </a:solidFill>
              <a:highlight>
                <a:srgbClr val="FFFF00"/>
              </a:highlight>
              <a:latin typeface="Cambria"/>
              <a:cs typeface="Cambria"/>
            </a:rPr>
            <a:t>Physics</a:t>
          </a:r>
          <a:endParaRPr lang="fr-FR" sz="1600" b="1" kern="1200" dirty="0">
            <a:solidFill>
              <a:srgbClr val="FF0000"/>
            </a:solidFill>
            <a:highlight>
              <a:srgbClr val="FFFF00"/>
            </a:highlight>
            <a:latin typeface="Cambria"/>
            <a:cs typeface="Cambria"/>
          </a:endParaRPr>
        </a:p>
      </dsp:txBody>
      <dsp:txXfrm>
        <a:off x="919016" y="3041279"/>
        <a:ext cx="1636670" cy="1079035"/>
      </dsp:txXfrm>
    </dsp:sp>
    <dsp:sp modelId="{9D83F2A2-FEC5-EA4C-B6A7-E0193C1CFF9F}">
      <dsp:nvSpPr>
        <dsp:cNvPr id="0" name=""/>
        <dsp:cNvSpPr/>
      </dsp:nvSpPr>
      <dsp:spPr>
        <a:xfrm rot="12161195">
          <a:off x="2632112" y="1298402"/>
          <a:ext cx="302308" cy="51883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fr-FR" sz="2200" kern="1200">
            <a:solidFill>
              <a:srgbClr val="FF0000"/>
            </a:solidFill>
          </a:endParaRPr>
        </a:p>
      </dsp:txBody>
      <dsp:txXfrm rot="10800000">
        <a:off x="2719296" y="1419658"/>
        <a:ext cx="211616" cy="311301"/>
      </dsp:txXfrm>
    </dsp:sp>
    <dsp:sp modelId="{8659337D-3397-AD43-9558-A9DDDF911638}">
      <dsp:nvSpPr>
        <dsp:cNvPr id="0" name=""/>
        <dsp:cNvSpPr/>
      </dsp:nvSpPr>
      <dsp:spPr>
        <a:xfrm>
          <a:off x="596912" y="437145"/>
          <a:ext cx="2096552" cy="1289839"/>
        </a:xfrm>
        <a:prstGeom prst="ellipse">
          <a:avLst/>
        </a:prstGeom>
        <a:blipFill rotWithShape="0">
          <a:blip xmlns:r="http://schemas.openxmlformats.org/officeDocument/2006/relationships" r:embed="rId6"/>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err="1">
              <a:solidFill>
                <a:srgbClr val="FF0000"/>
              </a:solidFill>
              <a:highlight>
                <a:srgbClr val="FFFF00"/>
              </a:highlight>
              <a:latin typeface="Cambria"/>
              <a:cs typeface="Cambria"/>
            </a:rPr>
            <a:t>Environmental</a:t>
          </a:r>
          <a:endParaRPr lang="fr-FR" sz="1600" b="1" kern="1200" dirty="0">
            <a:solidFill>
              <a:srgbClr val="FF0000"/>
            </a:solidFill>
            <a:highlight>
              <a:srgbClr val="FFFF00"/>
            </a:highlight>
            <a:latin typeface="Cambria"/>
            <a:cs typeface="Cambria"/>
          </a:endParaRPr>
        </a:p>
        <a:p>
          <a:pPr marL="0" lvl="0" indent="0" algn="ctr" defTabSz="711200">
            <a:lnSpc>
              <a:spcPct val="90000"/>
            </a:lnSpc>
            <a:spcBef>
              <a:spcPct val="0"/>
            </a:spcBef>
            <a:spcAft>
              <a:spcPct val="35000"/>
            </a:spcAft>
            <a:buNone/>
          </a:pPr>
          <a:r>
            <a:rPr lang="fr-FR" sz="1600" b="1" kern="1200" dirty="0">
              <a:solidFill>
                <a:srgbClr val="FF0000"/>
              </a:solidFill>
              <a:highlight>
                <a:srgbClr val="FFFF00"/>
              </a:highlight>
              <a:latin typeface="Cambria"/>
              <a:cs typeface="Cambria"/>
            </a:rPr>
            <a:t>  </a:t>
          </a:r>
          <a:r>
            <a:rPr lang="fr-FR" sz="1600" b="1" kern="1200" dirty="0" err="1">
              <a:solidFill>
                <a:srgbClr val="FF0000"/>
              </a:solidFill>
              <a:highlight>
                <a:srgbClr val="FFFF00"/>
              </a:highlight>
              <a:latin typeface="Cambria"/>
              <a:cs typeface="Cambria"/>
            </a:rPr>
            <a:t>sensors</a:t>
          </a:r>
          <a:endParaRPr lang="fr-FR" sz="1600" b="1" kern="1200" dirty="0">
            <a:solidFill>
              <a:srgbClr val="FF0000"/>
            </a:solidFill>
            <a:highlight>
              <a:srgbClr val="FFFF00"/>
            </a:highlight>
            <a:latin typeface="Cambria"/>
            <a:cs typeface="Cambria"/>
          </a:endParaRPr>
        </a:p>
      </dsp:txBody>
      <dsp:txXfrm>
        <a:off x="903945" y="626038"/>
        <a:ext cx="1482486" cy="91205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649F92-EBCB-CB4C-8FB2-8BB72A797CC2}" type="datetimeFigureOut">
              <a:rPr lang="en-GB" smtClean="0"/>
              <a:t>18/12/2023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74362-69D8-344F-9712-4AF0EDDF0203}" type="slidenum">
              <a:rPr lang="en-GB" smtClean="0"/>
              <a:t>‹#›</a:t>
            </a:fld>
            <a:endParaRPr lang="en-GB"/>
          </a:p>
        </p:txBody>
      </p:sp>
    </p:spTree>
    <p:extLst>
      <p:ext uri="{BB962C8B-B14F-4D97-AF65-F5344CB8AC3E}">
        <p14:creationId xmlns:p14="http://schemas.microsoft.com/office/powerpoint/2010/main" val="271168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6BCA1-351A-774B-BDEA-51A6D58A3E38}" type="slidenum">
              <a:rPr lang="en-GB" smtClean="0"/>
              <a:t>1</a:t>
            </a:fld>
            <a:endParaRPr lang="en-GB"/>
          </a:p>
        </p:txBody>
      </p:sp>
    </p:spTree>
    <p:extLst>
      <p:ext uri="{BB962C8B-B14F-4D97-AF65-F5344CB8AC3E}">
        <p14:creationId xmlns:p14="http://schemas.microsoft.com/office/powerpoint/2010/main" val="262047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96BCA1-351A-774B-BDEA-51A6D58A3E38}" type="slidenum">
              <a:rPr lang="en-GB" smtClean="0"/>
              <a:t>4</a:t>
            </a:fld>
            <a:endParaRPr lang="en-GB"/>
          </a:p>
        </p:txBody>
      </p:sp>
    </p:spTree>
    <p:extLst>
      <p:ext uri="{BB962C8B-B14F-4D97-AF65-F5344CB8AC3E}">
        <p14:creationId xmlns:p14="http://schemas.microsoft.com/office/powerpoint/2010/main" val="391323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400" dirty="0"/>
              <a:t>HK: </a:t>
            </a:r>
            <a:r>
              <a:rPr lang="en-GB" sz="1400" b="1" dirty="0" err="1"/>
              <a:t>Ziembicki</a:t>
            </a:r>
            <a:r>
              <a:rPr lang="en-GB" sz="1400" b="1" dirty="0"/>
              <a:t>: deputy leader of HK Electronics group </a:t>
            </a:r>
          </a:p>
          <a:p>
            <a:endParaRPr lang="en-GB" sz="1400" dirty="0"/>
          </a:p>
          <a:p>
            <a:r>
              <a:rPr lang="en-US" sz="1400" b="1" dirty="0">
                <a:solidFill>
                  <a:srgbClr val="0D25C0"/>
                </a:solidFill>
              </a:rPr>
              <a:t>McDonald Institute in Canada:</a:t>
            </a:r>
          </a:p>
          <a:p>
            <a:pPr marL="285750" indent="-285750">
              <a:buFont typeface="Wingdings" pitchFamily="2" charset="2"/>
              <a:buChar char="Ø"/>
            </a:pPr>
            <a:r>
              <a:rPr lang="en-US" sz="1400" b="1" dirty="0">
                <a:solidFill>
                  <a:srgbClr val="0D25C0"/>
                </a:solidFill>
              </a:rPr>
              <a:t>Student/visitor exchange </a:t>
            </a:r>
            <a:r>
              <a:rPr lang="en-US" sz="1400" b="1" dirty="0" err="1">
                <a:solidFill>
                  <a:srgbClr val="0D25C0"/>
                </a:solidFill>
              </a:rPr>
              <a:t>programme</a:t>
            </a:r>
            <a:r>
              <a:rPr lang="en-US" sz="1400" b="1" dirty="0">
                <a:solidFill>
                  <a:srgbClr val="0D25C0"/>
                </a:solidFill>
              </a:rPr>
              <a:t> (on hold due to covid)</a:t>
            </a:r>
            <a:endParaRPr lang="en-US" sz="1400" b="1" dirty="0"/>
          </a:p>
          <a:p>
            <a:endParaRPr lang="en-GB" sz="1400" dirty="0"/>
          </a:p>
          <a:p>
            <a:endParaRPr lang="en-GB" sz="1400" dirty="0"/>
          </a:p>
        </p:txBody>
      </p:sp>
      <p:sp>
        <p:nvSpPr>
          <p:cNvPr id="4" name="Slide Number Placeholder 3"/>
          <p:cNvSpPr>
            <a:spLocks noGrp="1"/>
          </p:cNvSpPr>
          <p:nvPr>
            <p:ph type="sldNum" sz="quarter" idx="5"/>
          </p:nvPr>
        </p:nvSpPr>
        <p:spPr/>
        <p:txBody>
          <a:bodyPr/>
          <a:lstStyle/>
          <a:p>
            <a:fld id="{56D65C35-4DFC-B847-8EDF-C8863D9141BB}" type="slidenum">
              <a:rPr lang="en-GB" smtClean="0"/>
              <a:t>6</a:t>
            </a:fld>
            <a:endParaRPr lang="en-GB"/>
          </a:p>
        </p:txBody>
      </p:sp>
    </p:spTree>
    <p:extLst>
      <p:ext uri="{BB962C8B-B14F-4D97-AF65-F5344CB8AC3E}">
        <p14:creationId xmlns:p14="http://schemas.microsoft.com/office/powerpoint/2010/main" val="2844645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6D65C35-4DFC-B847-8EDF-C8863D9141BB}" type="slidenum">
              <a:rPr lang="en-GB" smtClean="0"/>
              <a:t>8</a:t>
            </a:fld>
            <a:endParaRPr lang="en-GB"/>
          </a:p>
        </p:txBody>
      </p:sp>
    </p:spTree>
    <p:extLst>
      <p:ext uri="{BB962C8B-B14F-4D97-AF65-F5344CB8AC3E}">
        <p14:creationId xmlns:p14="http://schemas.microsoft.com/office/powerpoint/2010/main" val="290829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GB" sz="1200" b="1" dirty="0">
                <a:solidFill>
                  <a:srgbClr val="002060"/>
                </a:solidFill>
              </a:rPr>
              <a:t>seismic sensor: compared to </a:t>
            </a:r>
            <a:r>
              <a:rPr lang="en-GB" altLang="en-US" sz="1200" b="1" dirty="0" err="1">
                <a:solidFill>
                  <a:srgbClr val="002060"/>
                </a:solidFill>
                <a:sym typeface="+mn-ea"/>
              </a:rPr>
              <a:t>Innoseis</a:t>
            </a:r>
            <a:r>
              <a:rPr lang="en-GB" altLang="en-US" sz="1200" b="1" dirty="0">
                <a:solidFill>
                  <a:srgbClr val="002060"/>
                </a:solidFill>
                <a:sym typeface="+mn-ea"/>
              </a:rPr>
              <a:t> Sensor Technology</a:t>
            </a:r>
            <a:r>
              <a:rPr lang="en-GB" altLang="en-GB" sz="1200" b="1" dirty="0">
                <a:solidFill>
                  <a:srgbClr val="002060"/>
                </a:solidFill>
                <a:sym typeface="+mn-ea"/>
              </a:rPr>
              <a:t>, infrasound sensors: GRAS</a:t>
            </a:r>
            <a:endParaRPr lang="en-GB" dirty="0"/>
          </a:p>
        </p:txBody>
      </p:sp>
      <p:sp>
        <p:nvSpPr>
          <p:cNvPr id="4" name="Slide Number Placeholder 3"/>
          <p:cNvSpPr>
            <a:spLocks noGrp="1"/>
          </p:cNvSpPr>
          <p:nvPr>
            <p:ph type="sldNum" sz="quarter" idx="5"/>
          </p:nvPr>
        </p:nvSpPr>
        <p:spPr/>
        <p:txBody>
          <a:bodyPr/>
          <a:lstStyle/>
          <a:p>
            <a:fld id="{BDB74362-69D8-344F-9712-4AF0EDDF0203}" type="slidenum">
              <a:rPr lang="en-GB" smtClean="0"/>
              <a:t>9</a:t>
            </a:fld>
            <a:endParaRPr lang="en-GB"/>
          </a:p>
        </p:txBody>
      </p:sp>
    </p:spTree>
    <p:extLst>
      <p:ext uri="{BB962C8B-B14F-4D97-AF65-F5344CB8AC3E}">
        <p14:creationId xmlns:p14="http://schemas.microsoft.com/office/powerpoint/2010/main" val="4206757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400" dirty="0"/>
              <a:t>Welcome</a:t>
            </a:r>
          </a:p>
          <a:p>
            <a:endParaRPr lang="en-GB" sz="1400" dirty="0"/>
          </a:p>
          <a:p>
            <a:pPr marL="171450" indent="-171450">
              <a:buFont typeface="Wingdings" pitchFamily="2" charset="2"/>
              <a:buChar char="Ø"/>
            </a:pPr>
            <a:r>
              <a:rPr lang="en-GB" sz="1400" dirty="0"/>
              <a:t>Happy that AC is up and running – my dream, plus a bit of work and perseverance</a:t>
            </a:r>
          </a:p>
          <a:p>
            <a:endParaRPr lang="en-GB" sz="1400" dirty="0"/>
          </a:p>
          <a:p>
            <a:pPr marL="171450" indent="-171450">
              <a:buFont typeface="Wingdings" pitchFamily="2" charset="2"/>
              <a:buChar char="Ø"/>
            </a:pPr>
            <a:r>
              <a:rPr lang="en-GB" sz="1400" dirty="0"/>
              <a:t>Joint effort of many people: leaders, support staff, headquarters, Stavros and other ISC members – thanks</a:t>
            </a:r>
          </a:p>
          <a:p>
            <a:pPr marL="171450" indent="-171450">
              <a:buFont typeface="Wingdings" pitchFamily="2" charset="2"/>
              <a:buChar char="Ø"/>
            </a:pPr>
            <a:endParaRPr lang="en-GB" sz="1400" dirty="0"/>
          </a:p>
          <a:p>
            <a:pPr marL="171450" indent="-171450">
              <a:buFont typeface="Wingdings" pitchFamily="2" charset="2"/>
              <a:buChar char="Ø"/>
            </a:pPr>
            <a:r>
              <a:rPr lang="en-GB" sz="1400" dirty="0"/>
              <a:t>Thanks to FNP team</a:t>
            </a:r>
          </a:p>
          <a:p>
            <a:pPr marL="171450" indent="-171450">
              <a:buFont typeface="Wingdings" pitchFamily="2" charset="2"/>
              <a:buChar char="Ø"/>
            </a:pPr>
            <a:endParaRPr lang="en-GB" sz="1400" dirty="0"/>
          </a:p>
          <a:p>
            <a:pPr marL="171450" indent="-171450">
              <a:buFont typeface="Wingdings" pitchFamily="2" charset="2"/>
              <a:buChar char="Ø"/>
            </a:pPr>
            <a:r>
              <a:rPr lang="en-GB" sz="1400" dirty="0"/>
              <a:t>Thanks go to the evaluators. Your comments will help us do better</a:t>
            </a:r>
          </a:p>
          <a:p>
            <a:pPr marL="171450" indent="-171450">
              <a:buFont typeface="Wingdings" pitchFamily="2" charset="2"/>
              <a:buChar char="Ø"/>
            </a:pPr>
            <a:endParaRPr lang="en-GB" sz="1400" dirty="0"/>
          </a:p>
          <a:p>
            <a:pPr marL="171450" indent="-171450">
              <a:buFont typeface="Wingdings" pitchFamily="2" charset="2"/>
              <a:buChar char="Ø"/>
            </a:pPr>
            <a:r>
              <a:rPr lang="en-GB" sz="1400" dirty="0"/>
              <a:t>AC is known internationally and we want to make it to improve</a:t>
            </a:r>
          </a:p>
          <a:p>
            <a:endParaRPr lang="en-GB" dirty="0"/>
          </a:p>
          <a:p>
            <a:pPr marL="171450" indent="-171450">
              <a:buFont typeface="Wingdings" pitchFamily="2" charset="2"/>
              <a:buChar char="Ø"/>
            </a:pPr>
            <a:endParaRPr lang="en-GB" dirty="0"/>
          </a:p>
          <a:p>
            <a:endParaRPr lang="en-GB" dirty="0"/>
          </a:p>
        </p:txBody>
      </p:sp>
      <p:sp>
        <p:nvSpPr>
          <p:cNvPr id="4" name="Slide Number Placeholder 3"/>
          <p:cNvSpPr>
            <a:spLocks noGrp="1"/>
          </p:cNvSpPr>
          <p:nvPr>
            <p:ph type="sldNum" sz="quarter" idx="5"/>
          </p:nvPr>
        </p:nvSpPr>
        <p:spPr/>
        <p:txBody>
          <a:bodyPr/>
          <a:lstStyle/>
          <a:p>
            <a:fld id="{56D65C35-4DFC-B847-8EDF-C8863D9141BB}" type="slidenum">
              <a:rPr lang="en-GB" smtClean="0"/>
              <a:t>11</a:t>
            </a:fld>
            <a:endParaRPr lang="en-GB"/>
          </a:p>
        </p:txBody>
      </p:sp>
    </p:spTree>
    <p:extLst>
      <p:ext uri="{BB962C8B-B14F-4D97-AF65-F5344CB8AC3E}">
        <p14:creationId xmlns:p14="http://schemas.microsoft.com/office/powerpoint/2010/main" val="1803026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err="1"/>
              <a:t>Deap</a:t>
            </a:r>
            <a:r>
              <a:rPr lang="en-GB" sz="1600" dirty="0"/>
              <a:t> collab meeting</a:t>
            </a:r>
          </a:p>
        </p:txBody>
      </p:sp>
      <p:sp>
        <p:nvSpPr>
          <p:cNvPr id="4" name="Slide Number Placeholder 3"/>
          <p:cNvSpPr>
            <a:spLocks noGrp="1"/>
          </p:cNvSpPr>
          <p:nvPr>
            <p:ph type="sldNum" sz="quarter" idx="5"/>
          </p:nvPr>
        </p:nvSpPr>
        <p:spPr/>
        <p:txBody>
          <a:bodyPr/>
          <a:lstStyle/>
          <a:p>
            <a:fld id="{56D65C35-4DFC-B847-8EDF-C8863D9141BB}" type="slidenum">
              <a:rPr lang="en-GB" smtClean="0"/>
              <a:t>15</a:t>
            </a:fld>
            <a:endParaRPr lang="en-GB"/>
          </a:p>
        </p:txBody>
      </p:sp>
    </p:spTree>
    <p:extLst>
      <p:ext uri="{BB962C8B-B14F-4D97-AF65-F5344CB8AC3E}">
        <p14:creationId xmlns:p14="http://schemas.microsoft.com/office/powerpoint/2010/main" val="1983835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6D65C35-4DFC-B847-8EDF-C8863D9141BB}" type="slidenum">
              <a:rPr lang="en-GB" smtClean="0"/>
              <a:t>16</a:t>
            </a:fld>
            <a:endParaRPr lang="en-GB"/>
          </a:p>
        </p:txBody>
      </p:sp>
    </p:spTree>
    <p:extLst>
      <p:ext uri="{BB962C8B-B14F-4D97-AF65-F5344CB8AC3E}">
        <p14:creationId xmlns:p14="http://schemas.microsoft.com/office/powerpoint/2010/main" val="1362017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B6FCF7-B53E-3E4E-90CF-367A0EAFF130}" type="datetime1">
              <a:rPr lang="en-GB" smtClean="0"/>
              <a:t>20/12/2023</a:t>
            </a:fld>
            <a:endParaRPr lang="en-GB"/>
          </a:p>
        </p:txBody>
      </p:sp>
      <p:sp>
        <p:nvSpPr>
          <p:cNvPr id="5" name="Footer Placeholder 4"/>
          <p:cNvSpPr>
            <a:spLocks noGrp="1"/>
          </p:cNvSpPr>
          <p:nvPr>
            <p:ph type="ftr" sz="quarter" idx="11"/>
          </p:nvPr>
        </p:nvSpPr>
        <p:spPr/>
        <p:txBody>
          <a:bodyPr/>
          <a:lstStyle/>
          <a:p>
            <a:r>
              <a:rPr lang="en-GB"/>
              <a:t>L. Roszkowski, APC-Astrocent, 20.12.2023</a:t>
            </a:r>
          </a:p>
        </p:txBody>
      </p:sp>
      <p:sp>
        <p:nvSpPr>
          <p:cNvPr id="6" name="Slide Number Placeholder 5"/>
          <p:cNvSpPr>
            <a:spLocks noGrp="1"/>
          </p:cNvSpPr>
          <p:nvPr>
            <p:ph type="sldNum" sz="quarter" idx="12"/>
          </p:nvPr>
        </p:nvSpPr>
        <p:spPr/>
        <p:txBody>
          <a:bodyPr/>
          <a:lstStyle/>
          <a:p>
            <a:fld id="{304F968F-C9E5-D544-B92C-3B31560F6D36}" type="slidenum">
              <a:rPr lang="en-GB" smtClean="0"/>
              <a:t>‹#›</a:t>
            </a:fld>
            <a:endParaRPr lang="en-GB"/>
          </a:p>
        </p:txBody>
      </p:sp>
    </p:spTree>
    <p:extLst>
      <p:ext uri="{BB962C8B-B14F-4D97-AF65-F5344CB8AC3E}">
        <p14:creationId xmlns:p14="http://schemas.microsoft.com/office/powerpoint/2010/main" val="470871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62B89A-F83E-1547-A826-124A4C461FDE}" type="datetime1">
              <a:rPr lang="en-GB" smtClean="0"/>
              <a:t>20/12/2023</a:t>
            </a:fld>
            <a:endParaRPr lang="en-GB"/>
          </a:p>
        </p:txBody>
      </p:sp>
      <p:sp>
        <p:nvSpPr>
          <p:cNvPr id="5" name="Footer Placeholder 4"/>
          <p:cNvSpPr>
            <a:spLocks noGrp="1"/>
          </p:cNvSpPr>
          <p:nvPr>
            <p:ph type="ftr" sz="quarter" idx="11"/>
          </p:nvPr>
        </p:nvSpPr>
        <p:spPr/>
        <p:txBody>
          <a:bodyPr/>
          <a:lstStyle/>
          <a:p>
            <a:r>
              <a:rPr lang="en-GB"/>
              <a:t>L. Roszkowski, APC-Astrocent, 20.12.2023</a:t>
            </a:r>
          </a:p>
        </p:txBody>
      </p:sp>
      <p:sp>
        <p:nvSpPr>
          <p:cNvPr id="6" name="Slide Number Placeholder 5"/>
          <p:cNvSpPr>
            <a:spLocks noGrp="1"/>
          </p:cNvSpPr>
          <p:nvPr>
            <p:ph type="sldNum" sz="quarter" idx="12"/>
          </p:nvPr>
        </p:nvSpPr>
        <p:spPr/>
        <p:txBody>
          <a:bodyPr/>
          <a:lstStyle/>
          <a:p>
            <a:fld id="{304F968F-C9E5-D544-B92C-3B31560F6D36}" type="slidenum">
              <a:rPr lang="en-GB" smtClean="0"/>
              <a:t>‹#›</a:t>
            </a:fld>
            <a:endParaRPr lang="en-GB"/>
          </a:p>
        </p:txBody>
      </p:sp>
    </p:spTree>
    <p:extLst>
      <p:ext uri="{BB962C8B-B14F-4D97-AF65-F5344CB8AC3E}">
        <p14:creationId xmlns:p14="http://schemas.microsoft.com/office/powerpoint/2010/main" val="2445121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F553E92-8A67-4B47-B9C6-70616EDF90BC}" type="datetime1">
              <a:rPr lang="en-GB" smtClean="0"/>
              <a:t>20/12/2023</a:t>
            </a:fld>
            <a:endParaRPr lang="en-GB"/>
          </a:p>
        </p:txBody>
      </p:sp>
      <p:sp>
        <p:nvSpPr>
          <p:cNvPr id="5" name="Footer Placeholder 4"/>
          <p:cNvSpPr>
            <a:spLocks noGrp="1"/>
          </p:cNvSpPr>
          <p:nvPr>
            <p:ph type="ftr" sz="quarter" idx="11"/>
          </p:nvPr>
        </p:nvSpPr>
        <p:spPr/>
        <p:txBody>
          <a:bodyPr/>
          <a:lstStyle/>
          <a:p>
            <a:r>
              <a:rPr lang="en-GB"/>
              <a:t>L. Roszkowski, APC-Astrocent, 20.12.2023</a:t>
            </a:r>
          </a:p>
        </p:txBody>
      </p:sp>
      <p:sp>
        <p:nvSpPr>
          <p:cNvPr id="6" name="Slide Number Placeholder 5"/>
          <p:cNvSpPr>
            <a:spLocks noGrp="1"/>
          </p:cNvSpPr>
          <p:nvPr>
            <p:ph type="sldNum" sz="quarter" idx="12"/>
          </p:nvPr>
        </p:nvSpPr>
        <p:spPr/>
        <p:txBody>
          <a:bodyPr/>
          <a:lstStyle/>
          <a:p>
            <a:fld id="{304F968F-C9E5-D544-B92C-3B31560F6D36}" type="slidenum">
              <a:rPr lang="en-GB" smtClean="0"/>
              <a:t>‹#›</a:t>
            </a:fld>
            <a:endParaRPr lang="en-GB"/>
          </a:p>
        </p:txBody>
      </p:sp>
    </p:spTree>
    <p:extLst>
      <p:ext uri="{BB962C8B-B14F-4D97-AF65-F5344CB8AC3E}">
        <p14:creationId xmlns:p14="http://schemas.microsoft.com/office/powerpoint/2010/main" val="2794691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Overla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60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4A5085C-5F9F-8C45-A149-48A8A6AF4BCF}" type="datetime1">
              <a:rPr lang="en-GB" smtClean="0"/>
              <a:t>20/12/2023</a:t>
            </a:fld>
            <a:endParaRPr lang="en-GB"/>
          </a:p>
        </p:txBody>
      </p:sp>
      <p:sp>
        <p:nvSpPr>
          <p:cNvPr id="5" name="Footer Placeholder 4"/>
          <p:cNvSpPr>
            <a:spLocks noGrp="1"/>
          </p:cNvSpPr>
          <p:nvPr>
            <p:ph type="ftr" sz="quarter" idx="11"/>
          </p:nvPr>
        </p:nvSpPr>
        <p:spPr/>
        <p:txBody>
          <a:bodyPr/>
          <a:lstStyle/>
          <a:p>
            <a:r>
              <a:rPr lang="en-GB"/>
              <a:t>L. Roszkowski, APC-Astrocent, 20.12.2023</a:t>
            </a:r>
          </a:p>
        </p:txBody>
      </p:sp>
      <p:sp>
        <p:nvSpPr>
          <p:cNvPr id="6" name="Slide Number Placeholder 5"/>
          <p:cNvSpPr>
            <a:spLocks noGrp="1"/>
          </p:cNvSpPr>
          <p:nvPr>
            <p:ph type="sldNum" sz="quarter" idx="12"/>
          </p:nvPr>
        </p:nvSpPr>
        <p:spPr/>
        <p:txBody>
          <a:bodyPr/>
          <a:lstStyle/>
          <a:p>
            <a:fld id="{304F968F-C9E5-D544-B92C-3B31560F6D36}" type="slidenum">
              <a:rPr lang="en-GB" smtClean="0"/>
              <a:t>‹#›</a:t>
            </a:fld>
            <a:endParaRPr lang="en-GB"/>
          </a:p>
        </p:txBody>
      </p:sp>
    </p:spTree>
    <p:extLst>
      <p:ext uri="{BB962C8B-B14F-4D97-AF65-F5344CB8AC3E}">
        <p14:creationId xmlns:p14="http://schemas.microsoft.com/office/powerpoint/2010/main" val="2624041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FAAD21B-BB91-0C4F-A8E3-66A330267595}" type="datetime1">
              <a:rPr lang="en-GB" smtClean="0"/>
              <a:t>20/12/2023</a:t>
            </a:fld>
            <a:endParaRPr lang="en-GB"/>
          </a:p>
        </p:txBody>
      </p:sp>
      <p:sp>
        <p:nvSpPr>
          <p:cNvPr id="5" name="Footer Placeholder 4"/>
          <p:cNvSpPr>
            <a:spLocks noGrp="1"/>
          </p:cNvSpPr>
          <p:nvPr>
            <p:ph type="ftr" sz="quarter" idx="11"/>
          </p:nvPr>
        </p:nvSpPr>
        <p:spPr/>
        <p:txBody>
          <a:bodyPr/>
          <a:lstStyle/>
          <a:p>
            <a:r>
              <a:rPr lang="en-GB"/>
              <a:t>L. Roszkowski, APC-Astrocent, 20.12.2023</a:t>
            </a:r>
          </a:p>
        </p:txBody>
      </p:sp>
      <p:sp>
        <p:nvSpPr>
          <p:cNvPr id="6" name="Slide Number Placeholder 5"/>
          <p:cNvSpPr>
            <a:spLocks noGrp="1"/>
          </p:cNvSpPr>
          <p:nvPr>
            <p:ph type="sldNum" sz="quarter" idx="12"/>
          </p:nvPr>
        </p:nvSpPr>
        <p:spPr/>
        <p:txBody>
          <a:bodyPr/>
          <a:lstStyle/>
          <a:p>
            <a:fld id="{304F968F-C9E5-D544-B92C-3B31560F6D36}" type="slidenum">
              <a:rPr lang="en-GB" smtClean="0"/>
              <a:t>‹#›</a:t>
            </a:fld>
            <a:endParaRPr lang="en-GB"/>
          </a:p>
        </p:txBody>
      </p:sp>
    </p:spTree>
    <p:extLst>
      <p:ext uri="{BB962C8B-B14F-4D97-AF65-F5344CB8AC3E}">
        <p14:creationId xmlns:p14="http://schemas.microsoft.com/office/powerpoint/2010/main" val="388537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DB109CF-4FF8-764F-90C8-E9DBF97DF9EE}" type="datetime1">
              <a:rPr lang="en-GB" smtClean="0"/>
              <a:t>20/12/2023</a:t>
            </a:fld>
            <a:endParaRPr lang="en-GB"/>
          </a:p>
        </p:txBody>
      </p:sp>
      <p:sp>
        <p:nvSpPr>
          <p:cNvPr id="6" name="Footer Placeholder 5"/>
          <p:cNvSpPr>
            <a:spLocks noGrp="1"/>
          </p:cNvSpPr>
          <p:nvPr>
            <p:ph type="ftr" sz="quarter" idx="11"/>
          </p:nvPr>
        </p:nvSpPr>
        <p:spPr/>
        <p:txBody>
          <a:bodyPr/>
          <a:lstStyle/>
          <a:p>
            <a:r>
              <a:rPr lang="en-GB"/>
              <a:t>L. Roszkowski, APC-Astrocent, 20.12.2023</a:t>
            </a:r>
          </a:p>
        </p:txBody>
      </p:sp>
      <p:sp>
        <p:nvSpPr>
          <p:cNvPr id="7" name="Slide Number Placeholder 6"/>
          <p:cNvSpPr>
            <a:spLocks noGrp="1"/>
          </p:cNvSpPr>
          <p:nvPr>
            <p:ph type="sldNum" sz="quarter" idx="12"/>
          </p:nvPr>
        </p:nvSpPr>
        <p:spPr/>
        <p:txBody>
          <a:bodyPr/>
          <a:lstStyle/>
          <a:p>
            <a:fld id="{304F968F-C9E5-D544-B92C-3B31560F6D36}" type="slidenum">
              <a:rPr lang="en-GB" smtClean="0"/>
              <a:t>‹#›</a:t>
            </a:fld>
            <a:endParaRPr lang="en-GB"/>
          </a:p>
        </p:txBody>
      </p:sp>
    </p:spTree>
    <p:extLst>
      <p:ext uri="{BB962C8B-B14F-4D97-AF65-F5344CB8AC3E}">
        <p14:creationId xmlns:p14="http://schemas.microsoft.com/office/powerpoint/2010/main" val="108338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4EB8A5B-42E5-204B-A35F-DC857335ED09}" type="datetime1">
              <a:rPr lang="en-GB" smtClean="0"/>
              <a:t>20/12/2023</a:t>
            </a:fld>
            <a:endParaRPr lang="en-GB"/>
          </a:p>
        </p:txBody>
      </p:sp>
      <p:sp>
        <p:nvSpPr>
          <p:cNvPr id="8" name="Footer Placeholder 7"/>
          <p:cNvSpPr>
            <a:spLocks noGrp="1"/>
          </p:cNvSpPr>
          <p:nvPr>
            <p:ph type="ftr" sz="quarter" idx="11"/>
          </p:nvPr>
        </p:nvSpPr>
        <p:spPr/>
        <p:txBody>
          <a:bodyPr/>
          <a:lstStyle/>
          <a:p>
            <a:r>
              <a:rPr lang="en-GB"/>
              <a:t>L. Roszkowski, APC-Astrocent, 20.12.2023</a:t>
            </a:r>
          </a:p>
        </p:txBody>
      </p:sp>
      <p:sp>
        <p:nvSpPr>
          <p:cNvPr id="9" name="Slide Number Placeholder 8"/>
          <p:cNvSpPr>
            <a:spLocks noGrp="1"/>
          </p:cNvSpPr>
          <p:nvPr>
            <p:ph type="sldNum" sz="quarter" idx="12"/>
          </p:nvPr>
        </p:nvSpPr>
        <p:spPr/>
        <p:txBody>
          <a:bodyPr/>
          <a:lstStyle/>
          <a:p>
            <a:fld id="{304F968F-C9E5-D544-B92C-3B31560F6D36}" type="slidenum">
              <a:rPr lang="en-GB" smtClean="0"/>
              <a:t>‹#›</a:t>
            </a:fld>
            <a:endParaRPr lang="en-GB"/>
          </a:p>
        </p:txBody>
      </p:sp>
    </p:spTree>
    <p:extLst>
      <p:ext uri="{BB962C8B-B14F-4D97-AF65-F5344CB8AC3E}">
        <p14:creationId xmlns:p14="http://schemas.microsoft.com/office/powerpoint/2010/main" val="2570618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67CDCE5-29EC-3541-8097-002F945A30D4}" type="datetime1">
              <a:rPr lang="en-GB" smtClean="0"/>
              <a:t>20/12/2023</a:t>
            </a:fld>
            <a:endParaRPr lang="en-GB"/>
          </a:p>
        </p:txBody>
      </p:sp>
      <p:sp>
        <p:nvSpPr>
          <p:cNvPr id="4" name="Footer Placeholder 3"/>
          <p:cNvSpPr>
            <a:spLocks noGrp="1"/>
          </p:cNvSpPr>
          <p:nvPr>
            <p:ph type="ftr" sz="quarter" idx="11"/>
          </p:nvPr>
        </p:nvSpPr>
        <p:spPr/>
        <p:txBody>
          <a:bodyPr/>
          <a:lstStyle/>
          <a:p>
            <a:r>
              <a:rPr lang="en-GB"/>
              <a:t>L. Roszkowski, APC-Astrocent, 20.12.2023</a:t>
            </a:r>
          </a:p>
        </p:txBody>
      </p:sp>
      <p:sp>
        <p:nvSpPr>
          <p:cNvPr id="5" name="Slide Number Placeholder 4"/>
          <p:cNvSpPr>
            <a:spLocks noGrp="1"/>
          </p:cNvSpPr>
          <p:nvPr>
            <p:ph type="sldNum" sz="quarter" idx="12"/>
          </p:nvPr>
        </p:nvSpPr>
        <p:spPr/>
        <p:txBody>
          <a:bodyPr/>
          <a:lstStyle/>
          <a:p>
            <a:fld id="{304F968F-C9E5-D544-B92C-3B31560F6D36}" type="slidenum">
              <a:rPr lang="en-GB" smtClean="0"/>
              <a:t>‹#›</a:t>
            </a:fld>
            <a:endParaRPr lang="en-GB"/>
          </a:p>
        </p:txBody>
      </p:sp>
    </p:spTree>
    <p:extLst>
      <p:ext uri="{BB962C8B-B14F-4D97-AF65-F5344CB8AC3E}">
        <p14:creationId xmlns:p14="http://schemas.microsoft.com/office/powerpoint/2010/main" val="2563819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699ECC-F2A0-9046-868B-270060FAA90A}" type="datetime1">
              <a:rPr lang="en-GB" smtClean="0"/>
              <a:t>20/12/2023</a:t>
            </a:fld>
            <a:endParaRPr lang="en-GB"/>
          </a:p>
        </p:txBody>
      </p:sp>
      <p:sp>
        <p:nvSpPr>
          <p:cNvPr id="3" name="Footer Placeholder 2"/>
          <p:cNvSpPr>
            <a:spLocks noGrp="1"/>
          </p:cNvSpPr>
          <p:nvPr>
            <p:ph type="ftr" sz="quarter" idx="11"/>
          </p:nvPr>
        </p:nvSpPr>
        <p:spPr/>
        <p:txBody>
          <a:bodyPr/>
          <a:lstStyle/>
          <a:p>
            <a:r>
              <a:rPr lang="en-GB"/>
              <a:t>L. Roszkowski, APC-Astrocent, 20.12.2023</a:t>
            </a:r>
          </a:p>
        </p:txBody>
      </p:sp>
      <p:sp>
        <p:nvSpPr>
          <p:cNvPr id="4" name="Slide Number Placeholder 3"/>
          <p:cNvSpPr>
            <a:spLocks noGrp="1"/>
          </p:cNvSpPr>
          <p:nvPr>
            <p:ph type="sldNum" sz="quarter" idx="12"/>
          </p:nvPr>
        </p:nvSpPr>
        <p:spPr/>
        <p:txBody>
          <a:bodyPr/>
          <a:lstStyle/>
          <a:p>
            <a:fld id="{304F968F-C9E5-D544-B92C-3B31560F6D36}" type="slidenum">
              <a:rPr lang="en-GB" smtClean="0"/>
              <a:t>‹#›</a:t>
            </a:fld>
            <a:endParaRPr lang="en-GB"/>
          </a:p>
        </p:txBody>
      </p:sp>
    </p:spTree>
    <p:extLst>
      <p:ext uri="{BB962C8B-B14F-4D97-AF65-F5344CB8AC3E}">
        <p14:creationId xmlns:p14="http://schemas.microsoft.com/office/powerpoint/2010/main" val="186336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38EC6BE-2684-4C42-B6E1-FE2262255AFE}" type="datetime1">
              <a:rPr lang="en-GB" smtClean="0"/>
              <a:t>20/12/2023</a:t>
            </a:fld>
            <a:endParaRPr lang="en-GB"/>
          </a:p>
        </p:txBody>
      </p:sp>
      <p:sp>
        <p:nvSpPr>
          <p:cNvPr id="6" name="Footer Placeholder 5"/>
          <p:cNvSpPr>
            <a:spLocks noGrp="1"/>
          </p:cNvSpPr>
          <p:nvPr>
            <p:ph type="ftr" sz="quarter" idx="11"/>
          </p:nvPr>
        </p:nvSpPr>
        <p:spPr/>
        <p:txBody>
          <a:bodyPr/>
          <a:lstStyle/>
          <a:p>
            <a:r>
              <a:rPr lang="en-GB"/>
              <a:t>L. Roszkowski, APC-Astrocent, 20.12.2023</a:t>
            </a:r>
          </a:p>
        </p:txBody>
      </p:sp>
      <p:sp>
        <p:nvSpPr>
          <p:cNvPr id="7" name="Slide Number Placeholder 6"/>
          <p:cNvSpPr>
            <a:spLocks noGrp="1"/>
          </p:cNvSpPr>
          <p:nvPr>
            <p:ph type="sldNum" sz="quarter" idx="12"/>
          </p:nvPr>
        </p:nvSpPr>
        <p:spPr/>
        <p:txBody>
          <a:bodyPr/>
          <a:lstStyle/>
          <a:p>
            <a:fld id="{304F968F-C9E5-D544-B92C-3B31560F6D36}" type="slidenum">
              <a:rPr lang="en-GB" smtClean="0"/>
              <a:t>‹#›</a:t>
            </a:fld>
            <a:endParaRPr lang="en-GB"/>
          </a:p>
        </p:txBody>
      </p:sp>
    </p:spTree>
    <p:extLst>
      <p:ext uri="{BB962C8B-B14F-4D97-AF65-F5344CB8AC3E}">
        <p14:creationId xmlns:p14="http://schemas.microsoft.com/office/powerpoint/2010/main" val="2135194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DE43D16-E25C-5C48-8750-D010A266BB52}" type="datetime1">
              <a:rPr lang="en-GB" smtClean="0"/>
              <a:t>20/12/2023</a:t>
            </a:fld>
            <a:endParaRPr lang="en-GB"/>
          </a:p>
        </p:txBody>
      </p:sp>
      <p:sp>
        <p:nvSpPr>
          <p:cNvPr id="6" name="Footer Placeholder 5"/>
          <p:cNvSpPr>
            <a:spLocks noGrp="1"/>
          </p:cNvSpPr>
          <p:nvPr>
            <p:ph type="ftr" sz="quarter" idx="11"/>
          </p:nvPr>
        </p:nvSpPr>
        <p:spPr/>
        <p:txBody>
          <a:bodyPr/>
          <a:lstStyle/>
          <a:p>
            <a:r>
              <a:rPr lang="en-GB"/>
              <a:t>L. Roszkowski, APC-Astrocent, 20.12.2023</a:t>
            </a:r>
          </a:p>
        </p:txBody>
      </p:sp>
      <p:sp>
        <p:nvSpPr>
          <p:cNvPr id="7" name="Slide Number Placeholder 6"/>
          <p:cNvSpPr>
            <a:spLocks noGrp="1"/>
          </p:cNvSpPr>
          <p:nvPr>
            <p:ph type="sldNum" sz="quarter" idx="12"/>
          </p:nvPr>
        </p:nvSpPr>
        <p:spPr/>
        <p:txBody>
          <a:bodyPr/>
          <a:lstStyle/>
          <a:p>
            <a:fld id="{304F968F-C9E5-D544-B92C-3B31560F6D36}" type="slidenum">
              <a:rPr lang="en-GB" smtClean="0"/>
              <a:t>‹#›</a:t>
            </a:fld>
            <a:endParaRPr lang="en-GB"/>
          </a:p>
        </p:txBody>
      </p:sp>
    </p:spTree>
    <p:extLst>
      <p:ext uri="{BB962C8B-B14F-4D97-AF65-F5344CB8AC3E}">
        <p14:creationId xmlns:p14="http://schemas.microsoft.com/office/powerpoint/2010/main" val="150421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ACADB-69F3-C84E-BC77-82E1F865EA20}" type="datetime1">
              <a:rPr lang="en-GB" smtClean="0"/>
              <a:t>20/12/2023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L. Roszkowski, APC-Astrocent, 20.12.2023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F968F-C9E5-D544-B92C-3B31560F6D36}" type="slidenum">
              <a:rPr lang="en-GB" smtClean="0"/>
              <a:t>‹#›</a:t>
            </a:fld>
            <a:endParaRPr lang="en-GB"/>
          </a:p>
        </p:txBody>
      </p:sp>
    </p:spTree>
    <p:extLst>
      <p:ext uri="{BB962C8B-B14F-4D97-AF65-F5344CB8AC3E}">
        <p14:creationId xmlns:p14="http://schemas.microsoft.com/office/powerpoint/2010/main" val="1573513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camk.edu.pl/pl/media/uploads_current/rada_naukowa/2023/uchwaly/u09_plan_rownosci_plci_camk_2023_2026.pdf"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events.ncbj.gov.pl/event/9/overview" TargetMode="External"/><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tiff"/><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1.bin"/><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wmf"/><Relationship Id="rId5" Type="http://schemas.openxmlformats.org/officeDocument/2006/relationships/oleObject" Target="../embeddings/oleObject2.bin"/><Relationship Id="rId4"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C011F-83D3-7B12-0390-86682EC1A4AB}"/>
              </a:ext>
            </a:extLst>
          </p:cNvPr>
          <p:cNvPicPr>
            <a:picLocks noChangeAspect="1"/>
          </p:cNvPicPr>
          <p:nvPr/>
        </p:nvPicPr>
        <p:blipFill>
          <a:blip r:embed="rId3">
            <a:alphaModFix amt="91000"/>
          </a:blip>
          <a:stretch>
            <a:fillRect/>
          </a:stretch>
        </p:blipFill>
        <p:spPr>
          <a:xfrm>
            <a:off x="-127668" y="-293688"/>
            <a:ext cx="9521571" cy="7445375"/>
          </a:xfrm>
          <a:prstGeom prst="rect">
            <a:avLst/>
          </a:prstGeom>
          <a:noFill/>
        </p:spPr>
      </p:pic>
      <p:sp>
        <p:nvSpPr>
          <p:cNvPr id="2" name="Rectangle 1">
            <a:extLst>
              <a:ext uri="{FF2B5EF4-FFF2-40B4-BE49-F238E27FC236}">
                <a16:creationId xmlns:a16="http://schemas.microsoft.com/office/drawing/2014/main" id="{61237089-1B56-F645-8036-4927697AEBD2}"/>
              </a:ext>
            </a:extLst>
          </p:cNvPr>
          <p:cNvSpPr/>
          <p:nvPr/>
        </p:nvSpPr>
        <p:spPr>
          <a:xfrm>
            <a:off x="1775511" y="4148165"/>
            <a:ext cx="5715218" cy="1015663"/>
          </a:xfrm>
          <a:prstGeom prst="rect">
            <a:avLst/>
          </a:prstGeom>
        </p:spPr>
        <p:txBody>
          <a:bodyPr wrap="none">
            <a:spAutoFit/>
          </a:bodyPr>
          <a:lstStyle/>
          <a:p>
            <a:pPr algn="ctr"/>
            <a:r>
              <a:rPr lang="en-GB" sz="2000" b="1" dirty="0">
                <a:solidFill>
                  <a:srgbClr val="FFC000"/>
                </a:solidFill>
              </a:rPr>
              <a:t>Particle Astrophysics Science and Technology Centre</a:t>
            </a:r>
          </a:p>
          <a:p>
            <a:pPr algn="ctr"/>
            <a:r>
              <a:rPr lang="en-GB" sz="1600" b="1" dirty="0">
                <a:solidFill>
                  <a:srgbClr val="FFC000"/>
                </a:solidFill>
              </a:rPr>
              <a:t>https://</a:t>
            </a:r>
            <a:r>
              <a:rPr lang="en-GB" sz="1600" b="1" dirty="0" err="1">
                <a:solidFill>
                  <a:srgbClr val="FFC000"/>
                </a:solidFill>
              </a:rPr>
              <a:t>astrocent.camk.edu.pl</a:t>
            </a:r>
            <a:r>
              <a:rPr lang="en-GB" sz="1600" b="1" dirty="0">
                <a:solidFill>
                  <a:srgbClr val="FFC000"/>
                </a:solidFill>
              </a:rPr>
              <a:t>/</a:t>
            </a:r>
          </a:p>
          <a:p>
            <a:pPr algn="ctr"/>
            <a:r>
              <a:rPr lang="en-GB" sz="2400" b="1" dirty="0">
                <a:solidFill>
                  <a:schemeClr val="bg1"/>
                </a:solidFill>
              </a:rPr>
              <a:t>Leszek Roszkowski</a:t>
            </a:r>
          </a:p>
        </p:txBody>
      </p:sp>
      <p:pic>
        <p:nvPicPr>
          <p:cNvPr id="6" name="Obraz 54">
            <a:extLst>
              <a:ext uri="{FF2B5EF4-FFF2-40B4-BE49-F238E27FC236}">
                <a16:creationId xmlns:a16="http://schemas.microsoft.com/office/drawing/2014/main" id="{520F6FF9-140F-B236-E586-6C7DACAA5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431" y="6165989"/>
            <a:ext cx="5039136" cy="809747"/>
          </a:xfrm>
          <a:prstGeom prst="rect">
            <a:avLst/>
          </a:prstGeom>
        </p:spPr>
      </p:pic>
      <p:sp>
        <p:nvSpPr>
          <p:cNvPr id="4" name="Footer Placeholder 3">
            <a:extLst>
              <a:ext uri="{FF2B5EF4-FFF2-40B4-BE49-F238E27FC236}">
                <a16:creationId xmlns:a16="http://schemas.microsoft.com/office/drawing/2014/main" id="{629E18E6-F9FD-CCA7-446B-C7373F74F520}"/>
              </a:ext>
            </a:extLst>
          </p:cNvPr>
          <p:cNvSpPr>
            <a:spLocks noGrp="1"/>
          </p:cNvSpPr>
          <p:nvPr>
            <p:ph type="ftr" sz="quarter" idx="11"/>
          </p:nvPr>
        </p:nvSpPr>
        <p:spPr/>
        <p:txBody>
          <a:bodyPr/>
          <a:lstStyle/>
          <a:p>
            <a:r>
              <a:rPr lang="en-GB"/>
              <a:t>L. Roszkowski, APC-Astrocent, 20.12.2023</a:t>
            </a:r>
            <a:endParaRPr lang="en-GB" dirty="0"/>
          </a:p>
        </p:txBody>
      </p:sp>
      <p:pic>
        <p:nvPicPr>
          <p:cNvPr id="7" name="Obraz 6">
            <a:extLst>
              <a:ext uri="{FF2B5EF4-FFF2-40B4-BE49-F238E27FC236}">
                <a16:creationId xmlns:a16="http://schemas.microsoft.com/office/drawing/2014/main" id="{C85CD9C4-49E0-B219-D7B7-89486FDA0040}"/>
              </a:ext>
            </a:extLst>
          </p:cNvPr>
          <p:cNvPicPr>
            <a:picLocks noChangeAspect="1"/>
          </p:cNvPicPr>
          <p:nvPr/>
        </p:nvPicPr>
        <p:blipFill>
          <a:blip r:embed="rId5">
            <a:lum/>
            <a:alphaModFix/>
          </a:blip>
          <a:srcRect/>
          <a:stretch>
            <a:fillRect/>
          </a:stretch>
        </p:blipFill>
        <p:spPr>
          <a:xfrm>
            <a:off x="3544298" y="5621673"/>
            <a:ext cx="2055403" cy="516313"/>
          </a:xfrm>
          <a:prstGeom prst="rect">
            <a:avLst/>
          </a:prstGeom>
          <a:noFill/>
          <a:ln cap="flat">
            <a:noFill/>
          </a:ln>
        </p:spPr>
      </p:pic>
      <p:pic>
        <p:nvPicPr>
          <p:cNvPr id="9" name="Obraz 7">
            <a:extLst>
              <a:ext uri="{FF2B5EF4-FFF2-40B4-BE49-F238E27FC236}">
                <a16:creationId xmlns:a16="http://schemas.microsoft.com/office/drawing/2014/main" id="{20A1D695-9EA9-0125-CACD-2F88F26EBF67}"/>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2518220" y="2320032"/>
            <a:ext cx="4229796" cy="642446"/>
          </a:xfrm>
          <a:prstGeom prst="rect">
            <a:avLst/>
          </a:prstGeom>
        </p:spPr>
      </p:pic>
    </p:spTree>
    <p:extLst>
      <p:ext uri="{BB962C8B-B14F-4D97-AF65-F5344CB8AC3E}">
        <p14:creationId xmlns:p14="http://schemas.microsoft.com/office/powerpoint/2010/main" val="3999184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F56F5E-3CFA-4662-6CF7-4BA8344C6C8C}"/>
              </a:ext>
            </a:extLst>
          </p:cNvPr>
          <p:cNvSpPr>
            <a:spLocks noGrp="1"/>
          </p:cNvSpPr>
          <p:nvPr>
            <p:ph type="ftr" sz="quarter" idx="11"/>
          </p:nvPr>
        </p:nvSpPr>
        <p:spPr/>
        <p:txBody>
          <a:bodyPr/>
          <a:lstStyle/>
          <a:p>
            <a:r>
              <a:rPr lang="en-GB"/>
              <a:t>L. Roszkowski, APC-Astrocent, 20.12.2023</a:t>
            </a:r>
          </a:p>
        </p:txBody>
      </p:sp>
      <p:sp>
        <p:nvSpPr>
          <p:cNvPr id="3" name="TextBox 2">
            <a:extLst>
              <a:ext uri="{FF2B5EF4-FFF2-40B4-BE49-F238E27FC236}">
                <a16:creationId xmlns:a16="http://schemas.microsoft.com/office/drawing/2014/main" id="{537E4E9A-F067-9006-CF8F-04E96E853567}"/>
              </a:ext>
            </a:extLst>
          </p:cNvPr>
          <p:cNvSpPr txBox="1"/>
          <p:nvPr/>
        </p:nvSpPr>
        <p:spPr>
          <a:xfrm>
            <a:off x="880412" y="0"/>
            <a:ext cx="7383175" cy="461665"/>
          </a:xfrm>
          <a:prstGeom prst="rect">
            <a:avLst/>
          </a:prstGeom>
          <a:noFill/>
        </p:spPr>
        <p:txBody>
          <a:bodyPr wrap="none" rtlCol="0">
            <a:spAutoFit/>
          </a:bodyPr>
          <a:lstStyle/>
          <a:p>
            <a:pPr algn="ctr"/>
            <a:r>
              <a:rPr lang="en-GB" sz="2400" b="1" dirty="0">
                <a:solidFill>
                  <a:srgbClr val="C00000"/>
                </a:solidFill>
              </a:rPr>
              <a:t>Spinoff from dark matter searches for photovoltaics, etc </a:t>
            </a:r>
          </a:p>
        </p:txBody>
      </p:sp>
      <p:grpSp>
        <p:nvGrpSpPr>
          <p:cNvPr id="4" name="Group 3">
            <a:extLst>
              <a:ext uri="{FF2B5EF4-FFF2-40B4-BE49-F238E27FC236}">
                <a16:creationId xmlns:a16="http://schemas.microsoft.com/office/drawing/2014/main" id="{6AFD8936-A684-0AFD-20F8-8B29A3AAB601}"/>
              </a:ext>
            </a:extLst>
          </p:cNvPr>
          <p:cNvGrpSpPr>
            <a:grpSpLocks noChangeAspect="1"/>
          </p:cNvGrpSpPr>
          <p:nvPr/>
        </p:nvGrpSpPr>
        <p:grpSpPr>
          <a:xfrm>
            <a:off x="5856945" y="386004"/>
            <a:ext cx="3037037" cy="2243240"/>
            <a:chOff x="6475353" y="2813544"/>
            <a:chExt cx="3235838" cy="2390082"/>
          </a:xfrm>
        </p:grpSpPr>
        <p:pic>
          <p:nvPicPr>
            <p:cNvPr id="5" name="Picture 4">
              <a:extLst>
                <a:ext uri="{FF2B5EF4-FFF2-40B4-BE49-F238E27FC236}">
                  <a16:creationId xmlns:a16="http://schemas.microsoft.com/office/drawing/2014/main" id="{922B526C-1848-104E-D849-7B474803AEE1}"/>
                </a:ext>
              </a:extLst>
            </p:cNvPr>
            <p:cNvPicPr/>
            <p:nvPr/>
          </p:nvPicPr>
          <p:blipFill>
            <a:blip r:embed="rId2"/>
            <a:stretch/>
          </p:blipFill>
          <p:spPr>
            <a:xfrm>
              <a:off x="6475353" y="2813544"/>
              <a:ext cx="3235838" cy="2390082"/>
            </a:xfrm>
            <a:prstGeom prst="rect">
              <a:avLst/>
            </a:prstGeom>
            <a:ln w="0">
              <a:noFill/>
            </a:ln>
          </p:spPr>
        </p:pic>
        <p:sp>
          <p:nvSpPr>
            <p:cNvPr id="6" name="TextBox 5">
              <a:extLst>
                <a:ext uri="{FF2B5EF4-FFF2-40B4-BE49-F238E27FC236}">
                  <a16:creationId xmlns:a16="http://schemas.microsoft.com/office/drawing/2014/main" id="{7F002AB2-51BC-CEC7-18EE-2864BC97379F}"/>
                </a:ext>
              </a:extLst>
            </p:cNvPr>
            <p:cNvSpPr txBox="1"/>
            <p:nvPr/>
          </p:nvSpPr>
          <p:spPr>
            <a:xfrm rot="19379400">
              <a:off x="8592121" y="3242880"/>
              <a:ext cx="1089719" cy="462240"/>
            </a:xfrm>
            <a:prstGeom prst="rect">
              <a:avLst/>
            </a:prstGeom>
            <a:solidFill>
              <a:srgbClr val="FFFFFF"/>
            </a:solidFill>
            <a:ln w="0">
              <a:noFill/>
            </a:ln>
          </p:spPr>
          <p:txBody>
            <a:bodyPr lIns="90000" tIns="45000" rIns="90000" bIns="45000" anchor="t">
              <a:noAutofit/>
            </a:bodyPr>
            <a:lstStyle/>
            <a:p>
              <a:pPr algn="ctr"/>
              <a:r>
                <a:rPr lang="en-CA" sz="1000" b="1" strike="noStrike" spc="-1" dirty="0">
                  <a:solidFill>
                    <a:srgbClr val="000000"/>
                  </a:solidFill>
                  <a:latin typeface="Arial"/>
                </a:rPr>
                <a:t>Visible light</a:t>
              </a:r>
              <a:endParaRPr lang="en-CA" sz="1000" b="0" strike="noStrike" spc="-1" dirty="0">
                <a:solidFill>
                  <a:srgbClr val="000000"/>
                </a:solidFill>
                <a:latin typeface="Arial"/>
              </a:endParaRPr>
            </a:p>
            <a:p>
              <a:pPr algn="ctr"/>
              <a:r>
                <a:rPr lang="en-CA" sz="1000" b="1" strike="noStrike" spc="-1" dirty="0">
                  <a:solidFill>
                    <a:srgbClr val="000000"/>
                  </a:solidFill>
                  <a:latin typeface="Arial"/>
                </a:rPr>
                <a:t>(420 nm)</a:t>
              </a:r>
              <a:endParaRPr lang="en-CA" sz="1000" b="0" strike="noStrike" spc="-1" dirty="0">
                <a:solidFill>
                  <a:srgbClr val="000000"/>
                </a:solidFill>
                <a:latin typeface="Arial"/>
              </a:endParaRPr>
            </a:p>
          </p:txBody>
        </p:sp>
        <p:sp>
          <p:nvSpPr>
            <p:cNvPr id="7" name="TextBox 6">
              <a:extLst>
                <a:ext uri="{FF2B5EF4-FFF2-40B4-BE49-F238E27FC236}">
                  <a16:creationId xmlns:a16="http://schemas.microsoft.com/office/drawing/2014/main" id="{4848CFE2-F6C2-D555-F60C-1DECEECD7EFA}"/>
                </a:ext>
              </a:extLst>
            </p:cNvPr>
            <p:cNvSpPr txBox="1"/>
            <p:nvPr/>
          </p:nvSpPr>
          <p:spPr>
            <a:xfrm rot="19380600">
              <a:off x="8613483" y="4374956"/>
              <a:ext cx="1089360" cy="499777"/>
            </a:xfrm>
            <a:prstGeom prst="rect">
              <a:avLst/>
            </a:prstGeom>
            <a:solidFill>
              <a:srgbClr val="FFFFFF"/>
            </a:solidFill>
            <a:ln w="0">
              <a:noFill/>
            </a:ln>
          </p:spPr>
          <p:txBody>
            <a:bodyPr lIns="90000" tIns="45000" rIns="90000" bIns="45000" anchor="t">
              <a:noAutofit/>
            </a:bodyPr>
            <a:lstStyle/>
            <a:p>
              <a:pPr algn="ctr"/>
              <a:r>
                <a:rPr lang="en-CA" sz="1000" b="1" strike="noStrike" spc="-1" dirty="0">
                  <a:solidFill>
                    <a:srgbClr val="000000"/>
                  </a:solidFill>
                  <a:latin typeface="Arial"/>
                </a:rPr>
                <a:t>Wavelength shifter (</a:t>
              </a:r>
              <a:r>
                <a:rPr lang="en-CA" sz="1000" b="1" strike="noStrike" spc="-1" dirty="0">
                  <a:solidFill>
                    <a:srgbClr val="C00000"/>
                  </a:solidFill>
                  <a:latin typeface="Arial"/>
                </a:rPr>
                <a:t>WLS</a:t>
              </a:r>
              <a:r>
                <a:rPr lang="en-CA" sz="1000" b="1" strike="noStrike" spc="-1" dirty="0">
                  <a:solidFill>
                    <a:srgbClr val="000000"/>
                  </a:solidFill>
                  <a:latin typeface="Arial"/>
                </a:rPr>
                <a:t>)</a:t>
              </a:r>
              <a:endParaRPr lang="en-CA" sz="1000" b="0" strike="noStrike" spc="-1" dirty="0">
                <a:solidFill>
                  <a:srgbClr val="000000"/>
                </a:solidFill>
                <a:latin typeface="Arial"/>
              </a:endParaRPr>
            </a:p>
          </p:txBody>
        </p:sp>
        <p:sp>
          <p:nvSpPr>
            <p:cNvPr id="8" name="Straight Connector 7">
              <a:extLst>
                <a:ext uri="{FF2B5EF4-FFF2-40B4-BE49-F238E27FC236}">
                  <a16:creationId xmlns:a16="http://schemas.microsoft.com/office/drawing/2014/main" id="{C328AF90-64AE-9039-82A2-A721243F9BEB}"/>
                </a:ext>
              </a:extLst>
            </p:cNvPr>
            <p:cNvSpPr/>
            <p:nvPr/>
          </p:nvSpPr>
          <p:spPr>
            <a:xfrm>
              <a:off x="8323257" y="3293831"/>
              <a:ext cx="848520" cy="1002240"/>
            </a:xfrm>
            <a:prstGeom prst="line">
              <a:avLst/>
            </a:prstGeom>
            <a:ln w="127080">
              <a:solidFill>
                <a:srgbClr val="00FFFF"/>
              </a:solidFill>
              <a:round/>
            </a:ln>
          </p:spPr>
          <p:style>
            <a:lnRef idx="0">
              <a:scrgbClr r="0" g="0" b="0"/>
            </a:lnRef>
            <a:fillRef idx="0">
              <a:scrgbClr r="0" g="0" b="0"/>
            </a:fillRef>
            <a:effectRef idx="0">
              <a:scrgbClr r="0" g="0" b="0"/>
            </a:effectRef>
            <a:fontRef idx="minor"/>
          </p:style>
          <p:txBody>
            <a:bodyPr lIns="63000" tIns="63000" rIns="63000" bIns="63000" anchor="ctr">
              <a:noAutofit/>
            </a:bodyPr>
            <a:lstStyle/>
            <a:p>
              <a:endParaRPr lang="en-CA" sz="2400" b="0" strike="noStrike" spc="-1" dirty="0">
                <a:solidFill>
                  <a:srgbClr val="000000"/>
                </a:solidFill>
                <a:latin typeface="Times New Roman"/>
              </a:endParaRPr>
            </a:p>
          </p:txBody>
        </p:sp>
      </p:grpSp>
      <p:sp>
        <p:nvSpPr>
          <p:cNvPr id="9" name="TextBox 8">
            <a:extLst>
              <a:ext uri="{FF2B5EF4-FFF2-40B4-BE49-F238E27FC236}">
                <a16:creationId xmlns:a16="http://schemas.microsoft.com/office/drawing/2014/main" id="{25CC56A0-1F39-5083-33F2-1CDEA5D709BC}"/>
              </a:ext>
            </a:extLst>
          </p:cNvPr>
          <p:cNvSpPr txBox="1"/>
          <p:nvPr/>
        </p:nvSpPr>
        <p:spPr>
          <a:xfrm>
            <a:off x="330818" y="743432"/>
            <a:ext cx="5379798" cy="1077218"/>
          </a:xfrm>
          <a:prstGeom prst="rect">
            <a:avLst/>
          </a:prstGeom>
          <a:noFill/>
        </p:spPr>
        <p:txBody>
          <a:bodyPr wrap="square" rtlCol="0">
            <a:spAutoFit/>
          </a:bodyPr>
          <a:lstStyle/>
          <a:p>
            <a:pPr marL="285750" indent="-285750">
              <a:buFont typeface="Wingdings" pitchFamily="2" charset="2"/>
              <a:buChar char="Ø"/>
            </a:pPr>
            <a:r>
              <a:rPr lang="en-CA" sz="1600" b="1" strike="noStrike" spc="-1" dirty="0">
                <a:solidFill>
                  <a:srgbClr val="002060"/>
                </a:solidFill>
                <a:latin typeface="Arial"/>
              </a:rPr>
              <a:t>In liquid argon based detectors of dark matter and neutrinos </a:t>
            </a:r>
            <a:r>
              <a:rPr lang="en-CA" sz="1600" b="1" spc="-1" dirty="0">
                <a:solidFill>
                  <a:srgbClr val="002060"/>
                </a:solidFill>
                <a:latin typeface="Arial"/>
              </a:rPr>
              <a:t>it is </a:t>
            </a:r>
            <a:r>
              <a:rPr lang="en-CA" sz="1600" b="1" strike="noStrike" spc="-1" dirty="0">
                <a:solidFill>
                  <a:srgbClr val="002060"/>
                </a:solidFill>
                <a:latin typeface="Arial"/>
              </a:rPr>
              <a:t>necessary to convert ultraviolet scintillation light (at 128 nm) 	to visible light, which can be efficiently registered</a:t>
            </a:r>
          </a:p>
        </p:txBody>
      </p:sp>
      <p:sp>
        <p:nvSpPr>
          <p:cNvPr id="10" name="TextBox 9">
            <a:extLst>
              <a:ext uri="{FF2B5EF4-FFF2-40B4-BE49-F238E27FC236}">
                <a16:creationId xmlns:a16="http://schemas.microsoft.com/office/drawing/2014/main" id="{CAC58E90-BB8B-881E-12BD-763A60F3D14F}"/>
              </a:ext>
            </a:extLst>
          </p:cNvPr>
          <p:cNvSpPr txBox="1"/>
          <p:nvPr/>
        </p:nvSpPr>
        <p:spPr>
          <a:xfrm>
            <a:off x="330817" y="2303113"/>
            <a:ext cx="5665269" cy="923330"/>
          </a:xfrm>
          <a:prstGeom prst="rect">
            <a:avLst/>
          </a:prstGeom>
          <a:noFill/>
        </p:spPr>
        <p:txBody>
          <a:bodyPr wrap="none" rtlCol="0">
            <a:spAutoFit/>
          </a:bodyPr>
          <a:lstStyle/>
          <a:p>
            <a:pPr marL="285750" indent="-285750">
              <a:buFont typeface="Wingdings" pitchFamily="2" charset="2"/>
              <a:buChar char="Ø"/>
            </a:pPr>
            <a:r>
              <a:rPr lang="en-CA" sz="1800" b="1" strike="noStrike" spc="-1" dirty="0">
                <a:solidFill>
                  <a:srgbClr val="C00000"/>
                </a:solidFill>
                <a:latin typeface="Arial"/>
              </a:rPr>
              <a:t>M. </a:t>
            </a:r>
            <a:r>
              <a:rPr lang="en-CA" sz="1800" b="1" strike="noStrike" spc="-1" dirty="0" err="1">
                <a:solidFill>
                  <a:srgbClr val="C00000"/>
                </a:solidFill>
                <a:latin typeface="Arial"/>
              </a:rPr>
              <a:t>Kuźniak</a:t>
            </a:r>
            <a:r>
              <a:rPr lang="en-CA" sz="1800" b="1" strike="noStrike" spc="-1" dirty="0">
                <a:solidFill>
                  <a:srgbClr val="C00000"/>
                </a:solidFill>
                <a:latin typeface="Arial"/>
              </a:rPr>
              <a:t> et al (Gp1) at AstroCeNT developed </a:t>
            </a:r>
          </a:p>
          <a:p>
            <a:r>
              <a:rPr lang="en-CA" b="1" spc="-1" dirty="0">
                <a:solidFill>
                  <a:srgbClr val="C00000"/>
                </a:solidFill>
                <a:latin typeface="Arial"/>
              </a:rPr>
              <a:t>     	</a:t>
            </a:r>
            <a:r>
              <a:rPr lang="en-CA" sz="1800" b="1" strike="noStrike" spc="-1" dirty="0">
                <a:solidFill>
                  <a:srgbClr val="C00000"/>
                </a:solidFill>
                <a:latin typeface="Arial"/>
              </a:rPr>
              <a:t>scalable large format polymeric reflector </a:t>
            </a:r>
          </a:p>
          <a:p>
            <a:r>
              <a:rPr lang="en-CA" b="1" spc="-1" dirty="0">
                <a:solidFill>
                  <a:srgbClr val="C00000"/>
                </a:solidFill>
                <a:latin typeface="Arial"/>
              </a:rPr>
              <a:t>	</a:t>
            </a:r>
            <a:r>
              <a:rPr lang="en-CA" sz="1800" b="1" strike="noStrike" spc="-1" dirty="0">
                <a:solidFill>
                  <a:srgbClr val="C00000"/>
                </a:solidFill>
                <a:latin typeface="Arial"/>
              </a:rPr>
              <a:t>and WLS films, as well as tailored WLS</a:t>
            </a:r>
          </a:p>
        </p:txBody>
      </p:sp>
      <p:pic>
        <p:nvPicPr>
          <p:cNvPr id="11" name="Picture 10">
            <a:extLst>
              <a:ext uri="{FF2B5EF4-FFF2-40B4-BE49-F238E27FC236}">
                <a16:creationId xmlns:a16="http://schemas.microsoft.com/office/drawing/2014/main" id="{AFB0FB85-262E-C29A-0080-574AF1CA06D8}"/>
              </a:ext>
            </a:extLst>
          </p:cNvPr>
          <p:cNvPicPr/>
          <p:nvPr/>
        </p:nvPicPr>
        <p:blipFill>
          <a:blip r:embed="rId3"/>
          <a:stretch/>
        </p:blipFill>
        <p:spPr>
          <a:xfrm>
            <a:off x="7238999" y="2675356"/>
            <a:ext cx="1664119" cy="989840"/>
          </a:xfrm>
          <a:prstGeom prst="rect">
            <a:avLst/>
          </a:prstGeom>
          <a:ln w="0">
            <a:noFill/>
          </a:ln>
        </p:spPr>
      </p:pic>
      <p:sp>
        <p:nvSpPr>
          <p:cNvPr id="13" name="TextBox 12">
            <a:extLst>
              <a:ext uri="{FF2B5EF4-FFF2-40B4-BE49-F238E27FC236}">
                <a16:creationId xmlns:a16="http://schemas.microsoft.com/office/drawing/2014/main" id="{BC380496-7431-2867-9E97-72943D16B5DB}"/>
              </a:ext>
            </a:extLst>
          </p:cNvPr>
          <p:cNvSpPr txBox="1"/>
          <p:nvPr/>
        </p:nvSpPr>
        <p:spPr>
          <a:xfrm>
            <a:off x="330816" y="3607524"/>
            <a:ext cx="5526128" cy="1569660"/>
          </a:xfrm>
          <a:prstGeom prst="rect">
            <a:avLst/>
          </a:prstGeom>
          <a:noFill/>
        </p:spPr>
        <p:txBody>
          <a:bodyPr wrap="none" rtlCol="0">
            <a:spAutoFit/>
          </a:bodyPr>
          <a:lstStyle/>
          <a:p>
            <a:pPr marL="0" indent="0">
              <a:buNone/>
            </a:pPr>
            <a:r>
              <a:rPr lang="en-GB" altLang="en-US" sz="2400" b="1" dirty="0">
                <a:solidFill>
                  <a:srgbClr val="C00000"/>
                </a:solidFill>
              </a:rPr>
              <a:t>Potential applications:</a:t>
            </a:r>
          </a:p>
          <a:p>
            <a:pPr marL="285750" indent="-285750">
              <a:buFont typeface="Wingdings" pitchFamily="2" charset="2"/>
              <a:buChar char="§"/>
            </a:pPr>
            <a:r>
              <a:rPr lang="en-CA" b="1" spc="-1" dirty="0">
                <a:solidFill>
                  <a:srgbClr val="000000"/>
                </a:solidFill>
              </a:rPr>
              <a:t>p</a:t>
            </a:r>
            <a:r>
              <a:rPr lang="en-CA" sz="1800" b="1" strike="noStrike" spc="-1" dirty="0">
                <a:solidFill>
                  <a:srgbClr val="000000"/>
                </a:solidFill>
              </a:rPr>
              <a:t>hotovoltaics: increased cell efficiency</a:t>
            </a:r>
          </a:p>
          <a:p>
            <a:pPr marL="285750" indent="-285750">
              <a:buFont typeface="Wingdings" pitchFamily="2" charset="2"/>
              <a:buChar char="§"/>
            </a:pPr>
            <a:r>
              <a:rPr lang="en-CA" b="1" spc="-1" dirty="0">
                <a:solidFill>
                  <a:srgbClr val="000000"/>
                </a:solidFill>
              </a:rPr>
              <a:t>e</a:t>
            </a:r>
            <a:r>
              <a:rPr lang="en-CA" sz="1800" b="1" strike="noStrike" spc="-1" dirty="0">
                <a:solidFill>
                  <a:srgbClr val="000000"/>
                </a:solidFill>
              </a:rPr>
              <a:t>nvironmentally-friendly alternative to current </a:t>
            </a:r>
            <a:r>
              <a:rPr lang="en-CA" sz="1800" b="1" strike="noStrike" spc="-1" dirty="0" err="1">
                <a:solidFill>
                  <a:srgbClr val="000000"/>
                </a:solidFill>
              </a:rPr>
              <a:t>fluors</a:t>
            </a:r>
            <a:endParaRPr lang="en-CA" sz="1800" b="1" strike="noStrike" spc="-1" dirty="0">
              <a:solidFill>
                <a:srgbClr val="000000"/>
              </a:solidFill>
            </a:endParaRPr>
          </a:p>
          <a:p>
            <a:pPr marL="285750" indent="-285750">
              <a:buFont typeface="Wingdings" pitchFamily="2" charset="2"/>
              <a:buChar char="§"/>
            </a:pPr>
            <a:r>
              <a:rPr lang="en-CA" sz="1800" b="1" strike="noStrike" spc="-1" dirty="0">
                <a:solidFill>
                  <a:srgbClr val="000000"/>
                </a:solidFill>
              </a:rPr>
              <a:t>radiation counters and dosimetry</a:t>
            </a:r>
            <a:endParaRPr lang="en-GB" altLang="en-US" sz="1800" b="1" dirty="0"/>
          </a:p>
          <a:p>
            <a:pPr marL="285750" indent="-285750">
              <a:buFont typeface="Wingdings" pitchFamily="2" charset="2"/>
              <a:buChar char="§"/>
            </a:pPr>
            <a:r>
              <a:rPr lang="en-GB" altLang="en-US" sz="1800" b="1" dirty="0"/>
              <a:t>…</a:t>
            </a:r>
          </a:p>
        </p:txBody>
      </p:sp>
      <p:sp>
        <p:nvSpPr>
          <p:cNvPr id="15" name="TextBox 14">
            <a:extLst>
              <a:ext uri="{FF2B5EF4-FFF2-40B4-BE49-F238E27FC236}">
                <a16:creationId xmlns:a16="http://schemas.microsoft.com/office/drawing/2014/main" id="{F3FBDB91-C73F-EA83-0345-AE2E8851218B}"/>
              </a:ext>
            </a:extLst>
          </p:cNvPr>
          <p:cNvSpPr txBox="1"/>
          <p:nvPr/>
        </p:nvSpPr>
        <p:spPr>
          <a:xfrm>
            <a:off x="5098473" y="5617687"/>
            <a:ext cx="3970010" cy="584775"/>
          </a:xfrm>
          <a:prstGeom prst="rect">
            <a:avLst/>
          </a:prstGeom>
          <a:noFill/>
        </p:spPr>
        <p:txBody>
          <a:bodyPr wrap="square">
            <a:spAutoFit/>
          </a:bodyPr>
          <a:lstStyle/>
          <a:p>
            <a:r>
              <a:rPr lang="en-CA" sz="1600" b="1" strike="noStrike" spc="-1" dirty="0">
                <a:solidFill>
                  <a:srgbClr val="002060"/>
                </a:solidFill>
              </a:rPr>
              <a:t>Cooperation with </a:t>
            </a:r>
            <a:r>
              <a:rPr lang="en-CA" sz="1600" b="1" strike="noStrike" spc="-1" dirty="0" err="1">
                <a:solidFill>
                  <a:srgbClr val="002060"/>
                </a:solidFill>
              </a:rPr>
              <a:t>Roltec</a:t>
            </a:r>
            <a:r>
              <a:rPr lang="en-CA" sz="1600" b="1" strike="noStrike" spc="-1" dirty="0">
                <a:solidFill>
                  <a:srgbClr val="002060"/>
                </a:solidFill>
              </a:rPr>
              <a:t> Sp. z </a:t>
            </a:r>
            <a:r>
              <a:rPr lang="en-CA" sz="1600" b="1" strike="noStrike" spc="-1" dirty="0" err="1">
                <a:solidFill>
                  <a:srgbClr val="002060"/>
                </a:solidFill>
              </a:rPr>
              <a:t>o.o.</a:t>
            </a:r>
            <a:r>
              <a:rPr lang="en-CA" sz="1600" b="1" spc="-1" dirty="0">
                <a:solidFill>
                  <a:srgbClr val="002060"/>
                </a:solidFill>
              </a:rPr>
              <a:t>, </a:t>
            </a:r>
            <a:r>
              <a:rPr lang="en-CA" sz="1600" b="1" strike="noStrike" spc="-1" dirty="0">
                <a:solidFill>
                  <a:srgbClr val="002060"/>
                </a:solidFill>
              </a:rPr>
              <a:t>Polish </a:t>
            </a:r>
          </a:p>
          <a:p>
            <a:r>
              <a:rPr lang="en-CA" sz="1600" b="1" strike="noStrike" spc="-1" dirty="0">
                <a:solidFill>
                  <a:srgbClr val="002060"/>
                </a:solidFill>
              </a:rPr>
              <a:t>producer of thin-film CIGS photovoltaic cells</a:t>
            </a:r>
            <a:endParaRPr lang="en-GB" sz="1600" dirty="0">
              <a:solidFill>
                <a:srgbClr val="002060"/>
              </a:solidFill>
            </a:endParaRPr>
          </a:p>
        </p:txBody>
      </p:sp>
      <p:pic>
        <p:nvPicPr>
          <p:cNvPr id="2050" name="Picture 2" descr="To amp up solar cells, scientists ditch silicon | Science | AAAS">
            <a:extLst>
              <a:ext uri="{FF2B5EF4-FFF2-40B4-BE49-F238E27FC236}">
                <a16:creationId xmlns:a16="http://schemas.microsoft.com/office/drawing/2014/main" id="{51F9D5F3-760C-0E8B-5FA9-4F2156467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445" y="3786040"/>
            <a:ext cx="2925385" cy="16382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5FD2826-E76B-8DB9-62F2-FDD60A463891}"/>
              </a:ext>
            </a:extLst>
          </p:cNvPr>
          <p:cNvSpPr txBox="1"/>
          <p:nvPr/>
        </p:nvSpPr>
        <p:spPr>
          <a:xfrm>
            <a:off x="500743" y="5878286"/>
            <a:ext cx="2767489" cy="369332"/>
          </a:xfrm>
          <a:prstGeom prst="rect">
            <a:avLst/>
          </a:prstGeom>
          <a:noFill/>
        </p:spPr>
        <p:txBody>
          <a:bodyPr wrap="none" rtlCol="0">
            <a:spAutoFit/>
          </a:bodyPr>
          <a:lstStyle/>
          <a:p>
            <a:r>
              <a:rPr lang="en-GB" b="1" dirty="0"/>
              <a:t>(For more info, see poster) </a:t>
            </a:r>
          </a:p>
        </p:txBody>
      </p:sp>
      <p:sp>
        <p:nvSpPr>
          <p:cNvPr id="17" name="Rounded Rectangle 16">
            <a:extLst>
              <a:ext uri="{FF2B5EF4-FFF2-40B4-BE49-F238E27FC236}">
                <a16:creationId xmlns:a16="http://schemas.microsoft.com/office/drawing/2014/main" id="{FD8564D0-487A-6F3F-9BA2-3C9469BA3E35}"/>
              </a:ext>
            </a:extLst>
          </p:cNvPr>
          <p:cNvSpPr/>
          <p:nvPr/>
        </p:nvSpPr>
        <p:spPr>
          <a:xfrm>
            <a:off x="330817" y="655538"/>
            <a:ext cx="5526127" cy="1311807"/>
          </a:xfrm>
          <a:prstGeom prst="roundRect">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a:extLst>
              <a:ext uri="{FF2B5EF4-FFF2-40B4-BE49-F238E27FC236}">
                <a16:creationId xmlns:a16="http://schemas.microsoft.com/office/drawing/2014/main" id="{D58B2AAF-D92D-AB2B-4856-603B89E9CF15}"/>
              </a:ext>
            </a:extLst>
          </p:cNvPr>
          <p:cNvSpPr/>
          <p:nvPr/>
        </p:nvSpPr>
        <p:spPr>
          <a:xfrm>
            <a:off x="330817" y="2201834"/>
            <a:ext cx="5526127" cy="1024609"/>
          </a:xfrm>
          <a:prstGeom prst="roundRect">
            <a:avLst/>
          </a:prstGeom>
          <a:solidFill>
            <a:srgbClr val="FFC0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a:extLst>
              <a:ext uri="{FF2B5EF4-FFF2-40B4-BE49-F238E27FC236}">
                <a16:creationId xmlns:a16="http://schemas.microsoft.com/office/drawing/2014/main" id="{CD69A481-87C3-3605-3236-E40F2DFB5DAF}"/>
              </a:ext>
            </a:extLst>
          </p:cNvPr>
          <p:cNvSpPr/>
          <p:nvPr/>
        </p:nvSpPr>
        <p:spPr>
          <a:xfrm>
            <a:off x="330817" y="3562212"/>
            <a:ext cx="5526127" cy="1862044"/>
          </a:xfrm>
          <a:prstGeom prst="roundRect">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78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6" grpId="0"/>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alpha val="20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679A6E-4561-B64F-BA4C-92C21DC9FC98}"/>
              </a:ext>
            </a:extLst>
          </p:cNvPr>
          <p:cNvSpPr txBox="1"/>
          <p:nvPr/>
        </p:nvSpPr>
        <p:spPr>
          <a:xfrm>
            <a:off x="1918137" y="162963"/>
            <a:ext cx="6227379" cy="461665"/>
          </a:xfrm>
          <a:prstGeom prst="rect">
            <a:avLst/>
          </a:prstGeom>
          <a:noFill/>
        </p:spPr>
        <p:txBody>
          <a:bodyPr wrap="square" rtlCol="0">
            <a:spAutoFit/>
          </a:bodyPr>
          <a:lstStyle/>
          <a:p>
            <a:pPr algn="ctr"/>
            <a:r>
              <a:rPr lang="en-GB" sz="2400" b="1" spc="38" dirty="0">
                <a:ln w="11430"/>
                <a:solidFill>
                  <a:srgbClr val="7030A0"/>
                </a:solidFill>
                <a:effectLst>
                  <a:outerShdw blurRad="76200" dist="50800" dir="5400000" algn="tl" rotWithShape="0">
                    <a:srgbClr val="000000">
                      <a:alpha val="65000"/>
                    </a:srgbClr>
                  </a:outerShdw>
                </a:effectLst>
                <a:latin typeface="Capitals" pitchFamily="2" charset="0"/>
              </a:rPr>
              <a:t>AstroCeNT -- some highlights</a:t>
            </a:r>
            <a:endParaRPr lang="en-GB" sz="2400" dirty="0"/>
          </a:p>
        </p:txBody>
      </p:sp>
      <p:sp>
        <p:nvSpPr>
          <p:cNvPr id="4" name="TextBox 3">
            <a:extLst>
              <a:ext uri="{FF2B5EF4-FFF2-40B4-BE49-F238E27FC236}">
                <a16:creationId xmlns:a16="http://schemas.microsoft.com/office/drawing/2014/main" id="{B2C70322-CE45-B249-923D-960A2ED90DBC}"/>
              </a:ext>
            </a:extLst>
          </p:cNvPr>
          <p:cNvSpPr txBox="1"/>
          <p:nvPr/>
        </p:nvSpPr>
        <p:spPr>
          <a:xfrm>
            <a:off x="699190" y="1114014"/>
            <a:ext cx="1805302" cy="369332"/>
          </a:xfrm>
          <a:prstGeom prst="rect">
            <a:avLst/>
          </a:prstGeom>
          <a:noFill/>
        </p:spPr>
        <p:txBody>
          <a:bodyPr wrap="none" rtlCol="0">
            <a:spAutoFit/>
          </a:bodyPr>
          <a:lstStyle/>
          <a:p>
            <a:pPr algn="ctr"/>
            <a:r>
              <a:rPr lang="en-GB" b="1" dirty="0">
                <a:solidFill>
                  <a:srgbClr val="C00000"/>
                </a:solidFill>
              </a:rPr>
              <a:t>… up and flying…</a:t>
            </a:r>
          </a:p>
        </p:txBody>
      </p:sp>
      <p:sp>
        <p:nvSpPr>
          <p:cNvPr id="5" name="Rectangle 4">
            <a:extLst>
              <a:ext uri="{FF2B5EF4-FFF2-40B4-BE49-F238E27FC236}">
                <a16:creationId xmlns:a16="http://schemas.microsoft.com/office/drawing/2014/main" id="{B8DD3319-16BD-1543-83A7-E73314947E98}"/>
              </a:ext>
            </a:extLst>
          </p:cNvPr>
          <p:cNvSpPr/>
          <p:nvPr/>
        </p:nvSpPr>
        <p:spPr>
          <a:xfrm>
            <a:off x="454381" y="1671222"/>
            <a:ext cx="8235234" cy="4801314"/>
          </a:xfrm>
          <a:prstGeom prst="rect">
            <a:avLst/>
          </a:prstGeom>
        </p:spPr>
        <p:txBody>
          <a:bodyPr wrap="square">
            <a:spAutoFit/>
          </a:bodyPr>
          <a:lstStyle/>
          <a:p>
            <a:pPr marL="214313" indent="-214313">
              <a:buFont typeface="Wingdings" pitchFamily="2" charset="2"/>
              <a:buChar char="Ø"/>
            </a:pPr>
            <a:r>
              <a:rPr lang="en-US" b="1" dirty="0">
                <a:solidFill>
                  <a:srgbClr val="002060"/>
                </a:solidFill>
              </a:rPr>
              <a:t>Set up from scratch into an internationally </a:t>
            </a:r>
            <a:r>
              <a:rPr lang="en-US" b="1" dirty="0" err="1">
                <a:solidFill>
                  <a:srgbClr val="002060"/>
                </a:solidFill>
              </a:rPr>
              <a:t>recognised</a:t>
            </a:r>
            <a:r>
              <a:rPr lang="en-US" b="1" dirty="0">
                <a:solidFill>
                  <a:srgbClr val="002060"/>
                </a:solidFill>
              </a:rPr>
              <a:t> research </a:t>
            </a:r>
            <a:r>
              <a:rPr lang="en-US" b="1" dirty="0" err="1">
                <a:solidFill>
                  <a:srgbClr val="002060"/>
                </a:solidFill>
              </a:rPr>
              <a:t>centre</a:t>
            </a:r>
            <a:endParaRPr lang="en-US" b="1" dirty="0">
              <a:solidFill>
                <a:srgbClr val="002060"/>
              </a:solidFill>
            </a:endParaRPr>
          </a:p>
          <a:p>
            <a:pPr marL="671513" lvl="1" indent="-214313">
              <a:buFont typeface="Wingdings" pitchFamily="2" charset="2"/>
              <a:buChar char="Ø"/>
            </a:pPr>
            <a:r>
              <a:rPr lang="en-US" b="1" dirty="0">
                <a:solidFill>
                  <a:srgbClr val="002060"/>
                </a:solidFill>
              </a:rPr>
              <a:t>Research groups created following basically assumed schedule</a:t>
            </a:r>
          </a:p>
          <a:p>
            <a:pPr marL="671513" lvl="1" indent="-214313">
              <a:buFont typeface="Wingdings" pitchFamily="2" charset="2"/>
              <a:buChar char="Ø"/>
            </a:pPr>
            <a:r>
              <a:rPr lang="en-US" b="1" dirty="0">
                <a:solidFill>
                  <a:srgbClr val="C00000"/>
                </a:solidFill>
              </a:rPr>
              <a:t>Interdisciplinary (physics, engineering, programming,…)</a:t>
            </a:r>
            <a:endParaRPr lang="en-US" b="1" dirty="0">
              <a:solidFill>
                <a:srgbClr val="002060"/>
              </a:solidFill>
            </a:endParaRPr>
          </a:p>
          <a:p>
            <a:pPr marL="214313" indent="-214313">
              <a:buFont typeface="Wingdings" pitchFamily="2" charset="2"/>
              <a:buChar char="Ø"/>
            </a:pPr>
            <a:r>
              <a:rPr lang="en-US" b="1" dirty="0">
                <a:solidFill>
                  <a:srgbClr val="002060"/>
                </a:solidFill>
              </a:rPr>
              <a:t>Currently 41 researchers from 10 countries, 5 continents </a:t>
            </a:r>
          </a:p>
          <a:p>
            <a:pPr marL="214313" indent="-214313">
              <a:buFont typeface="Wingdings" pitchFamily="2" charset="2"/>
              <a:buChar char="Ø"/>
            </a:pPr>
            <a:r>
              <a:rPr lang="en-US" b="1" dirty="0">
                <a:solidFill>
                  <a:srgbClr val="C00000"/>
                </a:solidFill>
              </a:rPr>
              <a:t>Member of 7 large international experimental collaborations</a:t>
            </a:r>
          </a:p>
          <a:p>
            <a:pPr marL="214313" indent="-214313">
              <a:buFont typeface="Wingdings" pitchFamily="2" charset="2"/>
              <a:buChar char="Ø"/>
            </a:pPr>
            <a:r>
              <a:rPr lang="en-US" b="1" dirty="0" err="1">
                <a:solidFill>
                  <a:srgbClr val="002060"/>
                </a:solidFill>
              </a:rPr>
              <a:t>MoUs</a:t>
            </a:r>
            <a:r>
              <a:rPr lang="en-US" b="1" dirty="0">
                <a:solidFill>
                  <a:srgbClr val="002060"/>
                </a:solidFill>
              </a:rPr>
              <a:t> with </a:t>
            </a:r>
            <a:r>
              <a:rPr lang="en-US" b="1" dirty="0" err="1">
                <a:solidFill>
                  <a:srgbClr val="002060"/>
                </a:solidFill>
              </a:rPr>
              <a:t>SNOLab</a:t>
            </a:r>
            <a:r>
              <a:rPr lang="en-US" b="1" dirty="0">
                <a:solidFill>
                  <a:srgbClr val="002060"/>
                </a:solidFill>
              </a:rPr>
              <a:t> and McDonald Institute (Canada)</a:t>
            </a:r>
          </a:p>
          <a:p>
            <a:pPr marL="214313" indent="-214313">
              <a:buFont typeface="Wingdings" pitchFamily="2" charset="2"/>
              <a:buChar char="Ø"/>
            </a:pPr>
            <a:r>
              <a:rPr lang="en-US" b="1" dirty="0">
                <a:solidFill>
                  <a:srgbClr val="C00000"/>
                </a:solidFill>
              </a:rPr>
              <a:t>Several grants, notably 3yr EU Twinning grant (900kEuro) and </a:t>
            </a:r>
            <a:r>
              <a:rPr lang="en-GB" b="1" dirty="0">
                <a:solidFill>
                  <a:srgbClr val="C00000"/>
                </a:solidFill>
                <a:ea typeface="Calibri"/>
                <a:cs typeface="Calibri"/>
                <a:sym typeface="Calibri"/>
              </a:rPr>
              <a:t>Hyper </a:t>
            </a:r>
            <a:r>
              <a:rPr lang="en-GB" b="1" dirty="0" err="1">
                <a:solidFill>
                  <a:srgbClr val="C00000"/>
                </a:solidFill>
                <a:ea typeface="Calibri"/>
                <a:cs typeface="Calibri"/>
                <a:sym typeface="Calibri"/>
              </a:rPr>
              <a:t>Kamiokande</a:t>
            </a:r>
            <a:r>
              <a:rPr lang="en-GB" b="1" dirty="0">
                <a:solidFill>
                  <a:srgbClr val="C00000"/>
                </a:solidFill>
                <a:ea typeface="Calibri"/>
                <a:cs typeface="Calibri"/>
                <a:sym typeface="Calibri"/>
              </a:rPr>
              <a:t> (~8M PLN, our contribution to the world biggest and most advanced neutrino detector</a:t>
            </a:r>
            <a:r>
              <a:rPr lang="en-US" b="1" dirty="0">
                <a:solidFill>
                  <a:srgbClr val="C00000"/>
                </a:solidFill>
              </a:rPr>
              <a:t>)</a:t>
            </a:r>
          </a:p>
          <a:p>
            <a:pPr marL="214313" indent="-214313">
              <a:buFont typeface="Wingdings" pitchFamily="2" charset="2"/>
              <a:buChar char="Ø"/>
            </a:pPr>
            <a:r>
              <a:rPr lang="en-US" b="1" dirty="0">
                <a:solidFill>
                  <a:srgbClr val="002060"/>
                </a:solidFill>
              </a:rPr>
              <a:t>Three technological innovations: one utility model granted, two patents pending</a:t>
            </a:r>
          </a:p>
          <a:p>
            <a:pPr marL="214313" indent="-214313">
              <a:buFont typeface="Wingdings" pitchFamily="2" charset="2"/>
              <a:buChar char="Ø"/>
            </a:pPr>
            <a:r>
              <a:rPr lang="en-US" b="1" dirty="0">
                <a:solidFill>
                  <a:srgbClr val="C00000"/>
                </a:solidFill>
              </a:rPr>
              <a:t>Collaboration with research and industrial partners established and growing</a:t>
            </a:r>
          </a:p>
          <a:p>
            <a:pPr marL="671513" lvl="1" indent="-214313">
              <a:buFont typeface="Wingdings" pitchFamily="2" charset="2"/>
              <a:buChar char="Ø"/>
            </a:pPr>
            <a:r>
              <a:rPr lang="en-US" b="1" dirty="0">
                <a:solidFill>
                  <a:srgbClr val="C00000"/>
                </a:solidFill>
              </a:rPr>
              <a:t>Two formal agreements signed, one in preparation</a:t>
            </a:r>
          </a:p>
          <a:p>
            <a:pPr marL="214313" indent="-214313">
              <a:buFont typeface="Wingdings" pitchFamily="2" charset="2"/>
              <a:buChar char="Ø"/>
            </a:pPr>
            <a:r>
              <a:rPr lang="en-US" b="1" dirty="0">
                <a:solidFill>
                  <a:srgbClr val="002060"/>
                </a:solidFill>
              </a:rPr>
              <a:t>Co-operation with our strategic partner APC flourishing</a:t>
            </a:r>
          </a:p>
          <a:p>
            <a:pPr marL="214313" indent="-214313">
              <a:buFont typeface="Wingdings" pitchFamily="2" charset="2"/>
              <a:buChar char="Ø"/>
            </a:pPr>
            <a:r>
              <a:rPr lang="en-US" b="1" dirty="0">
                <a:solidFill>
                  <a:srgbClr val="002060"/>
                </a:solidFill>
              </a:rPr>
              <a:t>Strong support from International Scientific Committee</a:t>
            </a:r>
          </a:p>
          <a:p>
            <a:pPr marL="214313" indent="-214313">
              <a:buFont typeface="Wingdings" pitchFamily="2" charset="2"/>
              <a:buChar char="Ø"/>
            </a:pPr>
            <a:r>
              <a:rPr lang="en-US" b="1" dirty="0">
                <a:solidFill>
                  <a:srgbClr val="C00000"/>
                </a:solidFill>
              </a:rPr>
              <a:t>PR, visits and public talks by Nobel Prize Laureates and other VIPs, promotional film</a:t>
            </a:r>
          </a:p>
          <a:p>
            <a:pPr marL="214313" indent="-214313">
              <a:buFont typeface="Wingdings" pitchFamily="2" charset="2"/>
              <a:buChar char="Ø"/>
            </a:pPr>
            <a:r>
              <a:rPr lang="en-US" b="1" dirty="0">
                <a:solidFill>
                  <a:srgbClr val="002060"/>
                </a:solidFill>
              </a:rPr>
              <a:t>…</a:t>
            </a:r>
            <a:endParaRPr lang="en-GB" dirty="0">
              <a:solidFill>
                <a:srgbClr val="002060"/>
              </a:solidFill>
            </a:endParaRPr>
          </a:p>
        </p:txBody>
      </p:sp>
      <p:sp>
        <p:nvSpPr>
          <p:cNvPr id="9" name="Rectangle 8">
            <a:extLst>
              <a:ext uri="{FF2B5EF4-FFF2-40B4-BE49-F238E27FC236}">
                <a16:creationId xmlns:a16="http://schemas.microsoft.com/office/drawing/2014/main" id="{42216152-9288-7E48-BD98-95A7EB783ABE}"/>
              </a:ext>
            </a:extLst>
          </p:cNvPr>
          <p:cNvSpPr/>
          <p:nvPr/>
        </p:nvSpPr>
        <p:spPr>
          <a:xfrm>
            <a:off x="5387200" y="879711"/>
            <a:ext cx="3619008" cy="646331"/>
          </a:xfrm>
          <a:prstGeom prst="rect">
            <a:avLst/>
          </a:prstGeom>
        </p:spPr>
        <p:txBody>
          <a:bodyPr wrap="square">
            <a:spAutoFit/>
          </a:bodyPr>
          <a:lstStyle/>
          <a:p>
            <a:r>
              <a:rPr lang="en-US" sz="1200" b="1" dirty="0">
                <a:solidFill>
                  <a:srgbClr val="0D25C0"/>
                </a:solidFill>
              </a:rPr>
              <a:t>including 20 postdocs, 8 technicians, </a:t>
            </a:r>
          </a:p>
          <a:p>
            <a:r>
              <a:rPr lang="en-US" sz="1200" b="1" dirty="0">
                <a:solidFill>
                  <a:srgbClr val="0D25C0"/>
                </a:solidFill>
              </a:rPr>
              <a:t>6 PhD students + several internships (ug students) </a:t>
            </a:r>
          </a:p>
          <a:p>
            <a:r>
              <a:rPr lang="en-US" sz="1200" b="1" dirty="0">
                <a:solidFill>
                  <a:srgbClr val="0D25C0"/>
                </a:solidFill>
              </a:rPr>
              <a:t>+ 5 long-term visitors</a:t>
            </a:r>
          </a:p>
        </p:txBody>
      </p:sp>
      <p:sp>
        <p:nvSpPr>
          <p:cNvPr id="11" name="Footer Placeholder 10">
            <a:extLst>
              <a:ext uri="{FF2B5EF4-FFF2-40B4-BE49-F238E27FC236}">
                <a16:creationId xmlns:a16="http://schemas.microsoft.com/office/drawing/2014/main" id="{3366E0D8-B201-D746-A96C-DA1C54BDF2A0}"/>
              </a:ext>
            </a:extLst>
          </p:cNvPr>
          <p:cNvSpPr>
            <a:spLocks noGrp="1"/>
          </p:cNvSpPr>
          <p:nvPr>
            <p:ph type="ftr" sz="quarter" idx="11"/>
          </p:nvPr>
        </p:nvSpPr>
        <p:spPr>
          <a:xfrm>
            <a:off x="3086809" y="6389379"/>
            <a:ext cx="2970379" cy="273844"/>
          </a:xfrm>
        </p:spPr>
        <p:txBody>
          <a:bodyPr/>
          <a:lstStyle/>
          <a:p>
            <a:r>
              <a:rPr lang="en-GB"/>
              <a:t>L. Roszkowski, APC-Astrocent, 20.12.2023</a:t>
            </a:r>
            <a:endParaRPr lang="en-GB" dirty="0"/>
          </a:p>
        </p:txBody>
      </p:sp>
      <p:pic>
        <p:nvPicPr>
          <p:cNvPr id="3074" name="Picture 2" descr="Cartoon Rocket - cartoon lovers">
            <a:extLst>
              <a:ext uri="{FF2B5EF4-FFF2-40B4-BE49-F238E27FC236}">
                <a16:creationId xmlns:a16="http://schemas.microsoft.com/office/drawing/2014/main" id="{FB9208C4-4BAD-124D-9D5C-C7CFB1373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92" y="67420"/>
            <a:ext cx="1122797" cy="1122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271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alpha val="20000"/>
          </a:srgbClr>
        </a:solidFill>
        <a:effectLst/>
      </p:bgPr>
    </p:bg>
    <p:spTree>
      <p:nvGrpSpPr>
        <p:cNvPr id="1" name=""/>
        <p:cNvGrpSpPr/>
        <p:nvPr/>
      </p:nvGrpSpPr>
      <p:grpSpPr>
        <a:xfrm>
          <a:off x="0" y="0"/>
          <a:ext cx="0" cy="0"/>
          <a:chOff x="0" y="0"/>
          <a:chExt cx="0" cy="0"/>
        </a:xfrm>
      </p:grpSpPr>
      <p:grpSp>
        <p:nvGrpSpPr>
          <p:cNvPr id="2" name="Group 2"/>
          <p:cNvGrpSpPr/>
          <p:nvPr/>
        </p:nvGrpSpPr>
        <p:grpSpPr>
          <a:xfrm>
            <a:off x="493801" y="1830612"/>
            <a:ext cx="1292137" cy="1292137"/>
            <a:chOff x="0" y="0"/>
            <a:chExt cx="1837706" cy="1837706"/>
          </a:xfrm>
        </p:grpSpPr>
        <p:sp>
          <p:nvSpPr>
            <p:cNvPr id="3" name="TextBox 3"/>
            <p:cNvSpPr txBox="1"/>
            <p:nvPr/>
          </p:nvSpPr>
          <p:spPr>
            <a:xfrm>
              <a:off x="508470" y="553498"/>
              <a:ext cx="914752" cy="684130"/>
            </a:xfrm>
            <a:prstGeom prst="rect">
              <a:avLst/>
            </a:prstGeom>
          </p:spPr>
          <p:txBody>
            <a:bodyPr wrap="square" lIns="0" tIns="0" rIns="0" bIns="0" rtlCol="0" anchor="t">
              <a:spAutoFit/>
            </a:bodyPr>
            <a:lstStyle/>
            <a:p>
              <a:pPr algn="ctr">
                <a:lnSpc>
                  <a:spcPts val="3983"/>
                </a:lnSpc>
              </a:pPr>
              <a:r>
                <a:rPr lang="en-US" sz="2845" dirty="0">
                  <a:solidFill>
                    <a:srgbClr val="013927"/>
                  </a:solidFill>
                  <a:latin typeface="Noto Serif Display ExtraCondensed"/>
                </a:rPr>
                <a:t>50%</a:t>
              </a:r>
            </a:p>
          </p:txBody>
        </p:sp>
        <p:grpSp>
          <p:nvGrpSpPr>
            <p:cNvPr id="4" name="Group 4"/>
            <p:cNvGrpSpPr>
              <a:grpSpLocks noChangeAspect="1"/>
            </p:cNvGrpSpPr>
            <p:nvPr/>
          </p:nvGrpSpPr>
          <p:grpSpPr>
            <a:xfrm>
              <a:off x="0" y="0"/>
              <a:ext cx="1837706" cy="1837706"/>
              <a:chOff x="0" y="0"/>
              <a:chExt cx="2540000" cy="2540000"/>
            </a:xfrm>
          </p:grpSpPr>
          <p:sp>
            <p:nvSpPr>
              <p:cNvPr id="5" name="Freeform 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05235"/>
                    </a:lnTo>
                    <a:cubicBezTo>
                      <a:pt x="950458" y="203525"/>
                      <a:pt x="596494" y="406482"/>
                      <a:pt x="404865" y="737253"/>
                    </a:cubicBezTo>
                    <a:cubicBezTo>
                      <a:pt x="213236" y="1068024"/>
                      <a:pt x="213236" y="1476046"/>
                      <a:pt x="404865" y="1806817"/>
                    </a:cubicBezTo>
                    <a:cubicBezTo>
                      <a:pt x="596494" y="2137588"/>
                      <a:pt x="950458" y="2340545"/>
                      <a:pt x="1332725" y="2338835"/>
                    </a:cubicBezTo>
                    <a:cubicBezTo>
                      <a:pt x="1714993" y="2340545"/>
                      <a:pt x="2068956" y="2137588"/>
                      <a:pt x="2260585" y="1806817"/>
                    </a:cubicBezTo>
                    <a:cubicBezTo>
                      <a:pt x="2452214" y="1476046"/>
                      <a:pt x="2452214" y="1068024"/>
                      <a:pt x="2260585" y="737253"/>
                    </a:cubicBezTo>
                    <a:cubicBezTo>
                      <a:pt x="2068956" y="406482"/>
                      <a:pt x="1714993" y="203525"/>
                      <a:pt x="1332725" y="205235"/>
                    </a:cubicBezTo>
                    <a:close/>
                  </a:path>
                </a:pathLst>
              </a:custGeom>
              <a:solidFill>
                <a:srgbClr val="004AAD"/>
              </a:solidFill>
            </p:spPr>
            <p:txBody>
              <a:bodyPr/>
              <a:lstStyle/>
              <a:p>
                <a:endParaRPr lang="en-GB" sz="1688"/>
              </a:p>
            </p:txBody>
          </p:sp>
          <p:sp>
            <p:nvSpPr>
              <p:cNvPr id="6" name="Freeform 6"/>
              <p:cNvSpPr/>
              <p:nvPr/>
            </p:nvSpPr>
            <p:spPr>
              <a:xfrm>
                <a:off x="1270000" y="0"/>
                <a:ext cx="1264333" cy="2540000"/>
              </a:xfrm>
              <a:custGeom>
                <a:avLst/>
                <a:gdLst/>
                <a:ahLst/>
                <a:cxnLst/>
                <a:rect l="l" t="t" r="r" b="b"/>
                <a:pathLst>
                  <a:path w="1264333" h="2540000">
                    <a:moveTo>
                      <a:pt x="0" y="0"/>
                    </a:moveTo>
                    <a:cubicBezTo>
                      <a:pt x="699185" y="3127"/>
                      <a:pt x="1264333" y="570808"/>
                      <a:pt x="1264333" y="1270000"/>
                    </a:cubicBezTo>
                    <a:cubicBezTo>
                      <a:pt x="1264333" y="1969192"/>
                      <a:pt x="699185" y="2536873"/>
                      <a:pt x="0" y="2540000"/>
                    </a:cubicBezTo>
                    <a:lnTo>
                      <a:pt x="0" y="2336800"/>
                    </a:lnTo>
                    <a:cubicBezTo>
                      <a:pt x="587315" y="2334173"/>
                      <a:pt x="1062040" y="1857321"/>
                      <a:pt x="1062040" y="1270000"/>
                    </a:cubicBezTo>
                    <a:cubicBezTo>
                      <a:pt x="1062040" y="682679"/>
                      <a:pt x="587315" y="205827"/>
                      <a:pt x="0" y="203200"/>
                    </a:cubicBezTo>
                    <a:close/>
                  </a:path>
                </a:pathLst>
              </a:custGeom>
              <a:solidFill>
                <a:srgbClr val="00A181"/>
              </a:solidFill>
            </p:spPr>
            <p:txBody>
              <a:bodyPr/>
              <a:lstStyle/>
              <a:p>
                <a:endParaRPr lang="en-GB" sz="1688"/>
              </a:p>
            </p:txBody>
          </p:sp>
        </p:grpSp>
      </p:grpSp>
      <p:grpSp>
        <p:nvGrpSpPr>
          <p:cNvPr id="7" name="Group 7"/>
          <p:cNvGrpSpPr/>
          <p:nvPr/>
        </p:nvGrpSpPr>
        <p:grpSpPr>
          <a:xfrm>
            <a:off x="479563" y="3843567"/>
            <a:ext cx="1306375" cy="1306375"/>
            <a:chOff x="0" y="0"/>
            <a:chExt cx="1857955" cy="1857955"/>
          </a:xfrm>
        </p:grpSpPr>
        <p:sp>
          <p:nvSpPr>
            <p:cNvPr id="8" name="TextBox 8"/>
            <p:cNvSpPr txBox="1"/>
            <p:nvPr/>
          </p:nvSpPr>
          <p:spPr>
            <a:xfrm>
              <a:off x="430881" y="560226"/>
              <a:ext cx="913004" cy="685682"/>
            </a:xfrm>
            <a:prstGeom prst="rect">
              <a:avLst/>
            </a:prstGeom>
          </p:spPr>
          <p:txBody>
            <a:bodyPr wrap="square" lIns="0" tIns="0" rIns="0" bIns="0" rtlCol="0" anchor="t">
              <a:spAutoFit/>
            </a:bodyPr>
            <a:lstStyle/>
            <a:p>
              <a:pPr algn="ctr">
                <a:lnSpc>
                  <a:spcPts val="4027"/>
                </a:lnSpc>
              </a:pPr>
              <a:r>
                <a:rPr lang="en-US" sz="2876" dirty="0">
                  <a:solidFill>
                    <a:srgbClr val="013927"/>
                  </a:solidFill>
                  <a:latin typeface="Noto Serif Display ExtraCondensed"/>
                </a:rPr>
                <a:t>17%</a:t>
              </a:r>
            </a:p>
          </p:txBody>
        </p:sp>
        <p:grpSp>
          <p:nvGrpSpPr>
            <p:cNvPr id="9" name="Group 9"/>
            <p:cNvGrpSpPr>
              <a:grpSpLocks noChangeAspect="1"/>
            </p:cNvGrpSpPr>
            <p:nvPr/>
          </p:nvGrpSpPr>
          <p:grpSpPr>
            <a:xfrm>
              <a:off x="0" y="0"/>
              <a:ext cx="1857955" cy="1857955"/>
              <a:chOff x="0" y="0"/>
              <a:chExt cx="2540000" cy="2540000"/>
            </a:xfrm>
          </p:grpSpPr>
          <p:sp>
            <p:nvSpPr>
              <p:cNvPr id="10" name="Freeform 10"/>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05235"/>
                    </a:lnTo>
                    <a:cubicBezTo>
                      <a:pt x="950458" y="203525"/>
                      <a:pt x="596494" y="406482"/>
                      <a:pt x="404865" y="737253"/>
                    </a:cubicBezTo>
                    <a:cubicBezTo>
                      <a:pt x="213236" y="1068024"/>
                      <a:pt x="213236" y="1476046"/>
                      <a:pt x="404865" y="1806817"/>
                    </a:cubicBezTo>
                    <a:cubicBezTo>
                      <a:pt x="596494" y="2137588"/>
                      <a:pt x="950458" y="2340545"/>
                      <a:pt x="1332725" y="2338835"/>
                    </a:cubicBezTo>
                    <a:cubicBezTo>
                      <a:pt x="1714993" y="2340545"/>
                      <a:pt x="2068956" y="2137588"/>
                      <a:pt x="2260585" y="1806817"/>
                    </a:cubicBezTo>
                    <a:cubicBezTo>
                      <a:pt x="2452214" y="1476046"/>
                      <a:pt x="2452214" y="1068024"/>
                      <a:pt x="2260585" y="737253"/>
                    </a:cubicBezTo>
                    <a:cubicBezTo>
                      <a:pt x="2068956" y="406482"/>
                      <a:pt x="1714993" y="203525"/>
                      <a:pt x="1332725" y="205235"/>
                    </a:cubicBezTo>
                    <a:close/>
                  </a:path>
                </a:pathLst>
              </a:custGeom>
              <a:solidFill>
                <a:srgbClr val="004AAD"/>
              </a:solidFill>
            </p:spPr>
            <p:txBody>
              <a:bodyPr/>
              <a:lstStyle/>
              <a:p>
                <a:endParaRPr lang="en-GB" sz="1688"/>
              </a:p>
            </p:txBody>
          </p:sp>
          <p:sp>
            <p:nvSpPr>
              <p:cNvPr id="11" name="Freeform 11"/>
              <p:cNvSpPr/>
              <p:nvPr/>
            </p:nvSpPr>
            <p:spPr>
              <a:xfrm>
                <a:off x="1270000" y="0"/>
                <a:ext cx="1112910" cy="756065"/>
              </a:xfrm>
              <a:custGeom>
                <a:avLst/>
                <a:gdLst/>
                <a:ahLst/>
                <a:cxnLst/>
                <a:rect l="l" t="t" r="r" b="b"/>
                <a:pathLst>
                  <a:path w="1112910" h="756065">
                    <a:moveTo>
                      <a:pt x="0" y="0"/>
                    </a:moveTo>
                    <a:lnTo>
                      <a:pt x="0" y="0"/>
                    </a:lnTo>
                    <a:cubicBezTo>
                      <a:pt x="463244" y="0"/>
                      <a:pt x="889740" y="252229"/>
                      <a:pt x="1112910" y="658173"/>
                    </a:cubicBezTo>
                    <a:lnTo>
                      <a:pt x="934844" y="756065"/>
                    </a:lnTo>
                    <a:cubicBezTo>
                      <a:pt x="747382" y="415073"/>
                      <a:pt x="389125" y="203200"/>
                      <a:pt x="0" y="203200"/>
                    </a:cubicBezTo>
                    <a:close/>
                  </a:path>
                </a:pathLst>
              </a:custGeom>
              <a:solidFill>
                <a:srgbClr val="00A181"/>
              </a:solidFill>
            </p:spPr>
            <p:txBody>
              <a:bodyPr/>
              <a:lstStyle/>
              <a:p>
                <a:endParaRPr lang="en-GB" sz="1688"/>
              </a:p>
            </p:txBody>
          </p:sp>
        </p:grpSp>
      </p:grpSp>
      <p:grpSp>
        <p:nvGrpSpPr>
          <p:cNvPr id="12" name="Group 12"/>
          <p:cNvGrpSpPr/>
          <p:nvPr/>
        </p:nvGrpSpPr>
        <p:grpSpPr>
          <a:xfrm>
            <a:off x="2214563" y="2464218"/>
            <a:ext cx="1925426" cy="1925426"/>
            <a:chOff x="0" y="0"/>
            <a:chExt cx="2738384" cy="2738384"/>
          </a:xfrm>
        </p:grpSpPr>
        <p:sp>
          <p:nvSpPr>
            <p:cNvPr id="13" name="TextBox 13"/>
            <p:cNvSpPr txBox="1"/>
            <p:nvPr/>
          </p:nvSpPr>
          <p:spPr>
            <a:xfrm>
              <a:off x="757676" y="824208"/>
              <a:ext cx="1223032" cy="980417"/>
            </a:xfrm>
            <a:prstGeom prst="rect">
              <a:avLst/>
            </a:prstGeom>
          </p:spPr>
          <p:txBody>
            <a:bodyPr lIns="0" tIns="0" rIns="0" bIns="0" rtlCol="0" anchor="t">
              <a:spAutoFit/>
            </a:bodyPr>
            <a:lstStyle/>
            <a:p>
              <a:pPr algn="ctr">
                <a:lnSpc>
                  <a:spcPts val="5935"/>
                </a:lnSpc>
              </a:pPr>
              <a:r>
                <a:rPr lang="en-US" sz="3600" dirty="0">
                  <a:solidFill>
                    <a:srgbClr val="013927"/>
                  </a:solidFill>
                  <a:latin typeface="Noto Serif Display ExtraCondensed"/>
                </a:rPr>
                <a:t>19%</a:t>
              </a:r>
            </a:p>
          </p:txBody>
        </p:sp>
        <p:grpSp>
          <p:nvGrpSpPr>
            <p:cNvPr id="14" name="Group 14"/>
            <p:cNvGrpSpPr>
              <a:grpSpLocks noChangeAspect="1"/>
            </p:cNvGrpSpPr>
            <p:nvPr/>
          </p:nvGrpSpPr>
          <p:grpSpPr>
            <a:xfrm>
              <a:off x="0" y="0"/>
              <a:ext cx="2738384" cy="2738384"/>
              <a:chOff x="0" y="0"/>
              <a:chExt cx="2540000" cy="2540000"/>
            </a:xfrm>
          </p:grpSpPr>
          <p:sp>
            <p:nvSpPr>
              <p:cNvPr id="15" name="Freeform 1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05235"/>
                    </a:lnTo>
                    <a:cubicBezTo>
                      <a:pt x="950458" y="203525"/>
                      <a:pt x="596494" y="406482"/>
                      <a:pt x="404865" y="737253"/>
                    </a:cubicBezTo>
                    <a:cubicBezTo>
                      <a:pt x="213236" y="1068024"/>
                      <a:pt x="213236" y="1476046"/>
                      <a:pt x="404865" y="1806817"/>
                    </a:cubicBezTo>
                    <a:cubicBezTo>
                      <a:pt x="596494" y="2137588"/>
                      <a:pt x="950458" y="2340545"/>
                      <a:pt x="1332725" y="2338835"/>
                    </a:cubicBezTo>
                    <a:cubicBezTo>
                      <a:pt x="1714993" y="2340545"/>
                      <a:pt x="2068956" y="2137588"/>
                      <a:pt x="2260585" y="1806817"/>
                    </a:cubicBezTo>
                    <a:cubicBezTo>
                      <a:pt x="2452214" y="1476046"/>
                      <a:pt x="2452214" y="1068024"/>
                      <a:pt x="2260585" y="737253"/>
                    </a:cubicBezTo>
                    <a:cubicBezTo>
                      <a:pt x="2068956" y="406482"/>
                      <a:pt x="1714993" y="203525"/>
                      <a:pt x="1332725" y="205235"/>
                    </a:cubicBezTo>
                    <a:close/>
                  </a:path>
                </a:pathLst>
              </a:custGeom>
              <a:solidFill>
                <a:srgbClr val="004AAD"/>
              </a:solidFill>
            </p:spPr>
            <p:txBody>
              <a:bodyPr/>
              <a:lstStyle/>
              <a:p>
                <a:endParaRPr lang="en-GB" sz="1688"/>
              </a:p>
            </p:txBody>
          </p:sp>
          <p:sp>
            <p:nvSpPr>
              <p:cNvPr id="16" name="Freeform 16"/>
              <p:cNvSpPr/>
              <p:nvPr/>
            </p:nvSpPr>
            <p:spPr>
              <a:xfrm>
                <a:off x="1270000" y="0"/>
                <a:ext cx="1180816" cy="877285"/>
              </a:xfrm>
              <a:custGeom>
                <a:avLst/>
                <a:gdLst/>
                <a:ahLst/>
                <a:cxnLst/>
                <a:rect l="l" t="t" r="r" b="b"/>
                <a:pathLst>
                  <a:path w="1180816" h="877285">
                    <a:moveTo>
                      <a:pt x="0" y="0"/>
                    </a:moveTo>
                    <a:cubicBezTo>
                      <a:pt x="520937" y="0"/>
                      <a:pt x="989046" y="318127"/>
                      <a:pt x="1180816" y="802482"/>
                    </a:cubicBezTo>
                    <a:lnTo>
                      <a:pt x="991886" y="877285"/>
                    </a:lnTo>
                    <a:cubicBezTo>
                      <a:pt x="830799" y="470426"/>
                      <a:pt x="437587" y="203200"/>
                      <a:pt x="0" y="203200"/>
                    </a:cubicBezTo>
                    <a:close/>
                  </a:path>
                </a:pathLst>
              </a:custGeom>
              <a:solidFill>
                <a:srgbClr val="00A181"/>
              </a:solidFill>
            </p:spPr>
            <p:txBody>
              <a:bodyPr/>
              <a:lstStyle/>
              <a:p>
                <a:endParaRPr lang="en-GB" sz="1688"/>
              </a:p>
            </p:txBody>
          </p:sp>
        </p:grpSp>
      </p:grpSp>
      <p:grpSp>
        <p:nvGrpSpPr>
          <p:cNvPr id="17" name="Group 17"/>
          <p:cNvGrpSpPr/>
          <p:nvPr/>
        </p:nvGrpSpPr>
        <p:grpSpPr>
          <a:xfrm>
            <a:off x="428625" y="3231835"/>
            <a:ext cx="1344911" cy="422589"/>
            <a:chOff x="0" y="9525"/>
            <a:chExt cx="1912762" cy="601015"/>
          </a:xfrm>
        </p:grpSpPr>
        <p:sp>
          <p:nvSpPr>
            <p:cNvPr id="18" name="TextBox 18"/>
            <p:cNvSpPr txBox="1"/>
            <p:nvPr/>
          </p:nvSpPr>
          <p:spPr>
            <a:xfrm>
              <a:off x="0" y="9525"/>
              <a:ext cx="1912762" cy="218863"/>
            </a:xfrm>
            <a:prstGeom prst="rect">
              <a:avLst/>
            </a:prstGeom>
          </p:spPr>
          <p:txBody>
            <a:bodyPr lIns="0" tIns="0" rIns="0" bIns="0" rtlCol="0" anchor="t">
              <a:spAutoFit/>
            </a:bodyPr>
            <a:lstStyle/>
            <a:p>
              <a:pPr algn="ctr">
                <a:lnSpc>
                  <a:spcPts val="1153"/>
                </a:lnSpc>
              </a:pPr>
              <a:r>
                <a:rPr lang="en-US" sz="1048" spc="21" dirty="0">
                  <a:solidFill>
                    <a:srgbClr val="013927"/>
                  </a:solidFill>
                  <a:latin typeface="Crimson Pro Bold"/>
                </a:rPr>
                <a:t>Administration</a:t>
              </a:r>
            </a:p>
          </p:txBody>
        </p:sp>
        <p:sp>
          <p:nvSpPr>
            <p:cNvPr id="19" name="TextBox 19"/>
            <p:cNvSpPr txBox="1"/>
            <p:nvPr/>
          </p:nvSpPr>
          <p:spPr>
            <a:xfrm>
              <a:off x="0" y="363224"/>
              <a:ext cx="1912762" cy="247316"/>
            </a:xfrm>
            <a:prstGeom prst="rect">
              <a:avLst/>
            </a:prstGeom>
          </p:spPr>
          <p:txBody>
            <a:bodyPr lIns="0" tIns="0" rIns="0" bIns="0" rtlCol="0" anchor="t">
              <a:spAutoFit/>
            </a:bodyPr>
            <a:lstStyle/>
            <a:p>
              <a:pPr algn="ctr">
                <a:lnSpc>
                  <a:spcPts val="1390"/>
                </a:lnSpc>
              </a:pPr>
              <a:r>
                <a:rPr lang="en-US" sz="1159" spc="-35" dirty="0">
                  <a:solidFill>
                    <a:srgbClr val="013927"/>
                  </a:solidFill>
                  <a:latin typeface="Crimson Pro"/>
                </a:rPr>
                <a:t>Office and R&amp;D support</a:t>
              </a:r>
            </a:p>
          </p:txBody>
        </p:sp>
      </p:grpSp>
      <p:sp>
        <p:nvSpPr>
          <p:cNvPr id="20" name="TextBox 20"/>
          <p:cNvSpPr txBox="1"/>
          <p:nvPr/>
        </p:nvSpPr>
        <p:spPr>
          <a:xfrm>
            <a:off x="521491" y="730449"/>
            <a:ext cx="7847102" cy="628377"/>
          </a:xfrm>
          <a:prstGeom prst="rect">
            <a:avLst/>
          </a:prstGeom>
        </p:spPr>
        <p:txBody>
          <a:bodyPr lIns="0" tIns="0" rIns="0" bIns="0" rtlCol="0" anchor="t">
            <a:spAutoFit/>
          </a:bodyPr>
          <a:lstStyle/>
          <a:p>
            <a:pPr algn="ctr">
              <a:lnSpc>
                <a:spcPts val="4856"/>
              </a:lnSpc>
            </a:pPr>
            <a:r>
              <a:rPr lang="en-US" sz="4415" spc="-198" dirty="0">
                <a:solidFill>
                  <a:srgbClr val="013927"/>
                </a:solidFill>
                <a:latin typeface="Noto Serif Display ExtraCondensed"/>
              </a:rPr>
              <a:t>Gender composition of  AstroCeNT</a:t>
            </a:r>
          </a:p>
        </p:txBody>
      </p:sp>
      <p:grpSp>
        <p:nvGrpSpPr>
          <p:cNvPr id="21" name="Group 21"/>
          <p:cNvGrpSpPr/>
          <p:nvPr/>
        </p:nvGrpSpPr>
        <p:grpSpPr>
          <a:xfrm>
            <a:off x="500063" y="5345383"/>
            <a:ext cx="1292137" cy="619296"/>
            <a:chOff x="0" y="9525"/>
            <a:chExt cx="1837706" cy="880778"/>
          </a:xfrm>
        </p:grpSpPr>
        <p:sp>
          <p:nvSpPr>
            <p:cNvPr id="22" name="TextBox 22"/>
            <p:cNvSpPr txBox="1"/>
            <p:nvPr/>
          </p:nvSpPr>
          <p:spPr>
            <a:xfrm>
              <a:off x="0" y="9525"/>
              <a:ext cx="1837706" cy="237102"/>
            </a:xfrm>
            <a:prstGeom prst="rect">
              <a:avLst/>
            </a:prstGeom>
          </p:spPr>
          <p:txBody>
            <a:bodyPr lIns="0" tIns="0" rIns="0" bIns="0" rtlCol="0" anchor="t">
              <a:spAutoFit/>
            </a:bodyPr>
            <a:lstStyle/>
            <a:p>
              <a:pPr marL="0" lvl="1" algn="ctr">
                <a:lnSpc>
                  <a:spcPts val="1274"/>
                </a:lnSpc>
                <a:spcBef>
                  <a:spcPct val="0"/>
                </a:spcBef>
              </a:pPr>
              <a:r>
                <a:rPr lang="en-US" sz="1159" spc="23">
                  <a:solidFill>
                    <a:srgbClr val="013927"/>
                  </a:solidFill>
                  <a:latin typeface="Crimson Pro Bold"/>
                </a:rPr>
                <a:t>Researchers</a:t>
              </a:r>
            </a:p>
          </p:txBody>
        </p:sp>
        <p:sp>
          <p:nvSpPr>
            <p:cNvPr id="23" name="TextBox 23"/>
            <p:cNvSpPr txBox="1"/>
            <p:nvPr/>
          </p:nvSpPr>
          <p:spPr>
            <a:xfrm>
              <a:off x="0" y="387646"/>
              <a:ext cx="1837706" cy="502657"/>
            </a:xfrm>
            <a:prstGeom prst="rect">
              <a:avLst/>
            </a:prstGeom>
          </p:spPr>
          <p:txBody>
            <a:bodyPr lIns="0" tIns="0" rIns="0" bIns="0" rtlCol="0" anchor="t">
              <a:spAutoFit/>
            </a:bodyPr>
            <a:lstStyle/>
            <a:p>
              <a:pPr algn="ctr">
                <a:lnSpc>
                  <a:spcPts val="1390"/>
                </a:lnSpc>
              </a:pPr>
              <a:r>
                <a:rPr lang="en-US" sz="1159" spc="-35" dirty="0">
                  <a:solidFill>
                    <a:srgbClr val="013927"/>
                  </a:solidFill>
                  <a:latin typeface="Crimson Pro"/>
                </a:rPr>
                <a:t>Group leaders, postdocs, students  </a:t>
              </a:r>
            </a:p>
          </p:txBody>
        </p:sp>
      </p:grpSp>
      <p:grpSp>
        <p:nvGrpSpPr>
          <p:cNvPr id="24" name="Group 24"/>
          <p:cNvGrpSpPr/>
          <p:nvPr/>
        </p:nvGrpSpPr>
        <p:grpSpPr>
          <a:xfrm>
            <a:off x="2214563" y="4601929"/>
            <a:ext cx="1925426" cy="584773"/>
            <a:chOff x="0" y="9525"/>
            <a:chExt cx="2738384" cy="831677"/>
          </a:xfrm>
        </p:grpSpPr>
        <p:sp>
          <p:nvSpPr>
            <p:cNvPr id="25" name="TextBox 25"/>
            <p:cNvSpPr txBox="1"/>
            <p:nvPr/>
          </p:nvSpPr>
          <p:spPr>
            <a:xfrm>
              <a:off x="0" y="9525"/>
              <a:ext cx="2738384" cy="383010"/>
            </a:xfrm>
            <a:prstGeom prst="rect">
              <a:avLst/>
            </a:prstGeom>
          </p:spPr>
          <p:txBody>
            <a:bodyPr lIns="0" tIns="0" rIns="0" bIns="0" rtlCol="0" anchor="t">
              <a:spAutoFit/>
            </a:bodyPr>
            <a:lstStyle/>
            <a:p>
              <a:pPr marL="0" lvl="1" algn="ctr">
                <a:lnSpc>
                  <a:spcPts val="2124"/>
                </a:lnSpc>
                <a:spcBef>
                  <a:spcPct val="0"/>
                </a:spcBef>
              </a:pPr>
              <a:r>
                <a:rPr lang="en-US" sz="1931" spc="38">
                  <a:solidFill>
                    <a:srgbClr val="013927"/>
                  </a:solidFill>
                  <a:latin typeface="Crimson Pro Bold"/>
                </a:rPr>
                <a:t>All</a:t>
              </a:r>
            </a:p>
          </p:txBody>
        </p:sp>
        <p:sp>
          <p:nvSpPr>
            <p:cNvPr id="26" name="TextBox 26"/>
            <p:cNvSpPr txBox="1"/>
            <p:nvPr/>
          </p:nvSpPr>
          <p:spPr>
            <a:xfrm>
              <a:off x="0" y="558594"/>
              <a:ext cx="2738384" cy="282608"/>
            </a:xfrm>
            <a:prstGeom prst="rect">
              <a:avLst/>
            </a:prstGeom>
          </p:spPr>
          <p:txBody>
            <a:bodyPr lIns="0" tIns="0" rIns="0" bIns="0" rtlCol="0" anchor="t">
              <a:spAutoFit/>
            </a:bodyPr>
            <a:lstStyle/>
            <a:p>
              <a:pPr algn="ctr">
                <a:lnSpc>
                  <a:spcPts val="1589"/>
                </a:lnSpc>
              </a:pPr>
              <a:r>
                <a:rPr lang="en-US" sz="1324" spc="-39" dirty="0" err="1">
                  <a:solidFill>
                    <a:srgbClr val="013927"/>
                  </a:solidFill>
                  <a:latin typeface="Crimson Pro"/>
                </a:rPr>
                <a:t>AstroCeNT</a:t>
              </a:r>
              <a:r>
                <a:rPr lang="en-US" sz="1324" spc="-39" dirty="0">
                  <a:solidFill>
                    <a:srgbClr val="013927"/>
                  </a:solidFill>
                  <a:latin typeface="Crimson Pro"/>
                </a:rPr>
                <a:t> team</a:t>
              </a:r>
            </a:p>
          </p:txBody>
        </p:sp>
      </p:grpSp>
      <p:sp>
        <p:nvSpPr>
          <p:cNvPr id="27" name="AutoShape 27"/>
          <p:cNvSpPr/>
          <p:nvPr/>
        </p:nvSpPr>
        <p:spPr>
          <a:xfrm flipH="1">
            <a:off x="4445832" y="1674762"/>
            <a:ext cx="5257" cy="4722913"/>
          </a:xfrm>
          <a:prstGeom prst="line">
            <a:avLst/>
          </a:prstGeom>
          <a:ln w="9525" cap="flat">
            <a:solidFill>
              <a:srgbClr val="013927"/>
            </a:solidFill>
            <a:prstDash val="solid"/>
            <a:headEnd type="none" w="sm" len="sm"/>
            <a:tailEnd type="none" w="sm" len="sm"/>
          </a:ln>
        </p:spPr>
        <p:txBody>
          <a:bodyPr/>
          <a:lstStyle/>
          <a:p>
            <a:endParaRPr lang="en-GB" sz="1688"/>
          </a:p>
        </p:txBody>
      </p:sp>
      <p:sp>
        <p:nvSpPr>
          <p:cNvPr id="28" name="TextBox 28"/>
          <p:cNvSpPr txBox="1"/>
          <p:nvPr/>
        </p:nvSpPr>
        <p:spPr>
          <a:xfrm>
            <a:off x="4891124" y="1717337"/>
            <a:ext cx="3898125" cy="769441"/>
          </a:xfrm>
          <a:prstGeom prst="rect">
            <a:avLst/>
          </a:prstGeom>
        </p:spPr>
        <p:txBody>
          <a:bodyPr wrap="square" lIns="0" tIns="0" rIns="0" bIns="0" rtlCol="0" anchor="t">
            <a:spAutoFit/>
          </a:bodyPr>
          <a:lstStyle/>
          <a:p>
            <a:pPr algn="ctr">
              <a:lnSpc>
                <a:spcPts val="3035"/>
              </a:lnSpc>
            </a:pPr>
            <a:r>
              <a:rPr lang="en-US" sz="2759" spc="-124" dirty="0">
                <a:solidFill>
                  <a:srgbClr val="013927"/>
                </a:solidFill>
                <a:latin typeface="Noto Serif Display ExtraCondensed"/>
              </a:rPr>
              <a:t>Women in decision-making positions</a:t>
            </a:r>
          </a:p>
        </p:txBody>
      </p:sp>
      <p:sp>
        <p:nvSpPr>
          <p:cNvPr id="29" name="TextBox 29"/>
          <p:cNvSpPr txBox="1"/>
          <p:nvPr/>
        </p:nvSpPr>
        <p:spPr>
          <a:xfrm>
            <a:off x="4779092" y="2760926"/>
            <a:ext cx="1518505" cy="192360"/>
          </a:xfrm>
          <a:prstGeom prst="rect">
            <a:avLst/>
          </a:prstGeom>
        </p:spPr>
        <p:txBody>
          <a:bodyPr lIns="0" tIns="0" rIns="0" bIns="0" rtlCol="0" anchor="t">
            <a:spAutoFit/>
          </a:bodyPr>
          <a:lstStyle/>
          <a:p>
            <a:pPr algn="ctr">
              <a:lnSpc>
                <a:spcPts val="1457"/>
              </a:lnSpc>
              <a:spcBef>
                <a:spcPct val="0"/>
              </a:spcBef>
            </a:pPr>
            <a:r>
              <a:rPr lang="en-US" sz="1324" spc="26">
                <a:solidFill>
                  <a:srgbClr val="013927"/>
                </a:solidFill>
                <a:latin typeface="Crimson Pro Bold"/>
              </a:rPr>
              <a:t>ISC OF ASTROCENT </a:t>
            </a:r>
          </a:p>
        </p:txBody>
      </p:sp>
      <p:sp>
        <p:nvSpPr>
          <p:cNvPr id="30" name="TextBox 30"/>
          <p:cNvSpPr txBox="1"/>
          <p:nvPr/>
        </p:nvSpPr>
        <p:spPr>
          <a:xfrm>
            <a:off x="4423317" y="2383259"/>
            <a:ext cx="5257" cy="201402"/>
          </a:xfrm>
          <a:prstGeom prst="rect">
            <a:avLst/>
          </a:prstGeom>
        </p:spPr>
        <p:txBody>
          <a:bodyPr lIns="0" tIns="0" rIns="0" bIns="0" rtlCol="0" anchor="t">
            <a:spAutoFit/>
          </a:bodyPr>
          <a:lstStyle/>
          <a:p>
            <a:pPr algn="ctr">
              <a:lnSpc>
                <a:spcPts val="1457"/>
              </a:lnSpc>
              <a:spcBef>
                <a:spcPct val="0"/>
              </a:spcBef>
            </a:pPr>
            <a:endParaRPr sz="1688"/>
          </a:p>
        </p:txBody>
      </p:sp>
      <p:sp>
        <p:nvSpPr>
          <p:cNvPr id="31" name="TextBox 31"/>
          <p:cNvSpPr txBox="1"/>
          <p:nvPr/>
        </p:nvSpPr>
        <p:spPr>
          <a:xfrm>
            <a:off x="4779091" y="3000376"/>
            <a:ext cx="4010158" cy="730969"/>
          </a:xfrm>
          <a:prstGeom prst="rect">
            <a:avLst/>
          </a:prstGeom>
        </p:spPr>
        <p:txBody>
          <a:bodyPr lIns="0" tIns="0" rIns="0" bIns="0" rtlCol="0" anchor="t">
            <a:spAutoFit/>
          </a:bodyPr>
          <a:lstStyle/>
          <a:p>
            <a:pPr>
              <a:lnSpc>
                <a:spcPts val="1545"/>
              </a:lnSpc>
            </a:pPr>
            <a:r>
              <a:rPr lang="en-US" sz="1103" spc="22" dirty="0">
                <a:solidFill>
                  <a:srgbClr val="013927"/>
                </a:solidFill>
                <a:latin typeface="Open Sans"/>
              </a:rPr>
              <a:t>Prof. Roxanne Guenette – the University of Manchester, UK</a:t>
            </a:r>
          </a:p>
          <a:p>
            <a:pPr>
              <a:lnSpc>
                <a:spcPts val="1545"/>
              </a:lnSpc>
            </a:pPr>
            <a:r>
              <a:rPr lang="en-US" sz="1103" spc="22" dirty="0">
                <a:solidFill>
                  <a:srgbClr val="013927"/>
                </a:solidFill>
                <a:latin typeface="Open Sans"/>
              </a:rPr>
              <a:t>Dr Federica </a:t>
            </a:r>
            <a:r>
              <a:rPr lang="en-US" sz="1103" spc="22" dirty="0" err="1">
                <a:solidFill>
                  <a:srgbClr val="013927"/>
                </a:solidFill>
                <a:latin typeface="Open Sans"/>
              </a:rPr>
              <a:t>Petricca</a:t>
            </a:r>
            <a:r>
              <a:rPr lang="en-US" sz="1103" spc="22" dirty="0">
                <a:solidFill>
                  <a:srgbClr val="013927"/>
                </a:solidFill>
                <a:latin typeface="Open Sans"/>
              </a:rPr>
              <a:t> – Max Planck Institute, Germany</a:t>
            </a:r>
          </a:p>
          <a:p>
            <a:pPr>
              <a:lnSpc>
                <a:spcPts val="1545"/>
              </a:lnSpc>
            </a:pPr>
            <a:r>
              <a:rPr lang="en-US" sz="1103" spc="22" dirty="0">
                <a:solidFill>
                  <a:srgbClr val="013927"/>
                </a:solidFill>
                <a:latin typeface="Open Sans"/>
              </a:rPr>
              <a:t>Prof. Silvia </a:t>
            </a:r>
            <a:r>
              <a:rPr lang="en-US" sz="1103" spc="22" dirty="0" err="1">
                <a:solidFill>
                  <a:srgbClr val="013927"/>
                </a:solidFill>
                <a:latin typeface="Open Sans"/>
              </a:rPr>
              <a:t>Pascoli</a:t>
            </a:r>
            <a:r>
              <a:rPr lang="en-US" sz="1103" spc="22" dirty="0">
                <a:solidFill>
                  <a:srgbClr val="013927"/>
                </a:solidFill>
                <a:latin typeface="Open Sans"/>
              </a:rPr>
              <a:t> – University of Bologna, Italy</a:t>
            </a:r>
          </a:p>
          <a:p>
            <a:pPr algn="ctr">
              <a:lnSpc>
                <a:spcPts val="1236"/>
              </a:lnSpc>
            </a:pPr>
            <a:endParaRPr lang="en-US" sz="1103" spc="22" dirty="0">
              <a:solidFill>
                <a:srgbClr val="013927"/>
              </a:solidFill>
              <a:latin typeface="Open Sans"/>
            </a:endParaRPr>
          </a:p>
        </p:txBody>
      </p:sp>
      <p:sp>
        <p:nvSpPr>
          <p:cNvPr id="32" name="TextBox 32"/>
          <p:cNvSpPr txBox="1"/>
          <p:nvPr/>
        </p:nvSpPr>
        <p:spPr>
          <a:xfrm>
            <a:off x="4779091" y="3790027"/>
            <a:ext cx="2186379" cy="192360"/>
          </a:xfrm>
          <a:prstGeom prst="rect">
            <a:avLst/>
          </a:prstGeom>
        </p:spPr>
        <p:txBody>
          <a:bodyPr wrap="square" lIns="0" tIns="0" rIns="0" bIns="0" rtlCol="0" anchor="t">
            <a:spAutoFit/>
          </a:bodyPr>
          <a:lstStyle/>
          <a:p>
            <a:pPr>
              <a:lnSpc>
                <a:spcPts val="1457"/>
              </a:lnSpc>
              <a:spcBef>
                <a:spcPct val="0"/>
              </a:spcBef>
            </a:pPr>
            <a:r>
              <a:rPr lang="en-US" sz="1324" spc="26" dirty="0">
                <a:solidFill>
                  <a:srgbClr val="013927"/>
                </a:solidFill>
                <a:latin typeface="Crimson Pro Bold"/>
              </a:rPr>
              <a:t>ASTROCENT  TEAM</a:t>
            </a:r>
          </a:p>
        </p:txBody>
      </p:sp>
      <p:sp>
        <p:nvSpPr>
          <p:cNvPr id="33" name="TextBox 33"/>
          <p:cNvSpPr txBox="1"/>
          <p:nvPr/>
        </p:nvSpPr>
        <p:spPr>
          <a:xfrm>
            <a:off x="4796489" y="4008005"/>
            <a:ext cx="3344690" cy="180755"/>
          </a:xfrm>
          <a:prstGeom prst="rect">
            <a:avLst/>
          </a:prstGeom>
        </p:spPr>
        <p:txBody>
          <a:bodyPr lIns="0" tIns="0" rIns="0" bIns="0" rtlCol="0" anchor="t">
            <a:spAutoFit/>
          </a:bodyPr>
          <a:lstStyle/>
          <a:p>
            <a:pPr>
              <a:lnSpc>
                <a:spcPts val="1545"/>
              </a:lnSpc>
            </a:pPr>
            <a:r>
              <a:rPr lang="en-US" sz="1103" spc="22" dirty="0">
                <a:solidFill>
                  <a:srgbClr val="013927"/>
                </a:solidFill>
                <a:latin typeface="Open Sans"/>
              </a:rPr>
              <a:t>Dr Marta </a:t>
            </a:r>
            <a:r>
              <a:rPr lang="en-US" sz="1103" spc="22" dirty="0" err="1">
                <a:solidFill>
                  <a:srgbClr val="013927"/>
                </a:solidFill>
                <a:latin typeface="Open Sans"/>
              </a:rPr>
              <a:t>Borowiec</a:t>
            </a:r>
            <a:r>
              <a:rPr lang="en-US" sz="1103" spc="22" dirty="0">
                <a:solidFill>
                  <a:srgbClr val="013927"/>
                </a:solidFill>
                <a:latin typeface="Open Sans"/>
              </a:rPr>
              <a:t> – Director for Scientific Affairs</a:t>
            </a:r>
          </a:p>
        </p:txBody>
      </p:sp>
      <p:sp>
        <p:nvSpPr>
          <p:cNvPr id="34" name="AutoShape 34"/>
          <p:cNvSpPr/>
          <p:nvPr/>
        </p:nvSpPr>
        <p:spPr>
          <a:xfrm>
            <a:off x="4680820" y="4563531"/>
            <a:ext cx="4108429" cy="31700"/>
          </a:xfrm>
          <a:prstGeom prst="line">
            <a:avLst/>
          </a:prstGeom>
          <a:ln w="9525" cap="flat">
            <a:solidFill>
              <a:srgbClr val="013927"/>
            </a:solidFill>
            <a:prstDash val="solid"/>
            <a:headEnd type="none" w="sm" len="sm"/>
            <a:tailEnd type="none" w="sm" len="sm"/>
          </a:ln>
        </p:spPr>
        <p:txBody>
          <a:bodyPr/>
          <a:lstStyle/>
          <a:p>
            <a:endParaRPr lang="en-GB" sz="1688"/>
          </a:p>
        </p:txBody>
      </p:sp>
      <p:sp>
        <p:nvSpPr>
          <p:cNvPr id="35" name="TextBox 35"/>
          <p:cNvSpPr txBox="1"/>
          <p:nvPr/>
        </p:nvSpPr>
        <p:spPr>
          <a:xfrm>
            <a:off x="4680820" y="4868714"/>
            <a:ext cx="4231455" cy="192360"/>
          </a:xfrm>
          <a:prstGeom prst="rect">
            <a:avLst/>
          </a:prstGeom>
        </p:spPr>
        <p:txBody>
          <a:bodyPr lIns="0" tIns="0" rIns="0" bIns="0" rtlCol="0" anchor="t">
            <a:spAutoFit/>
          </a:bodyPr>
          <a:lstStyle/>
          <a:p>
            <a:pPr algn="just">
              <a:lnSpc>
                <a:spcPts val="1457"/>
              </a:lnSpc>
              <a:spcBef>
                <a:spcPct val="0"/>
              </a:spcBef>
            </a:pPr>
            <a:r>
              <a:rPr lang="en-US" sz="1324" spc="26">
                <a:solidFill>
                  <a:srgbClr val="013927"/>
                </a:solidFill>
                <a:latin typeface="Crimson Pro Bold"/>
              </a:rPr>
              <a:t>NCAC PAS: GENDER EQUALITY PLAN (2023-2026): </a:t>
            </a:r>
            <a:r>
              <a:rPr lang="en-US" sz="1324" u="sng" spc="26">
                <a:solidFill>
                  <a:srgbClr val="8C52FF"/>
                </a:solidFill>
                <a:latin typeface="Crimson Pro Bold"/>
                <a:hlinkClick r:id="rId2" tooltip="https://www.camk.edu.pl/pl/media/uploads_current/rada_naukowa/2023/uchwaly/u09_plan_rownosci_plci_camk_2023_2026.pdf"/>
              </a:rPr>
              <a:t>LINK</a:t>
            </a:r>
          </a:p>
        </p:txBody>
      </p:sp>
      <p:sp>
        <p:nvSpPr>
          <p:cNvPr id="36" name="TextBox 36"/>
          <p:cNvSpPr txBox="1"/>
          <p:nvPr/>
        </p:nvSpPr>
        <p:spPr>
          <a:xfrm>
            <a:off x="4684796" y="5395666"/>
            <a:ext cx="3884507" cy="950197"/>
          </a:xfrm>
          <a:prstGeom prst="rect">
            <a:avLst/>
          </a:prstGeom>
        </p:spPr>
        <p:txBody>
          <a:bodyPr lIns="0" tIns="0" rIns="0" bIns="0" rtlCol="0" anchor="t">
            <a:spAutoFit/>
          </a:bodyPr>
          <a:lstStyle/>
          <a:p>
            <a:pPr>
              <a:lnSpc>
                <a:spcPts val="1545"/>
              </a:lnSpc>
            </a:pPr>
            <a:r>
              <a:rPr lang="en-US" sz="1103" dirty="0">
                <a:solidFill>
                  <a:srgbClr val="013927"/>
                </a:solidFill>
                <a:latin typeface="Open Sans"/>
              </a:rPr>
              <a:t>A strategic document aimed at increasing awareness of existing biases and differences in the treatment of men and women, and enabling all employees and doctoral students to have equal opportunities for scientific and personal development.</a:t>
            </a:r>
          </a:p>
        </p:txBody>
      </p:sp>
      <p:sp>
        <p:nvSpPr>
          <p:cNvPr id="37" name="Footer Placeholder 36">
            <a:extLst>
              <a:ext uri="{FF2B5EF4-FFF2-40B4-BE49-F238E27FC236}">
                <a16:creationId xmlns:a16="http://schemas.microsoft.com/office/drawing/2014/main" id="{30DC5F8A-3AB4-57C9-A1A4-DF4C3EB611EC}"/>
              </a:ext>
            </a:extLst>
          </p:cNvPr>
          <p:cNvSpPr>
            <a:spLocks noGrp="1"/>
          </p:cNvSpPr>
          <p:nvPr>
            <p:ph type="ftr" sz="quarter" idx="11"/>
          </p:nvPr>
        </p:nvSpPr>
        <p:spPr/>
        <p:txBody>
          <a:bodyPr/>
          <a:lstStyle/>
          <a:p>
            <a:r>
              <a:rPr lang="en-GB"/>
              <a:t>L. Roszkowski, APC-Astrocent, 20.12.2023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alpha val="20000"/>
          </a:srgbClr>
        </a:solidFill>
        <a:effectLst/>
      </p:bgPr>
    </p:bg>
    <p:spTree>
      <p:nvGrpSpPr>
        <p:cNvPr id="1" name=""/>
        <p:cNvGrpSpPr/>
        <p:nvPr/>
      </p:nvGrpSpPr>
      <p:grpSpPr>
        <a:xfrm>
          <a:off x="0" y="0"/>
          <a:ext cx="0" cy="0"/>
          <a:chOff x="0" y="0"/>
          <a:chExt cx="0" cy="0"/>
        </a:xfrm>
      </p:grpSpPr>
      <p:sp>
        <p:nvSpPr>
          <p:cNvPr id="2" name="TextBox 2"/>
          <p:cNvSpPr txBox="1"/>
          <p:nvPr/>
        </p:nvSpPr>
        <p:spPr>
          <a:xfrm>
            <a:off x="343212" y="183507"/>
            <a:ext cx="8457573" cy="797270"/>
          </a:xfrm>
          <a:prstGeom prst="rect">
            <a:avLst/>
          </a:prstGeom>
        </p:spPr>
        <p:txBody>
          <a:bodyPr lIns="0" tIns="0" rIns="0" bIns="0" rtlCol="0" anchor="t">
            <a:spAutoFit/>
          </a:bodyPr>
          <a:lstStyle/>
          <a:p>
            <a:pPr algn="ctr">
              <a:lnSpc>
                <a:spcPts val="6592"/>
              </a:lnSpc>
            </a:pPr>
            <a:r>
              <a:rPr lang="en-US" sz="4800" spc="-269" dirty="0">
                <a:solidFill>
                  <a:srgbClr val="013927"/>
                </a:solidFill>
              </a:rPr>
              <a:t>AstroCeNT in numbers</a:t>
            </a:r>
          </a:p>
        </p:txBody>
      </p:sp>
      <p:sp>
        <p:nvSpPr>
          <p:cNvPr id="3" name="TextBox 3"/>
          <p:cNvSpPr txBox="1"/>
          <p:nvPr/>
        </p:nvSpPr>
        <p:spPr>
          <a:xfrm>
            <a:off x="4783125" y="1597397"/>
            <a:ext cx="1193585" cy="182038"/>
          </a:xfrm>
          <a:prstGeom prst="rect">
            <a:avLst/>
          </a:prstGeom>
        </p:spPr>
        <p:txBody>
          <a:bodyPr lIns="0" tIns="0" rIns="0" bIns="0" rtlCol="0" anchor="t">
            <a:spAutoFit/>
          </a:bodyPr>
          <a:lstStyle/>
          <a:p>
            <a:pPr algn="ctr">
              <a:lnSpc>
                <a:spcPts val="1375"/>
              </a:lnSpc>
            </a:pPr>
            <a:r>
              <a:rPr lang="en-US" sz="1400" b="1" spc="24" dirty="0">
                <a:solidFill>
                  <a:srgbClr val="013927"/>
                </a:solidFill>
                <a:latin typeface="Crimson Pro Bold"/>
              </a:rPr>
              <a:t>TECHNICIANS</a:t>
            </a:r>
          </a:p>
        </p:txBody>
      </p:sp>
      <p:sp>
        <p:nvSpPr>
          <p:cNvPr id="4" name="TextBox 4"/>
          <p:cNvSpPr txBox="1"/>
          <p:nvPr/>
        </p:nvSpPr>
        <p:spPr>
          <a:xfrm>
            <a:off x="7390210" y="1500715"/>
            <a:ext cx="1443899" cy="359073"/>
          </a:xfrm>
          <a:prstGeom prst="rect">
            <a:avLst/>
          </a:prstGeom>
        </p:spPr>
        <p:txBody>
          <a:bodyPr wrap="square" lIns="0" tIns="0" rIns="0" bIns="0" rtlCol="0" anchor="t">
            <a:spAutoFit/>
          </a:bodyPr>
          <a:lstStyle/>
          <a:p>
            <a:pPr algn="ctr">
              <a:lnSpc>
                <a:spcPts val="1375"/>
              </a:lnSpc>
            </a:pPr>
            <a:r>
              <a:rPr lang="en-US" sz="1400" b="1" spc="24" dirty="0">
                <a:solidFill>
                  <a:srgbClr val="013927"/>
                </a:solidFill>
                <a:latin typeface="Crimson Pro Bold"/>
              </a:rPr>
              <a:t>LONG-TERM</a:t>
            </a:r>
            <a:r>
              <a:rPr lang="en-US" sz="1250" b="1" spc="24" dirty="0">
                <a:solidFill>
                  <a:srgbClr val="013927"/>
                </a:solidFill>
                <a:latin typeface="Crimson Pro Bold"/>
              </a:rPr>
              <a:t> VISITING SCIENTISTS</a:t>
            </a:r>
          </a:p>
        </p:txBody>
      </p:sp>
      <p:sp>
        <p:nvSpPr>
          <p:cNvPr id="5" name="TextBox 5"/>
          <p:cNvSpPr txBox="1"/>
          <p:nvPr/>
        </p:nvSpPr>
        <p:spPr>
          <a:xfrm>
            <a:off x="248107" y="1510605"/>
            <a:ext cx="1193585" cy="361574"/>
          </a:xfrm>
          <a:prstGeom prst="rect">
            <a:avLst/>
          </a:prstGeom>
        </p:spPr>
        <p:txBody>
          <a:bodyPr lIns="0" tIns="0" rIns="0" bIns="0" rtlCol="0" anchor="t">
            <a:spAutoFit/>
          </a:bodyPr>
          <a:lstStyle/>
          <a:p>
            <a:pPr algn="ctr">
              <a:lnSpc>
                <a:spcPts val="1375"/>
              </a:lnSpc>
            </a:pPr>
            <a:r>
              <a:rPr lang="en-US" sz="1400" b="1" spc="24" dirty="0">
                <a:solidFill>
                  <a:srgbClr val="013927"/>
                </a:solidFill>
                <a:latin typeface="Crimson Pro Bold"/>
              </a:rPr>
              <a:t>GROUP</a:t>
            </a:r>
            <a:r>
              <a:rPr lang="en-US" sz="1400" spc="24" dirty="0">
                <a:solidFill>
                  <a:srgbClr val="013927"/>
                </a:solidFill>
                <a:latin typeface="Crimson Pro Bold"/>
              </a:rPr>
              <a:t> </a:t>
            </a:r>
            <a:r>
              <a:rPr lang="en-US" sz="1400" b="1" spc="24" dirty="0">
                <a:solidFill>
                  <a:srgbClr val="013927"/>
                </a:solidFill>
                <a:latin typeface="Crimson Pro Bold"/>
              </a:rPr>
              <a:t>LEADERS</a:t>
            </a:r>
          </a:p>
        </p:txBody>
      </p:sp>
      <p:sp>
        <p:nvSpPr>
          <p:cNvPr id="6" name="TextBox 6"/>
          <p:cNvSpPr txBox="1"/>
          <p:nvPr/>
        </p:nvSpPr>
        <p:spPr>
          <a:xfrm>
            <a:off x="6196625" y="1585867"/>
            <a:ext cx="1193585" cy="188770"/>
          </a:xfrm>
          <a:prstGeom prst="rect">
            <a:avLst/>
          </a:prstGeom>
        </p:spPr>
        <p:txBody>
          <a:bodyPr lIns="0" tIns="0" rIns="0" bIns="0" rtlCol="0" anchor="t">
            <a:spAutoFit/>
          </a:bodyPr>
          <a:lstStyle/>
          <a:p>
            <a:pPr algn="ctr">
              <a:lnSpc>
                <a:spcPts val="1375"/>
              </a:lnSpc>
            </a:pPr>
            <a:r>
              <a:rPr lang="en-US" sz="1400" b="1" spc="24" dirty="0">
                <a:solidFill>
                  <a:srgbClr val="002060"/>
                </a:solidFill>
                <a:latin typeface="Crimson Pro Bold"/>
              </a:rPr>
              <a:t>STUDENTS</a:t>
            </a:r>
          </a:p>
        </p:txBody>
      </p:sp>
      <p:sp>
        <p:nvSpPr>
          <p:cNvPr id="7" name="TextBox 7"/>
          <p:cNvSpPr txBox="1"/>
          <p:nvPr/>
        </p:nvSpPr>
        <p:spPr>
          <a:xfrm>
            <a:off x="1663137" y="1600373"/>
            <a:ext cx="1193585" cy="182038"/>
          </a:xfrm>
          <a:prstGeom prst="rect">
            <a:avLst/>
          </a:prstGeom>
        </p:spPr>
        <p:txBody>
          <a:bodyPr lIns="0" tIns="0" rIns="0" bIns="0" rtlCol="0" anchor="t">
            <a:spAutoFit/>
          </a:bodyPr>
          <a:lstStyle/>
          <a:p>
            <a:pPr algn="ctr">
              <a:lnSpc>
                <a:spcPts val="1375"/>
              </a:lnSpc>
            </a:pPr>
            <a:r>
              <a:rPr lang="en-US" sz="1400" b="1" spc="24" dirty="0">
                <a:solidFill>
                  <a:srgbClr val="013927"/>
                </a:solidFill>
                <a:latin typeface="Crimson Pro Bold"/>
              </a:rPr>
              <a:t>POSTDOCS</a:t>
            </a:r>
          </a:p>
        </p:txBody>
      </p:sp>
      <p:sp>
        <p:nvSpPr>
          <p:cNvPr id="8" name="TextBox 8"/>
          <p:cNvSpPr txBox="1"/>
          <p:nvPr/>
        </p:nvSpPr>
        <p:spPr>
          <a:xfrm>
            <a:off x="3252211" y="1597397"/>
            <a:ext cx="1193585" cy="182038"/>
          </a:xfrm>
          <a:prstGeom prst="rect">
            <a:avLst/>
          </a:prstGeom>
        </p:spPr>
        <p:txBody>
          <a:bodyPr lIns="0" tIns="0" rIns="0" bIns="0" rtlCol="0" anchor="t">
            <a:spAutoFit/>
          </a:bodyPr>
          <a:lstStyle/>
          <a:p>
            <a:pPr algn="ctr">
              <a:lnSpc>
                <a:spcPts val="1375"/>
              </a:lnSpc>
            </a:pPr>
            <a:r>
              <a:rPr lang="en-US" sz="1400" b="1" spc="24" dirty="0">
                <a:solidFill>
                  <a:srgbClr val="013927"/>
                </a:solidFill>
                <a:latin typeface="Crimson Pro Bold"/>
              </a:rPr>
              <a:t>PHD STUDENTS</a:t>
            </a:r>
          </a:p>
        </p:txBody>
      </p:sp>
      <p:sp>
        <p:nvSpPr>
          <p:cNvPr id="9" name="TextBox 9"/>
          <p:cNvSpPr txBox="1"/>
          <p:nvPr/>
        </p:nvSpPr>
        <p:spPr>
          <a:xfrm>
            <a:off x="3590322" y="1901529"/>
            <a:ext cx="347518" cy="806631"/>
          </a:xfrm>
          <a:prstGeom prst="rect">
            <a:avLst/>
          </a:prstGeom>
        </p:spPr>
        <p:txBody>
          <a:bodyPr lIns="0" tIns="0" rIns="0" bIns="0" rtlCol="0" anchor="t">
            <a:spAutoFit/>
          </a:bodyPr>
          <a:lstStyle/>
          <a:p>
            <a:pPr algn="ctr">
              <a:lnSpc>
                <a:spcPts val="6712"/>
              </a:lnSpc>
            </a:pPr>
            <a:r>
              <a:rPr lang="en-US" sz="4800" b="1" dirty="0">
                <a:solidFill>
                  <a:srgbClr val="013927"/>
                </a:solidFill>
                <a:latin typeface="Open Sans Bold"/>
              </a:rPr>
              <a:t>6</a:t>
            </a:r>
          </a:p>
        </p:txBody>
      </p:sp>
      <p:sp>
        <p:nvSpPr>
          <p:cNvPr id="10" name="TextBox 10"/>
          <p:cNvSpPr txBox="1"/>
          <p:nvPr/>
        </p:nvSpPr>
        <p:spPr>
          <a:xfrm>
            <a:off x="1912415" y="1905992"/>
            <a:ext cx="776356" cy="806631"/>
          </a:xfrm>
          <a:prstGeom prst="rect">
            <a:avLst/>
          </a:prstGeom>
        </p:spPr>
        <p:txBody>
          <a:bodyPr wrap="square" lIns="0" tIns="0" rIns="0" bIns="0" rtlCol="0" anchor="t">
            <a:spAutoFit/>
          </a:bodyPr>
          <a:lstStyle/>
          <a:p>
            <a:pPr algn="ctr">
              <a:lnSpc>
                <a:spcPts val="6712"/>
              </a:lnSpc>
            </a:pPr>
            <a:r>
              <a:rPr lang="en-US" sz="4800" b="1" dirty="0">
                <a:solidFill>
                  <a:srgbClr val="013927"/>
                </a:solidFill>
                <a:latin typeface="Open Sans Bold"/>
              </a:rPr>
              <a:t>24</a:t>
            </a:r>
          </a:p>
        </p:txBody>
      </p:sp>
      <p:sp>
        <p:nvSpPr>
          <p:cNvPr id="11" name="TextBox 11"/>
          <p:cNvSpPr txBox="1"/>
          <p:nvPr/>
        </p:nvSpPr>
        <p:spPr>
          <a:xfrm>
            <a:off x="7938402" y="1901529"/>
            <a:ext cx="347513" cy="806631"/>
          </a:xfrm>
          <a:prstGeom prst="rect">
            <a:avLst/>
          </a:prstGeom>
        </p:spPr>
        <p:txBody>
          <a:bodyPr lIns="0" tIns="0" rIns="0" bIns="0" rtlCol="0" anchor="t">
            <a:spAutoFit/>
          </a:bodyPr>
          <a:lstStyle/>
          <a:p>
            <a:pPr algn="ctr">
              <a:lnSpc>
                <a:spcPts val="6712"/>
              </a:lnSpc>
            </a:pPr>
            <a:r>
              <a:rPr lang="en-US" sz="4800" b="1" dirty="0">
                <a:solidFill>
                  <a:srgbClr val="013927"/>
                </a:solidFill>
                <a:latin typeface="Open Sans Bold"/>
              </a:rPr>
              <a:t>5</a:t>
            </a:r>
          </a:p>
        </p:txBody>
      </p:sp>
      <p:sp>
        <p:nvSpPr>
          <p:cNvPr id="12" name="TextBox 12"/>
          <p:cNvSpPr txBox="1"/>
          <p:nvPr/>
        </p:nvSpPr>
        <p:spPr>
          <a:xfrm>
            <a:off x="671140" y="1901530"/>
            <a:ext cx="347518" cy="806631"/>
          </a:xfrm>
          <a:prstGeom prst="rect">
            <a:avLst/>
          </a:prstGeom>
        </p:spPr>
        <p:txBody>
          <a:bodyPr lIns="0" tIns="0" rIns="0" bIns="0" rtlCol="0" anchor="t">
            <a:spAutoFit/>
          </a:bodyPr>
          <a:lstStyle/>
          <a:p>
            <a:pPr algn="ctr">
              <a:lnSpc>
                <a:spcPts val="6712"/>
              </a:lnSpc>
            </a:pPr>
            <a:r>
              <a:rPr lang="en-US" sz="4800" b="1" dirty="0">
                <a:solidFill>
                  <a:srgbClr val="013927"/>
                </a:solidFill>
                <a:latin typeface="Open Sans Bold"/>
              </a:rPr>
              <a:t>6</a:t>
            </a:r>
          </a:p>
        </p:txBody>
      </p:sp>
      <p:sp>
        <p:nvSpPr>
          <p:cNvPr id="13" name="TextBox 13"/>
          <p:cNvSpPr txBox="1"/>
          <p:nvPr/>
        </p:nvSpPr>
        <p:spPr>
          <a:xfrm>
            <a:off x="6445903" y="1894207"/>
            <a:ext cx="776356" cy="806631"/>
          </a:xfrm>
          <a:prstGeom prst="rect">
            <a:avLst/>
          </a:prstGeom>
        </p:spPr>
        <p:txBody>
          <a:bodyPr wrap="square" lIns="0" tIns="0" rIns="0" bIns="0" rtlCol="0" anchor="t">
            <a:spAutoFit/>
          </a:bodyPr>
          <a:lstStyle/>
          <a:p>
            <a:pPr algn="ctr">
              <a:lnSpc>
                <a:spcPts val="6712"/>
              </a:lnSpc>
            </a:pPr>
            <a:r>
              <a:rPr lang="en-US" sz="4800" b="1" dirty="0">
                <a:solidFill>
                  <a:srgbClr val="013927"/>
                </a:solidFill>
                <a:latin typeface="Open Sans Bold"/>
              </a:rPr>
              <a:t>12</a:t>
            </a:r>
          </a:p>
        </p:txBody>
      </p:sp>
      <p:sp>
        <p:nvSpPr>
          <p:cNvPr id="14" name="TextBox 14"/>
          <p:cNvSpPr txBox="1"/>
          <p:nvPr/>
        </p:nvSpPr>
        <p:spPr>
          <a:xfrm>
            <a:off x="5032398" y="1901530"/>
            <a:ext cx="776355" cy="806631"/>
          </a:xfrm>
          <a:prstGeom prst="rect">
            <a:avLst/>
          </a:prstGeom>
        </p:spPr>
        <p:txBody>
          <a:bodyPr wrap="square" lIns="0" tIns="0" rIns="0" bIns="0" rtlCol="0" anchor="t">
            <a:spAutoFit/>
          </a:bodyPr>
          <a:lstStyle/>
          <a:p>
            <a:pPr algn="ctr">
              <a:lnSpc>
                <a:spcPts val="6712"/>
              </a:lnSpc>
            </a:pPr>
            <a:r>
              <a:rPr lang="en-US" sz="4800" b="1" dirty="0">
                <a:solidFill>
                  <a:srgbClr val="013927"/>
                </a:solidFill>
                <a:latin typeface="Open Sans Bold"/>
              </a:rPr>
              <a:t>11</a:t>
            </a:r>
          </a:p>
        </p:txBody>
      </p:sp>
      <p:sp>
        <p:nvSpPr>
          <p:cNvPr id="15" name="TextBox 15"/>
          <p:cNvSpPr txBox="1"/>
          <p:nvPr/>
        </p:nvSpPr>
        <p:spPr>
          <a:xfrm>
            <a:off x="3771516" y="3281787"/>
            <a:ext cx="1615837" cy="182038"/>
          </a:xfrm>
          <a:prstGeom prst="rect">
            <a:avLst/>
          </a:prstGeom>
        </p:spPr>
        <p:txBody>
          <a:bodyPr lIns="0" tIns="0" rIns="0" bIns="0" rtlCol="0" anchor="t">
            <a:spAutoFit/>
          </a:bodyPr>
          <a:lstStyle/>
          <a:p>
            <a:pPr algn="ctr">
              <a:lnSpc>
                <a:spcPts val="1375"/>
              </a:lnSpc>
            </a:pPr>
            <a:r>
              <a:rPr lang="en-US" sz="1400" b="1" spc="24" dirty="0">
                <a:solidFill>
                  <a:srgbClr val="013927"/>
                </a:solidFill>
                <a:latin typeface="Crimson Pro Bold"/>
              </a:rPr>
              <a:t>TRAVELS</a:t>
            </a:r>
          </a:p>
        </p:txBody>
      </p:sp>
      <p:sp>
        <p:nvSpPr>
          <p:cNvPr id="16" name="TextBox 16"/>
          <p:cNvSpPr txBox="1"/>
          <p:nvPr/>
        </p:nvSpPr>
        <p:spPr>
          <a:xfrm>
            <a:off x="3884397" y="3628309"/>
            <a:ext cx="1477636" cy="806631"/>
          </a:xfrm>
          <a:prstGeom prst="rect">
            <a:avLst/>
          </a:prstGeom>
        </p:spPr>
        <p:txBody>
          <a:bodyPr wrap="square" lIns="0" tIns="0" rIns="0" bIns="0" rtlCol="0" anchor="t">
            <a:spAutoFit/>
          </a:bodyPr>
          <a:lstStyle/>
          <a:p>
            <a:pPr algn="ctr">
              <a:lnSpc>
                <a:spcPts val="6712"/>
              </a:lnSpc>
            </a:pPr>
            <a:r>
              <a:rPr lang="en-US" sz="4800" b="1" dirty="0">
                <a:solidFill>
                  <a:srgbClr val="013927"/>
                </a:solidFill>
                <a:latin typeface="Open Sans Bold"/>
              </a:rPr>
              <a:t>~300</a:t>
            </a:r>
          </a:p>
        </p:txBody>
      </p:sp>
      <p:sp>
        <p:nvSpPr>
          <p:cNvPr id="17" name="TextBox 17"/>
          <p:cNvSpPr txBox="1"/>
          <p:nvPr/>
        </p:nvSpPr>
        <p:spPr>
          <a:xfrm>
            <a:off x="5478848" y="3203240"/>
            <a:ext cx="2168174" cy="339132"/>
          </a:xfrm>
          <a:prstGeom prst="rect">
            <a:avLst/>
          </a:prstGeom>
        </p:spPr>
        <p:txBody>
          <a:bodyPr lIns="0" tIns="0" rIns="0" bIns="0" rtlCol="0" anchor="t">
            <a:spAutoFit/>
          </a:bodyPr>
          <a:lstStyle/>
          <a:p>
            <a:pPr algn="ctr">
              <a:lnSpc>
                <a:spcPts val="1261"/>
              </a:lnSpc>
            </a:pPr>
            <a:r>
              <a:rPr lang="en-US" sz="1400" b="1" spc="23" dirty="0">
                <a:solidFill>
                  <a:srgbClr val="002060"/>
                </a:solidFill>
                <a:latin typeface="Crimson Pro Bold"/>
              </a:rPr>
              <a:t>CONFERENCES </a:t>
            </a:r>
          </a:p>
          <a:p>
            <a:pPr algn="ctr">
              <a:lnSpc>
                <a:spcPts val="1261"/>
              </a:lnSpc>
            </a:pPr>
            <a:r>
              <a:rPr lang="en-US" sz="1400" b="1" spc="23" dirty="0">
                <a:solidFill>
                  <a:srgbClr val="002060"/>
                </a:solidFill>
                <a:latin typeface="Crimson Pro Bold"/>
              </a:rPr>
              <a:t>AND SYMPOSIA</a:t>
            </a:r>
          </a:p>
        </p:txBody>
      </p:sp>
      <p:sp>
        <p:nvSpPr>
          <p:cNvPr id="18" name="TextBox 18"/>
          <p:cNvSpPr txBox="1"/>
          <p:nvPr/>
        </p:nvSpPr>
        <p:spPr>
          <a:xfrm>
            <a:off x="1912405" y="3634293"/>
            <a:ext cx="1477636" cy="806631"/>
          </a:xfrm>
          <a:prstGeom prst="rect">
            <a:avLst/>
          </a:prstGeom>
        </p:spPr>
        <p:txBody>
          <a:bodyPr wrap="square" lIns="0" tIns="0" rIns="0" bIns="0" rtlCol="0" anchor="t">
            <a:spAutoFit/>
          </a:bodyPr>
          <a:lstStyle/>
          <a:p>
            <a:pPr algn="ctr">
              <a:lnSpc>
                <a:spcPts val="6712"/>
              </a:lnSpc>
            </a:pPr>
            <a:r>
              <a:rPr lang="en-US" sz="4793" b="1" dirty="0">
                <a:solidFill>
                  <a:srgbClr val="013927"/>
                </a:solidFill>
                <a:latin typeface="Open Sans Bold"/>
              </a:rPr>
              <a:t>~150</a:t>
            </a:r>
          </a:p>
        </p:txBody>
      </p:sp>
      <p:sp>
        <p:nvSpPr>
          <p:cNvPr id="19" name="TextBox 19"/>
          <p:cNvSpPr txBox="1"/>
          <p:nvPr/>
        </p:nvSpPr>
        <p:spPr>
          <a:xfrm>
            <a:off x="1774204" y="3293861"/>
            <a:ext cx="1615837" cy="182038"/>
          </a:xfrm>
          <a:prstGeom prst="rect">
            <a:avLst/>
          </a:prstGeom>
        </p:spPr>
        <p:txBody>
          <a:bodyPr lIns="0" tIns="0" rIns="0" bIns="0" rtlCol="0" anchor="t">
            <a:spAutoFit/>
          </a:bodyPr>
          <a:lstStyle/>
          <a:p>
            <a:pPr algn="ctr">
              <a:lnSpc>
                <a:spcPts val="1375"/>
              </a:lnSpc>
            </a:pPr>
            <a:r>
              <a:rPr lang="en-US" sz="1400" b="1" spc="24" dirty="0">
                <a:solidFill>
                  <a:srgbClr val="013927"/>
                </a:solidFill>
                <a:latin typeface="Crimson Pro Bold"/>
              </a:rPr>
              <a:t>PUBLICATIONS</a:t>
            </a:r>
          </a:p>
        </p:txBody>
      </p:sp>
      <p:sp>
        <p:nvSpPr>
          <p:cNvPr id="20" name="TextBox 20"/>
          <p:cNvSpPr txBox="1"/>
          <p:nvPr/>
        </p:nvSpPr>
        <p:spPr>
          <a:xfrm>
            <a:off x="5889844" y="3601508"/>
            <a:ext cx="1477636" cy="806631"/>
          </a:xfrm>
          <a:prstGeom prst="rect">
            <a:avLst/>
          </a:prstGeom>
        </p:spPr>
        <p:txBody>
          <a:bodyPr wrap="square" lIns="0" tIns="0" rIns="0" bIns="0" rtlCol="0" anchor="t">
            <a:spAutoFit/>
          </a:bodyPr>
          <a:lstStyle/>
          <a:p>
            <a:pPr algn="ctr">
              <a:lnSpc>
                <a:spcPts val="6712"/>
              </a:lnSpc>
            </a:pPr>
            <a:r>
              <a:rPr lang="en-US" sz="4800" b="1" dirty="0">
                <a:solidFill>
                  <a:srgbClr val="013927"/>
                </a:solidFill>
                <a:latin typeface="Open Sans Bold"/>
              </a:rPr>
              <a:t>~150</a:t>
            </a:r>
          </a:p>
        </p:txBody>
      </p:sp>
      <p:sp>
        <p:nvSpPr>
          <p:cNvPr id="21" name="TextBox 21"/>
          <p:cNvSpPr txBox="1"/>
          <p:nvPr/>
        </p:nvSpPr>
        <p:spPr>
          <a:xfrm>
            <a:off x="7528500" y="3192019"/>
            <a:ext cx="1615837" cy="361574"/>
          </a:xfrm>
          <a:prstGeom prst="rect">
            <a:avLst/>
          </a:prstGeom>
        </p:spPr>
        <p:txBody>
          <a:bodyPr lIns="0" tIns="0" rIns="0" bIns="0" rtlCol="0" anchor="t">
            <a:spAutoFit/>
          </a:bodyPr>
          <a:lstStyle/>
          <a:p>
            <a:pPr algn="ctr">
              <a:lnSpc>
                <a:spcPts val="1375"/>
              </a:lnSpc>
            </a:pPr>
            <a:r>
              <a:rPr lang="en-US" sz="1400" b="1" spc="24" dirty="0">
                <a:solidFill>
                  <a:srgbClr val="013927"/>
                </a:solidFill>
                <a:latin typeface="Crimson Pro Bold"/>
              </a:rPr>
              <a:t>HONORARY MEMBERSHIPS</a:t>
            </a:r>
          </a:p>
        </p:txBody>
      </p:sp>
      <p:sp>
        <p:nvSpPr>
          <p:cNvPr id="22" name="TextBox 22"/>
          <p:cNvSpPr txBox="1"/>
          <p:nvPr/>
        </p:nvSpPr>
        <p:spPr>
          <a:xfrm>
            <a:off x="7989072" y="3637075"/>
            <a:ext cx="716705" cy="806631"/>
          </a:xfrm>
          <a:prstGeom prst="rect">
            <a:avLst/>
          </a:prstGeom>
        </p:spPr>
        <p:txBody>
          <a:bodyPr wrap="square" lIns="0" tIns="0" rIns="0" bIns="0" rtlCol="0" anchor="t">
            <a:spAutoFit/>
          </a:bodyPr>
          <a:lstStyle/>
          <a:p>
            <a:pPr algn="ctr">
              <a:lnSpc>
                <a:spcPts val="6712"/>
              </a:lnSpc>
            </a:pPr>
            <a:r>
              <a:rPr lang="en-US" sz="4800" b="1" dirty="0">
                <a:solidFill>
                  <a:srgbClr val="013927"/>
                </a:solidFill>
                <a:latin typeface="Open Sans Bold"/>
              </a:rPr>
              <a:t>3</a:t>
            </a:r>
            <a:r>
              <a:rPr lang="en-US" sz="4000" b="1" baseline="30000" dirty="0">
                <a:solidFill>
                  <a:srgbClr val="013927"/>
                </a:solidFill>
                <a:latin typeface="Open Sans Bold"/>
              </a:rPr>
              <a:t>*</a:t>
            </a:r>
          </a:p>
        </p:txBody>
      </p:sp>
      <p:sp>
        <p:nvSpPr>
          <p:cNvPr id="23" name="AutoShape 23"/>
          <p:cNvSpPr/>
          <p:nvPr/>
        </p:nvSpPr>
        <p:spPr>
          <a:xfrm>
            <a:off x="358085" y="2895696"/>
            <a:ext cx="8442700" cy="28628"/>
          </a:xfrm>
          <a:prstGeom prst="line">
            <a:avLst/>
          </a:prstGeom>
          <a:ln w="9525" cap="flat">
            <a:solidFill>
              <a:srgbClr val="013927"/>
            </a:solidFill>
            <a:prstDash val="solid"/>
            <a:headEnd type="none" w="sm" len="sm"/>
            <a:tailEnd type="none" w="sm" len="sm"/>
          </a:ln>
        </p:spPr>
        <p:txBody>
          <a:bodyPr/>
          <a:lstStyle/>
          <a:p>
            <a:endParaRPr lang="en-GB" sz="1688"/>
          </a:p>
        </p:txBody>
      </p:sp>
      <p:sp>
        <p:nvSpPr>
          <p:cNvPr id="24" name="TextBox 24"/>
          <p:cNvSpPr txBox="1"/>
          <p:nvPr/>
        </p:nvSpPr>
        <p:spPr>
          <a:xfrm>
            <a:off x="36980" y="3293861"/>
            <a:ext cx="1615837" cy="182038"/>
          </a:xfrm>
          <a:prstGeom prst="rect">
            <a:avLst/>
          </a:prstGeom>
        </p:spPr>
        <p:txBody>
          <a:bodyPr lIns="0" tIns="0" rIns="0" bIns="0" rtlCol="0" anchor="t">
            <a:spAutoFit/>
          </a:bodyPr>
          <a:lstStyle/>
          <a:p>
            <a:pPr algn="ctr">
              <a:lnSpc>
                <a:spcPts val="1375"/>
              </a:lnSpc>
            </a:pPr>
            <a:r>
              <a:rPr lang="en-US" sz="1400" b="1" spc="24" dirty="0">
                <a:solidFill>
                  <a:srgbClr val="002060"/>
                </a:solidFill>
                <a:latin typeface="Crimson Pro Bold"/>
              </a:rPr>
              <a:t>PATENTS</a:t>
            </a:r>
          </a:p>
        </p:txBody>
      </p:sp>
      <p:sp>
        <p:nvSpPr>
          <p:cNvPr id="25" name="TextBox 25"/>
          <p:cNvSpPr txBox="1"/>
          <p:nvPr/>
        </p:nvSpPr>
        <p:spPr>
          <a:xfrm>
            <a:off x="486545" y="3634293"/>
            <a:ext cx="716705" cy="806631"/>
          </a:xfrm>
          <a:prstGeom prst="rect">
            <a:avLst/>
          </a:prstGeom>
        </p:spPr>
        <p:txBody>
          <a:bodyPr wrap="square" lIns="0" tIns="0" rIns="0" bIns="0" rtlCol="0" anchor="t">
            <a:spAutoFit/>
          </a:bodyPr>
          <a:lstStyle/>
          <a:p>
            <a:pPr algn="ctr">
              <a:lnSpc>
                <a:spcPts val="6712"/>
              </a:lnSpc>
            </a:pPr>
            <a:r>
              <a:rPr lang="en-US" sz="4800" b="1" dirty="0">
                <a:solidFill>
                  <a:srgbClr val="013927"/>
                </a:solidFill>
                <a:latin typeface="Open Sans Bold"/>
              </a:rPr>
              <a:t>1</a:t>
            </a:r>
            <a:r>
              <a:rPr lang="en-US" sz="4400" baseline="30000" dirty="0">
                <a:solidFill>
                  <a:srgbClr val="013927"/>
                </a:solidFill>
                <a:latin typeface="Open Sans Bold"/>
              </a:rPr>
              <a:t>#</a:t>
            </a:r>
          </a:p>
        </p:txBody>
      </p:sp>
      <p:sp>
        <p:nvSpPr>
          <p:cNvPr id="26" name="TextBox 25">
            <a:extLst>
              <a:ext uri="{FF2B5EF4-FFF2-40B4-BE49-F238E27FC236}">
                <a16:creationId xmlns:a16="http://schemas.microsoft.com/office/drawing/2014/main" id="{8ACB5108-1B58-CD51-5116-5A1DBE25C3D2}"/>
              </a:ext>
            </a:extLst>
          </p:cNvPr>
          <p:cNvSpPr txBox="1"/>
          <p:nvPr/>
        </p:nvSpPr>
        <p:spPr>
          <a:xfrm>
            <a:off x="379702" y="6058940"/>
            <a:ext cx="2123979" cy="369332"/>
          </a:xfrm>
          <a:prstGeom prst="rect">
            <a:avLst/>
          </a:prstGeom>
          <a:noFill/>
        </p:spPr>
        <p:txBody>
          <a:bodyPr wrap="none" rtlCol="0">
            <a:spAutoFit/>
          </a:bodyPr>
          <a:lstStyle/>
          <a:p>
            <a:r>
              <a:rPr lang="en-GB" b="1" dirty="0"/>
              <a:t># - plus two pending</a:t>
            </a:r>
          </a:p>
        </p:txBody>
      </p:sp>
      <p:sp>
        <p:nvSpPr>
          <p:cNvPr id="27" name="TextBox 26">
            <a:extLst>
              <a:ext uri="{FF2B5EF4-FFF2-40B4-BE49-F238E27FC236}">
                <a16:creationId xmlns:a16="http://schemas.microsoft.com/office/drawing/2014/main" id="{B5830CBC-988A-2AF2-9824-67BA38264461}"/>
              </a:ext>
            </a:extLst>
          </p:cNvPr>
          <p:cNvSpPr txBox="1"/>
          <p:nvPr/>
        </p:nvSpPr>
        <p:spPr>
          <a:xfrm>
            <a:off x="4840322" y="5443387"/>
            <a:ext cx="4089004" cy="1231106"/>
          </a:xfrm>
          <a:prstGeom prst="rect">
            <a:avLst/>
          </a:prstGeom>
          <a:noFill/>
        </p:spPr>
        <p:txBody>
          <a:bodyPr wrap="none" rtlCol="0">
            <a:spAutoFit/>
          </a:bodyPr>
          <a:lstStyle/>
          <a:p>
            <a:r>
              <a:rPr lang="en-GB" sz="1400" b="1" dirty="0">
                <a:solidFill>
                  <a:srgbClr val="002060"/>
                </a:solidFill>
              </a:rPr>
              <a:t>*	T. Bulik </a:t>
            </a:r>
            <a:r>
              <a:rPr lang="en-GB" sz="1400" b="1" kern="0" dirty="0">
                <a:solidFill>
                  <a:srgbClr val="002060"/>
                </a:solidFill>
                <a:ea typeface="Calibri" panose="020F0502020204030204" pitchFamily="34" charset="0"/>
                <a:cs typeface="Times New Roman" panose="02020603050405020304" pitchFamily="18" charset="0"/>
              </a:rPr>
              <a:t>elected to Polish Academy of Sciences </a:t>
            </a:r>
          </a:p>
          <a:p>
            <a:pPr lvl="1"/>
            <a:r>
              <a:rPr lang="en-GB" sz="1400" b="1" kern="0" dirty="0">
                <a:solidFill>
                  <a:srgbClr val="002060"/>
                </a:solidFill>
                <a:ea typeface="Calibri" panose="020F0502020204030204" pitchFamily="34" charset="0"/>
                <a:cs typeface="Times New Roman" panose="02020603050405020304" pitchFamily="18" charset="0"/>
              </a:rPr>
              <a:t>			(corresponding member)</a:t>
            </a:r>
            <a:endParaRPr lang="en-GB" sz="1400" b="1" kern="100" dirty="0">
              <a:solidFill>
                <a:srgbClr val="002060"/>
              </a:solidFill>
              <a:effectLst/>
              <a:ea typeface="Calibri" panose="020F0502020204030204" pitchFamily="34" charset="0"/>
              <a:cs typeface="Times New Roman" panose="02020603050405020304" pitchFamily="18" charset="0"/>
            </a:endParaRPr>
          </a:p>
          <a:p>
            <a:r>
              <a:rPr lang="en-GB" b="1" dirty="0">
                <a:solidFill>
                  <a:srgbClr val="002060"/>
                </a:solidFill>
              </a:rPr>
              <a:t>	</a:t>
            </a:r>
            <a:r>
              <a:rPr lang="en-GB" sz="1400" b="1" dirty="0">
                <a:solidFill>
                  <a:srgbClr val="002060"/>
                </a:solidFill>
              </a:rPr>
              <a:t>L. Roszkowski elected to:</a:t>
            </a:r>
          </a:p>
          <a:p>
            <a:pPr marL="742950" lvl="1" indent="-285750">
              <a:buFont typeface="Wingdings" pitchFamily="2" charset="2"/>
              <a:buChar char="§"/>
            </a:pPr>
            <a:r>
              <a:rPr lang="en-GB" sz="1400" b="1" dirty="0">
                <a:solidFill>
                  <a:srgbClr val="002060"/>
                </a:solidFill>
              </a:rPr>
              <a:t> European Academy of Sciences and Arts</a:t>
            </a:r>
          </a:p>
          <a:p>
            <a:pPr marL="742950" lvl="1" indent="-285750">
              <a:buFont typeface="Wingdings" pitchFamily="2" charset="2"/>
              <a:buChar char="§"/>
            </a:pPr>
            <a:r>
              <a:rPr lang="en-GB" sz="1400" b="1" dirty="0">
                <a:solidFill>
                  <a:srgbClr val="002060"/>
                </a:solidFill>
              </a:rPr>
              <a:t>Copernican Academy</a:t>
            </a:r>
          </a:p>
        </p:txBody>
      </p:sp>
      <p:sp>
        <p:nvSpPr>
          <p:cNvPr id="28" name="Footer Placeholder 27">
            <a:extLst>
              <a:ext uri="{FF2B5EF4-FFF2-40B4-BE49-F238E27FC236}">
                <a16:creationId xmlns:a16="http://schemas.microsoft.com/office/drawing/2014/main" id="{7628F15C-F716-88A0-F8B2-575181CB7468}"/>
              </a:ext>
            </a:extLst>
          </p:cNvPr>
          <p:cNvSpPr>
            <a:spLocks noGrp="1"/>
          </p:cNvSpPr>
          <p:nvPr>
            <p:ph type="ftr" sz="quarter" idx="11"/>
          </p:nvPr>
        </p:nvSpPr>
        <p:spPr/>
        <p:txBody>
          <a:bodyPr/>
          <a:lstStyle/>
          <a:p>
            <a:r>
              <a:rPr lang="en-GB"/>
              <a:t>L. Roszkowski, APC-Astrocent, 20.12.2023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F64214-0B4C-D82A-A7B9-F0E2A6C19217}"/>
              </a:ext>
            </a:extLst>
          </p:cNvPr>
          <p:cNvSpPr>
            <a:spLocks noGrp="1"/>
          </p:cNvSpPr>
          <p:nvPr>
            <p:ph type="ftr" sz="quarter" idx="11"/>
          </p:nvPr>
        </p:nvSpPr>
        <p:spPr/>
        <p:txBody>
          <a:bodyPr/>
          <a:lstStyle/>
          <a:p>
            <a:r>
              <a:rPr lang="en-GB"/>
              <a:t>L. Roszkowski, APC-Astrocent, 20.12.2023</a:t>
            </a:r>
          </a:p>
        </p:txBody>
      </p:sp>
      <p:pic>
        <p:nvPicPr>
          <p:cNvPr id="1026" name="Picture 2">
            <a:extLst>
              <a:ext uri="{FF2B5EF4-FFF2-40B4-BE49-F238E27FC236}">
                <a16:creationId xmlns:a16="http://schemas.microsoft.com/office/drawing/2014/main" id="{19C5CE53-BE59-C389-DB0D-6FD5E8F33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68" y="1244601"/>
            <a:ext cx="1670756" cy="2506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0DE1FE9-CFCB-D7E2-4C1C-E60C577A0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572" y="1244601"/>
            <a:ext cx="1670755" cy="25061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0BA7E0B-9CF9-F1A9-319B-1FFAA571A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0" y="475424"/>
            <a:ext cx="5207000" cy="3471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32D8AA-1D13-4FA2-1E4C-29A9C28C8D2A}"/>
              </a:ext>
            </a:extLst>
          </p:cNvPr>
          <p:cNvSpPr txBox="1"/>
          <p:nvPr/>
        </p:nvSpPr>
        <p:spPr>
          <a:xfrm>
            <a:off x="303025" y="160521"/>
            <a:ext cx="3547766" cy="1015663"/>
          </a:xfrm>
          <a:prstGeom prst="rect">
            <a:avLst/>
          </a:prstGeom>
          <a:noFill/>
        </p:spPr>
        <p:txBody>
          <a:bodyPr wrap="none" rtlCol="0">
            <a:spAutoFit/>
          </a:bodyPr>
          <a:lstStyle/>
          <a:p>
            <a:r>
              <a:rPr lang="en-GB" sz="2000" b="1" dirty="0">
                <a:solidFill>
                  <a:srgbClr val="C00000"/>
                </a:solidFill>
              </a:rPr>
              <a:t>Public talks by Nobel laureates </a:t>
            </a:r>
          </a:p>
          <a:p>
            <a:r>
              <a:rPr lang="en-GB" sz="2000" b="1" kern="0" dirty="0">
                <a:solidFill>
                  <a:srgbClr val="C00000"/>
                </a:solidFill>
                <a:effectLst/>
                <a:ea typeface="Times New Roman" panose="02020603050405020304" pitchFamily="18" charset="0"/>
                <a:cs typeface="Times New Roman" panose="02020603050405020304" pitchFamily="18" charset="0"/>
              </a:rPr>
              <a:t>Art McDonald and Barry Barish </a:t>
            </a:r>
          </a:p>
          <a:p>
            <a:r>
              <a:rPr lang="en-GB" sz="2000" b="1" kern="0" dirty="0">
                <a:solidFill>
                  <a:srgbClr val="C00000"/>
                </a:solidFill>
                <a:effectLst/>
                <a:ea typeface="Times New Roman" panose="02020603050405020304" pitchFamily="18" charset="0"/>
                <a:cs typeface="Times New Roman" panose="02020603050405020304" pitchFamily="18" charset="0"/>
              </a:rPr>
              <a:t>(22 Feb. 2023)</a:t>
            </a:r>
          </a:p>
        </p:txBody>
      </p:sp>
      <p:pic>
        <p:nvPicPr>
          <p:cNvPr id="1032" name="Picture 8">
            <a:extLst>
              <a:ext uri="{FF2B5EF4-FFF2-40B4-BE49-F238E27FC236}">
                <a16:creationId xmlns:a16="http://schemas.microsoft.com/office/drawing/2014/main" id="{89E3CC0F-A9E3-D4D4-EEA8-5E9FD37E39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68" y="3896732"/>
            <a:ext cx="3471333" cy="23136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9DDC972-0B24-CC48-9F7D-F262014A98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2732" y="4044380"/>
            <a:ext cx="3640667" cy="242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791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CD275B-F34B-654E-B0F6-235F8B7E3CBB}"/>
              </a:ext>
            </a:extLst>
          </p:cNvPr>
          <p:cNvSpPr txBox="1"/>
          <p:nvPr/>
        </p:nvSpPr>
        <p:spPr>
          <a:xfrm>
            <a:off x="3085630" y="63537"/>
            <a:ext cx="3029420" cy="369332"/>
          </a:xfrm>
          <a:prstGeom prst="rect">
            <a:avLst/>
          </a:prstGeom>
          <a:noFill/>
        </p:spPr>
        <p:txBody>
          <a:bodyPr wrap="none" rtlCol="0">
            <a:spAutoFit/>
          </a:bodyPr>
          <a:lstStyle/>
          <a:p>
            <a:pPr algn="ctr"/>
            <a:r>
              <a:rPr lang="en-US" b="1" dirty="0">
                <a:solidFill>
                  <a:srgbClr val="7030A0"/>
                </a:solidFill>
              </a:rPr>
              <a:t>Some events and PR activities</a:t>
            </a:r>
          </a:p>
        </p:txBody>
      </p:sp>
      <p:sp>
        <p:nvSpPr>
          <p:cNvPr id="4" name="TextBox 3">
            <a:extLst>
              <a:ext uri="{FF2B5EF4-FFF2-40B4-BE49-F238E27FC236}">
                <a16:creationId xmlns:a16="http://schemas.microsoft.com/office/drawing/2014/main" id="{D64F31ED-A303-4B40-AA7A-F1F555EA109B}"/>
              </a:ext>
            </a:extLst>
          </p:cNvPr>
          <p:cNvSpPr txBox="1"/>
          <p:nvPr/>
        </p:nvSpPr>
        <p:spPr>
          <a:xfrm>
            <a:off x="502366" y="474740"/>
            <a:ext cx="6655506" cy="1169551"/>
          </a:xfrm>
          <a:prstGeom prst="rect">
            <a:avLst/>
          </a:prstGeom>
          <a:noFill/>
        </p:spPr>
        <p:txBody>
          <a:bodyPr wrap="square" rtlCol="0">
            <a:spAutoFit/>
          </a:bodyPr>
          <a:lstStyle/>
          <a:p>
            <a:pPr marL="214313" indent="-214313">
              <a:buFont typeface="Wingdings" pitchFamily="2" charset="2"/>
              <a:buChar char="Ø"/>
            </a:pPr>
            <a:r>
              <a:rPr lang="en-US" sz="1400" b="1" dirty="0">
                <a:solidFill>
                  <a:srgbClr val="C00000"/>
                </a:solidFill>
              </a:rPr>
              <a:t>20-21 May ‘19</a:t>
            </a:r>
            <a:r>
              <a:rPr lang="en-US" sz="1400" dirty="0">
                <a:solidFill>
                  <a:srgbClr val="002060"/>
                </a:solidFill>
              </a:rPr>
              <a:t>: </a:t>
            </a:r>
            <a:r>
              <a:rPr lang="en-GB" sz="1400" dirty="0">
                <a:solidFill>
                  <a:srgbClr val="002060"/>
                </a:solidFill>
              </a:rPr>
              <a:t>4</a:t>
            </a:r>
            <a:r>
              <a:rPr lang="en-GB" sz="1400" baseline="30000" dirty="0">
                <a:solidFill>
                  <a:srgbClr val="002060"/>
                </a:solidFill>
              </a:rPr>
              <a:t>th</a:t>
            </a:r>
            <a:r>
              <a:rPr lang="en-GB" sz="1400" dirty="0">
                <a:solidFill>
                  <a:srgbClr val="002060"/>
                </a:solidFill>
              </a:rPr>
              <a:t> biennial conference ``</a:t>
            </a:r>
            <a:r>
              <a:rPr lang="en-GB" sz="1400" dirty="0">
                <a:solidFill>
                  <a:srgbClr val="002060"/>
                </a:solidFill>
                <a:hlinkClick r:id="rId3">
                  <a:extLst>
                    <a:ext uri="{A12FA001-AC4F-418D-AE19-62706E023703}">
                      <ahyp:hlinkClr xmlns:ahyp="http://schemas.microsoft.com/office/drawing/2018/hyperlinkcolor" val="tx"/>
                    </a:ext>
                  </a:extLst>
                </a:hlinkClick>
              </a:rPr>
              <a:t>Particle Astrophysics in Poland</a:t>
            </a:r>
            <a:r>
              <a:rPr lang="en-GB" sz="1400" dirty="0">
                <a:solidFill>
                  <a:srgbClr val="002060"/>
                </a:solidFill>
              </a:rPr>
              <a:t>”</a:t>
            </a:r>
          </a:p>
          <a:p>
            <a:pPr lvl="1"/>
            <a:r>
              <a:rPr lang="en-US" sz="1400" b="1" dirty="0">
                <a:solidFill>
                  <a:srgbClr val="7030A0"/>
                </a:solidFill>
              </a:rPr>
              <a:t>Special session devoted to Astrocent:</a:t>
            </a:r>
          </a:p>
          <a:p>
            <a:pPr marL="557172" lvl="1" indent="-214313">
              <a:buFont typeface="Wingdings" pitchFamily="2" charset="2"/>
              <a:buChar char="Ø"/>
            </a:pPr>
            <a:r>
              <a:rPr lang="en-GB" sz="1400" b="1" dirty="0">
                <a:solidFill>
                  <a:srgbClr val="002060"/>
                </a:solidFill>
              </a:rPr>
              <a:t>keynote talk by Dr </a:t>
            </a:r>
            <a:r>
              <a:rPr lang="en-GB" sz="1400" b="1" dirty="0">
                <a:solidFill>
                  <a:srgbClr val="FF0000"/>
                </a:solidFill>
              </a:rPr>
              <a:t>Art McDonald, a 2015 Nobel Prize in Physics </a:t>
            </a:r>
            <a:r>
              <a:rPr lang="en-GB" sz="1400" b="1" dirty="0">
                <a:solidFill>
                  <a:srgbClr val="002060"/>
                </a:solidFill>
              </a:rPr>
              <a:t>winner,</a:t>
            </a:r>
          </a:p>
          <a:p>
            <a:pPr marL="557172" lvl="1" indent="-214313">
              <a:buFont typeface="Wingdings" pitchFamily="2" charset="2"/>
              <a:buChar char="Ø"/>
            </a:pPr>
            <a:r>
              <a:rPr lang="en-GB" sz="1400" b="1" dirty="0">
                <a:solidFill>
                  <a:srgbClr val="002060"/>
                </a:solidFill>
              </a:rPr>
              <a:t>several VIPs, attended incl. ambassadors of France and Italy &amp; president of INFN</a:t>
            </a:r>
          </a:p>
          <a:p>
            <a:pPr marL="557172" lvl="1" indent="-214313">
              <a:buFont typeface="Wingdings" pitchFamily="2" charset="2"/>
              <a:buChar char="Ø"/>
            </a:pPr>
            <a:r>
              <a:rPr lang="en-GB" sz="1400" b="1" dirty="0">
                <a:solidFill>
                  <a:srgbClr val="002060"/>
                </a:solidFill>
              </a:rPr>
              <a:t>Astrocent announced to join DEAP-3600, </a:t>
            </a:r>
            <a:r>
              <a:rPr lang="en-GB" sz="1400" b="1" dirty="0" err="1">
                <a:solidFill>
                  <a:srgbClr val="002060"/>
                </a:solidFill>
              </a:rPr>
              <a:t>DarkSide</a:t>
            </a:r>
            <a:r>
              <a:rPr lang="en-GB" sz="1400" b="1" dirty="0">
                <a:solidFill>
                  <a:srgbClr val="002060"/>
                </a:solidFill>
              </a:rPr>
              <a:t> and GADMC/ARGO</a:t>
            </a:r>
          </a:p>
        </p:txBody>
      </p:sp>
      <p:sp>
        <p:nvSpPr>
          <p:cNvPr id="7" name="TextBox 6">
            <a:extLst>
              <a:ext uri="{FF2B5EF4-FFF2-40B4-BE49-F238E27FC236}">
                <a16:creationId xmlns:a16="http://schemas.microsoft.com/office/drawing/2014/main" id="{331A2C02-62ED-9640-B4FE-772396A631D3}"/>
              </a:ext>
            </a:extLst>
          </p:cNvPr>
          <p:cNvSpPr txBox="1"/>
          <p:nvPr/>
        </p:nvSpPr>
        <p:spPr>
          <a:xfrm>
            <a:off x="527947" y="1769580"/>
            <a:ext cx="3582469" cy="954107"/>
          </a:xfrm>
          <a:prstGeom prst="rect">
            <a:avLst/>
          </a:prstGeom>
          <a:noFill/>
        </p:spPr>
        <p:txBody>
          <a:bodyPr wrap="square" rtlCol="0">
            <a:spAutoFit/>
          </a:bodyPr>
          <a:lstStyle/>
          <a:p>
            <a:pPr marL="214313" indent="-214313">
              <a:buFont typeface="Wingdings" pitchFamily="2" charset="2"/>
              <a:buChar char="Ø"/>
            </a:pPr>
            <a:r>
              <a:rPr lang="en-US" sz="1400" b="1" dirty="0">
                <a:solidFill>
                  <a:srgbClr val="7030A0"/>
                </a:solidFill>
              </a:rPr>
              <a:t>2 September ‘19: visit of  Governor General </a:t>
            </a:r>
          </a:p>
          <a:p>
            <a:r>
              <a:rPr lang="en-US" sz="1400" b="1" dirty="0">
                <a:solidFill>
                  <a:srgbClr val="7030A0"/>
                </a:solidFill>
              </a:rPr>
              <a:t>	of Canada and meeting  with FNP &amp; </a:t>
            </a:r>
          </a:p>
          <a:p>
            <a:r>
              <a:rPr lang="en-US" sz="1400" b="1" dirty="0">
                <a:solidFill>
                  <a:srgbClr val="7030A0"/>
                </a:solidFill>
              </a:rPr>
              <a:t>	government officials and ISC representatives</a:t>
            </a:r>
          </a:p>
        </p:txBody>
      </p:sp>
      <p:pic>
        <p:nvPicPr>
          <p:cNvPr id="2050" name="Picture 2" descr="https://astrocent.camk.edu.pl/wp-content/uploads/Zrzut-ekranu-2019-09-5-o-16.00.07.png">
            <a:extLst>
              <a:ext uri="{FF2B5EF4-FFF2-40B4-BE49-F238E27FC236}">
                <a16:creationId xmlns:a16="http://schemas.microsoft.com/office/drawing/2014/main" id="{8F6F39E1-F887-E04C-B2A3-9E200B1C5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369" y="2690704"/>
            <a:ext cx="2531624" cy="167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35FDDBE-0DDA-E14C-88C3-C51FC8BC73B2}"/>
              </a:ext>
            </a:extLst>
          </p:cNvPr>
          <p:cNvPicPr>
            <a:picLocks noChangeAspect="1"/>
          </p:cNvPicPr>
          <p:nvPr/>
        </p:nvPicPr>
        <p:blipFill>
          <a:blip r:embed="rId5"/>
          <a:stretch>
            <a:fillRect/>
          </a:stretch>
        </p:blipFill>
        <p:spPr>
          <a:xfrm>
            <a:off x="7157872" y="387386"/>
            <a:ext cx="1941683" cy="1382194"/>
          </a:xfrm>
          <a:prstGeom prst="rect">
            <a:avLst/>
          </a:prstGeom>
        </p:spPr>
      </p:pic>
      <p:sp>
        <p:nvSpPr>
          <p:cNvPr id="6" name="Rectangle 5">
            <a:extLst>
              <a:ext uri="{FF2B5EF4-FFF2-40B4-BE49-F238E27FC236}">
                <a16:creationId xmlns:a16="http://schemas.microsoft.com/office/drawing/2014/main" id="{A9128156-D58D-5F44-8625-71FCE939CD8C}"/>
              </a:ext>
            </a:extLst>
          </p:cNvPr>
          <p:cNvSpPr/>
          <p:nvPr/>
        </p:nvSpPr>
        <p:spPr>
          <a:xfrm>
            <a:off x="530134" y="4555551"/>
            <a:ext cx="2719509" cy="830997"/>
          </a:xfrm>
          <a:prstGeom prst="rect">
            <a:avLst/>
          </a:prstGeom>
        </p:spPr>
        <p:txBody>
          <a:bodyPr wrap="square">
            <a:spAutoFit/>
          </a:bodyPr>
          <a:lstStyle/>
          <a:p>
            <a:pPr marL="214313" indent="-214313">
              <a:buFont typeface="Wingdings" pitchFamily="2" charset="2"/>
              <a:buChar char="Ø"/>
            </a:pPr>
            <a:r>
              <a:rPr lang="en-GB" sz="1600" b="1" dirty="0">
                <a:solidFill>
                  <a:srgbClr val="7030A0"/>
                </a:solidFill>
              </a:rPr>
              <a:t>21 February 2020</a:t>
            </a:r>
            <a:r>
              <a:rPr lang="en-US" sz="1600" b="1" dirty="0">
                <a:solidFill>
                  <a:srgbClr val="7030A0"/>
                </a:solidFill>
              </a:rPr>
              <a:t>: visit of</a:t>
            </a:r>
          </a:p>
          <a:p>
            <a:r>
              <a:rPr lang="en-US" sz="1600" b="1" dirty="0">
                <a:solidFill>
                  <a:srgbClr val="7030A0"/>
                </a:solidFill>
              </a:rPr>
              <a:t>	the President  of CNRS, </a:t>
            </a:r>
          </a:p>
          <a:p>
            <a:r>
              <a:rPr lang="en-US" sz="1600" b="1" dirty="0">
                <a:solidFill>
                  <a:srgbClr val="7030A0"/>
                </a:solidFill>
              </a:rPr>
              <a:t>	Prof. </a:t>
            </a:r>
            <a:r>
              <a:rPr lang="en-GB" sz="1600" b="1" dirty="0">
                <a:solidFill>
                  <a:srgbClr val="7030A0"/>
                </a:solidFill>
              </a:rPr>
              <a:t>Alain </a:t>
            </a:r>
            <a:r>
              <a:rPr lang="en-GB" sz="1600" b="1" dirty="0" err="1">
                <a:solidFill>
                  <a:srgbClr val="7030A0"/>
                </a:solidFill>
              </a:rPr>
              <a:t>Schuhl</a:t>
            </a:r>
            <a:endParaRPr lang="en-GB" sz="1600" b="1" dirty="0">
              <a:solidFill>
                <a:srgbClr val="7030A0"/>
              </a:solidFill>
            </a:endParaRPr>
          </a:p>
        </p:txBody>
      </p:sp>
      <p:pic>
        <p:nvPicPr>
          <p:cNvPr id="8" name="Picture 7">
            <a:extLst>
              <a:ext uri="{FF2B5EF4-FFF2-40B4-BE49-F238E27FC236}">
                <a16:creationId xmlns:a16="http://schemas.microsoft.com/office/drawing/2014/main" id="{A0339510-23E0-9A41-A875-018E85D91FBB}"/>
              </a:ext>
            </a:extLst>
          </p:cNvPr>
          <p:cNvPicPr>
            <a:picLocks noChangeAspect="1"/>
          </p:cNvPicPr>
          <p:nvPr/>
        </p:nvPicPr>
        <p:blipFill>
          <a:blip r:embed="rId6"/>
          <a:stretch>
            <a:fillRect/>
          </a:stretch>
        </p:blipFill>
        <p:spPr>
          <a:xfrm>
            <a:off x="475360" y="5366044"/>
            <a:ext cx="2255595" cy="1473088"/>
          </a:xfrm>
          <a:prstGeom prst="rect">
            <a:avLst/>
          </a:prstGeom>
        </p:spPr>
      </p:pic>
      <p:sp>
        <p:nvSpPr>
          <p:cNvPr id="5" name="TextBox 4">
            <a:extLst>
              <a:ext uri="{FF2B5EF4-FFF2-40B4-BE49-F238E27FC236}">
                <a16:creationId xmlns:a16="http://schemas.microsoft.com/office/drawing/2014/main" id="{58067350-C2CA-FC4F-B668-33273B696237}"/>
              </a:ext>
            </a:extLst>
          </p:cNvPr>
          <p:cNvSpPr txBox="1"/>
          <p:nvPr/>
        </p:nvSpPr>
        <p:spPr>
          <a:xfrm>
            <a:off x="3132171" y="5602929"/>
            <a:ext cx="2179443" cy="830997"/>
          </a:xfrm>
          <a:prstGeom prst="rect">
            <a:avLst/>
          </a:prstGeom>
          <a:noFill/>
        </p:spPr>
        <p:txBody>
          <a:bodyPr wrap="none" rtlCol="0">
            <a:spAutoFit/>
          </a:bodyPr>
          <a:lstStyle/>
          <a:p>
            <a:pPr marL="214313" indent="-214313">
              <a:buFont typeface="Wingdings" pitchFamily="2" charset="2"/>
              <a:buChar char="Ø"/>
            </a:pPr>
            <a:r>
              <a:rPr lang="en-GB" sz="1200" b="1" dirty="0">
                <a:solidFill>
                  <a:srgbClr val="002060"/>
                </a:solidFill>
              </a:rPr>
              <a:t>Conference LIDINE—2022</a:t>
            </a:r>
          </a:p>
          <a:p>
            <a:r>
              <a:rPr lang="en-GB" sz="1200" b="1" dirty="0">
                <a:solidFill>
                  <a:srgbClr val="002060"/>
                </a:solidFill>
              </a:rPr>
              <a:t>hosted by Astrocent</a:t>
            </a:r>
          </a:p>
          <a:p>
            <a:r>
              <a:rPr lang="en-GB" sz="1200" b="1" dirty="0">
                <a:solidFill>
                  <a:srgbClr val="002060"/>
                </a:solidFill>
              </a:rPr>
              <a:t>on 20-23 September </a:t>
            </a:r>
          </a:p>
          <a:p>
            <a:r>
              <a:rPr lang="en-GB" sz="1200" b="1" dirty="0">
                <a:solidFill>
                  <a:srgbClr val="002060"/>
                </a:solidFill>
              </a:rPr>
              <a:t>	(local chair: M. </a:t>
            </a:r>
            <a:r>
              <a:rPr lang="en-GB" sz="1200" b="1" dirty="0" err="1">
                <a:solidFill>
                  <a:srgbClr val="002060"/>
                </a:solidFill>
              </a:rPr>
              <a:t>Kuźniak</a:t>
            </a:r>
            <a:r>
              <a:rPr lang="en-GB" sz="1200" b="1" dirty="0">
                <a:solidFill>
                  <a:srgbClr val="002060"/>
                </a:solidFill>
              </a:rPr>
              <a:t>)</a:t>
            </a:r>
          </a:p>
        </p:txBody>
      </p:sp>
      <p:sp>
        <p:nvSpPr>
          <p:cNvPr id="12" name="Rectangle 11">
            <a:extLst>
              <a:ext uri="{FF2B5EF4-FFF2-40B4-BE49-F238E27FC236}">
                <a16:creationId xmlns:a16="http://schemas.microsoft.com/office/drawing/2014/main" id="{5576676A-B478-D448-A3B2-1463B4678EF8}"/>
              </a:ext>
            </a:extLst>
          </p:cNvPr>
          <p:cNvSpPr/>
          <p:nvPr/>
        </p:nvSpPr>
        <p:spPr>
          <a:xfrm>
            <a:off x="585778" y="448571"/>
            <a:ext cx="6488682" cy="1211982"/>
          </a:xfrm>
          <a:prstGeom prst="rect">
            <a:avLst/>
          </a:prstGeom>
          <a:solidFill>
            <a:schemeClr val="accent1">
              <a:alpha val="195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69C2FF31-41E8-4348-B275-BC76524ABF4F}"/>
              </a:ext>
            </a:extLst>
          </p:cNvPr>
          <p:cNvSpPr/>
          <p:nvPr/>
        </p:nvSpPr>
        <p:spPr>
          <a:xfrm>
            <a:off x="585778" y="1794085"/>
            <a:ext cx="3466808" cy="865667"/>
          </a:xfrm>
          <a:prstGeom prst="rect">
            <a:avLst/>
          </a:prstGeom>
          <a:solidFill>
            <a:schemeClr val="accent2">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59DD57B6-6DB3-B54D-A418-3864311D6AFC}"/>
              </a:ext>
            </a:extLst>
          </p:cNvPr>
          <p:cNvSpPr/>
          <p:nvPr/>
        </p:nvSpPr>
        <p:spPr>
          <a:xfrm>
            <a:off x="585778" y="4521558"/>
            <a:ext cx="2451180" cy="810492"/>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53237D96-69EB-C342-84B0-AA412CE08DB2}"/>
              </a:ext>
            </a:extLst>
          </p:cNvPr>
          <p:cNvSpPr/>
          <p:nvPr/>
        </p:nvSpPr>
        <p:spPr>
          <a:xfrm>
            <a:off x="3085630" y="5583139"/>
            <a:ext cx="2327137" cy="838627"/>
          </a:xfrm>
          <a:prstGeom prst="rect">
            <a:avLst/>
          </a:prstGeom>
          <a:solidFill>
            <a:schemeClr val="accent1">
              <a:alpha val="1968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extBox 1">
            <a:extLst>
              <a:ext uri="{FF2B5EF4-FFF2-40B4-BE49-F238E27FC236}">
                <a16:creationId xmlns:a16="http://schemas.microsoft.com/office/drawing/2014/main" id="{FCBC6CF6-5157-9603-F6A8-70EC5463132E}"/>
              </a:ext>
            </a:extLst>
          </p:cNvPr>
          <p:cNvSpPr txBox="1"/>
          <p:nvPr/>
        </p:nvSpPr>
        <p:spPr>
          <a:xfrm>
            <a:off x="4221894" y="1788111"/>
            <a:ext cx="2651452" cy="830997"/>
          </a:xfrm>
          <a:prstGeom prst="rect">
            <a:avLst/>
          </a:prstGeom>
          <a:noFill/>
        </p:spPr>
        <p:txBody>
          <a:bodyPr wrap="square" rtlCol="0">
            <a:spAutoFit/>
          </a:bodyPr>
          <a:lstStyle/>
          <a:p>
            <a:pPr marL="214313" indent="-214313">
              <a:buFont typeface="Wingdings" pitchFamily="2" charset="2"/>
              <a:buChar char="Ø"/>
            </a:pPr>
            <a:r>
              <a:rPr lang="en-GB" sz="1600" b="1" dirty="0">
                <a:solidFill>
                  <a:srgbClr val="C00000"/>
                </a:solidFill>
              </a:rPr>
              <a:t>1 June 2022: visit of Vice Minister of Education and Science, Dr T. </a:t>
            </a:r>
            <a:r>
              <a:rPr lang="en-GB" sz="1600" b="1" dirty="0" err="1">
                <a:solidFill>
                  <a:srgbClr val="C00000"/>
                </a:solidFill>
              </a:rPr>
              <a:t>Rzymkowski</a:t>
            </a:r>
            <a:r>
              <a:rPr lang="en-GB" sz="1600" b="1" dirty="0">
                <a:solidFill>
                  <a:srgbClr val="C00000"/>
                </a:solidFill>
              </a:rPr>
              <a:t> </a:t>
            </a:r>
          </a:p>
        </p:txBody>
      </p:sp>
      <p:sp>
        <p:nvSpPr>
          <p:cNvPr id="10" name="Footer Placeholder 9">
            <a:extLst>
              <a:ext uri="{FF2B5EF4-FFF2-40B4-BE49-F238E27FC236}">
                <a16:creationId xmlns:a16="http://schemas.microsoft.com/office/drawing/2014/main" id="{9FC49DC6-CA6F-38AA-5A42-A4E399CB23E8}"/>
              </a:ext>
            </a:extLst>
          </p:cNvPr>
          <p:cNvSpPr>
            <a:spLocks noGrp="1"/>
          </p:cNvSpPr>
          <p:nvPr>
            <p:ph type="ftr" sz="quarter" idx="11"/>
          </p:nvPr>
        </p:nvSpPr>
        <p:spPr/>
        <p:txBody>
          <a:bodyPr/>
          <a:lstStyle/>
          <a:p>
            <a:r>
              <a:rPr lang="en-GB"/>
              <a:t>L. Roszkowski, APC-Astrocent, 20.12.2023</a:t>
            </a:r>
            <a:endParaRPr lang="en-GB" dirty="0"/>
          </a:p>
        </p:txBody>
      </p:sp>
      <p:pic>
        <p:nvPicPr>
          <p:cNvPr id="16" name="Picture 15">
            <a:extLst>
              <a:ext uri="{FF2B5EF4-FFF2-40B4-BE49-F238E27FC236}">
                <a16:creationId xmlns:a16="http://schemas.microsoft.com/office/drawing/2014/main" id="{042A9C2F-D4AE-6A97-68F2-274F1CEF7186}"/>
              </a:ext>
            </a:extLst>
          </p:cNvPr>
          <p:cNvPicPr>
            <a:picLocks noChangeAspect="1"/>
          </p:cNvPicPr>
          <p:nvPr/>
        </p:nvPicPr>
        <p:blipFill>
          <a:blip r:embed="rId7"/>
          <a:stretch>
            <a:fillRect/>
          </a:stretch>
        </p:blipFill>
        <p:spPr>
          <a:xfrm>
            <a:off x="3750815" y="2684257"/>
            <a:ext cx="2076055" cy="2403519"/>
          </a:xfrm>
          <a:prstGeom prst="rect">
            <a:avLst/>
          </a:prstGeom>
        </p:spPr>
      </p:pic>
      <p:sp>
        <p:nvSpPr>
          <p:cNvPr id="11" name="TextBox 10">
            <a:extLst>
              <a:ext uri="{FF2B5EF4-FFF2-40B4-BE49-F238E27FC236}">
                <a16:creationId xmlns:a16="http://schemas.microsoft.com/office/drawing/2014/main" id="{C643DC5A-17DE-BA83-3EC4-4372198FBC84}"/>
              </a:ext>
            </a:extLst>
          </p:cNvPr>
          <p:cNvSpPr txBox="1"/>
          <p:nvPr/>
        </p:nvSpPr>
        <p:spPr>
          <a:xfrm>
            <a:off x="6073410" y="2739228"/>
            <a:ext cx="2733312" cy="584775"/>
          </a:xfrm>
          <a:prstGeom prst="rect">
            <a:avLst/>
          </a:prstGeom>
          <a:noFill/>
        </p:spPr>
        <p:txBody>
          <a:bodyPr wrap="none" rtlCol="0">
            <a:spAutoFit/>
          </a:bodyPr>
          <a:lstStyle/>
          <a:p>
            <a:pPr marL="285750" indent="-285750">
              <a:buFont typeface="Wingdings" pitchFamily="2" charset="2"/>
              <a:buChar char="Ø"/>
            </a:pPr>
            <a:r>
              <a:rPr lang="en-GB" sz="1600" b="1" dirty="0">
                <a:solidFill>
                  <a:srgbClr val="C00000"/>
                </a:solidFill>
              </a:rPr>
              <a:t>22 February 2023: Visit of</a:t>
            </a:r>
          </a:p>
          <a:p>
            <a:r>
              <a:rPr lang="en-GB" sz="1600" b="1" dirty="0">
                <a:solidFill>
                  <a:srgbClr val="C00000"/>
                </a:solidFill>
              </a:rPr>
              <a:t>      B. </a:t>
            </a:r>
            <a:r>
              <a:rPr lang="en-GB" sz="1600" b="1" dirty="0" err="1">
                <a:solidFill>
                  <a:srgbClr val="C00000"/>
                </a:solidFill>
              </a:rPr>
              <a:t>Barish</a:t>
            </a:r>
            <a:r>
              <a:rPr lang="en-GB" sz="1600" b="1" dirty="0">
                <a:solidFill>
                  <a:srgbClr val="C00000"/>
                </a:solidFill>
              </a:rPr>
              <a:t> and A. McDonald</a:t>
            </a:r>
          </a:p>
        </p:txBody>
      </p:sp>
      <p:pic>
        <p:nvPicPr>
          <p:cNvPr id="19" name="Picture 18">
            <a:extLst>
              <a:ext uri="{FF2B5EF4-FFF2-40B4-BE49-F238E27FC236}">
                <a16:creationId xmlns:a16="http://schemas.microsoft.com/office/drawing/2014/main" id="{418547F9-7592-14AE-DB0C-A96732E9B096}"/>
              </a:ext>
            </a:extLst>
          </p:cNvPr>
          <p:cNvPicPr>
            <a:picLocks noChangeAspect="1"/>
          </p:cNvPicPr>
          <p:nvPr/>
        </p:nvPicPr>
        <p:blipFill>
          <a:blip r:embed="rId8"/>
          <a:stretch>
            <a:fillRect/>
          </a:stretch>
        </p:blipFill>
        <p:spPr>
          <a:xfrm>
            <a:off x="5992692" y="3372530"/>
            <a:ext cx="2894748" cy="1929832"/>
          </a:xfrm>
          <a:prstGeom prst="rect">
            <a:avLst/>
          </a:prstGeom>
        </p:spPr>
      </p:pic>
      <p:sp>
        <p:nvSpPr>
          <p:cNvPr id="20" name="Rectangle 19">
            <a:extLst>
              <a:ext uri="{FF2B5EF4-FFF2-40B4-BE49-F238E27FC236}">
                <a16:creationId xmlns:a16="http://schemas.microsoft.com/office/drawing/2014/main" id="{994B87F4-DFE1-939C-4857-6AF47309E8EA}"/>
              </a:ext>
            </a:extLst>
          </p:cNvPr>
          <p:cNvSpPr/>
          <p:nvPr/>
        </p:nvSpPr>
        <p:spPr>
          <a:xfrm>
            <a:off x="6020148" y="2767591"/>
            <a:ext cx="2733312" cy="528047"/>
          </a:xfrm>
          <a:prstGeom prst="rect">
            <a:avLst/>
          </a:prstGeom>
          <a:solidFill>
            <a:schemeClr val="accent1">
              <a:alpha val="195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ectangle 20">
            <a:extLst>
              <a:ext uri="{FF2B5EF4-FFF2-40B4-BE49-F238E27FC236}">
                <a16:creationId xmlns:a16="http://schemas.microsoft.com/office/drawing/2014/main" id="{3FE0E7D8-960D-E433-4302-99C49BA596A3}"/>
              </a:ext>
            </a:extLst>
          </p:cNvPr>
          <p:cNvSpPr/>
          <p:nvPr/>
        </p:nvSpPr>
        <p:spPr>
          <a:xfrm>
            <a:off x="4221893" y="1780854"/>
            <a:ext cx="2577671" cy="878898"/>
          </a:xfrm>
          <a:prstGeom prst="rect">
            <a:avLst/>
          </a:prstGeom>
          <a:solidFill>
            <a:schemeClr val="accent1">
              <a:alpha val="195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TextBox 16">
            <a:extLst>
              <a:ext uri="{FF2B5EF4-FFF2-40B4-BE49-F238E27FC236}">
                <a16:creationId xmlns:a16="http://schemas.microsoft.com/office/drawing/2014/main" id="{05A2EAB5-F2B0-BB6A-A3DF-C6B08FACB9BE}"/>
              </a:ext>
            </a:extLst>
          </p:cNvPr>
          <p:cNvSpPr txBox="1"/>
          <p:nvPr/>
        </p:nvSpPr>
        <p:spPr>
          <a:xfrm>
            <a:off x="5862957" y="5437944"/>
            <a:ext cx="3086100" cy="338554"/>
          </a:xfrm>
          <a:prstGeom prst="rect">
            <a:avLst/>
          </a:prstGeom>
          <a:noFill/>
        </p:spPr>
        <p:txBody>
          <a:bodyPr wrap="square" rtlCol="0">
            <a:spAutoFit/>
          </a:bodyPr>
          <a:lstStyle/>
          <a:p>
            <a:pPr marL="285750" indent="-285750">
              <a:buFont typeface="Wingdings" pitchFamily="2" charset="2"/>
              <a:buChar char="Ø"/>
            </a:pPr>
            <a:r>
              <a:rPr lang="en-GB" sz="1600" b="1" dirty="0">
                <a:solidFill>
                  <a:srgbClr val="C00000"/>
                </a:solidFill>
              </a:rPr>
              <a:t>23 June 2023: Visit of B. Barish</a:t>
            </a:r>
          </a:p>
        </p:txBody>
      </p:sp>
      <p:sp>
        <p:nvSpPr>
          <p:cNvPr id="18" name="Rectangle 17">
            <a:extLst>
              <a:ext uri="{FF2B5EF4-FFF2-40B4-BE49-F238E27FC236}">
                <a16:creationId xmlns:a16="http://schemas.microsoft.com/office/drawing/2014/main" id="{325D1C69-3EA4-99FB-BFC7-C478BB2D6C63}"/>
              </a:ext>
            </a:extLst>
          </p:cNvPr>
          <p:cNvSpPr/>
          <p:nvPr/>
        </p:nvSpPr>
        <p:spPr>
          <a:xfrm>
            <a:off x="5920270" y="5437944"/>
            <a:ext cx="2967170" cy="320281"/>
          </a:xfrm>
          <a:prstGeom prst="rect">
            <a:avLst/>
          </a:prstGeom>
          <a:solidFill>
            <a:schemeClr val="accent1">
              <a:alpha val="195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3" name="Picture 22">
            <a:extLst>
              <a:ext uri="{FF2B5EF4-FFF2-40B4-BE49-F238E27FC236}">
                <a16:creationId xmlns:a16="http://schemas.microsoft.com/office/drawing/2014/main" id="{72C4717A-5A8F-5030-FEFA-202E680DD254}"/>
              </a:ext>
            </a:extLst>
          </p:cNvPr>
          <p:cNvPicPr>
            <a:picLocks noChangeAspect="1"/>
          </p:cNvPicPr>
          <p:nvPr/>
        </p:nvPicPr>
        <p:blipFill>
          <a:blip r:embed="rId9"/>
          <a:stretch>
            <a:fillRect/>
          </a:stretch>
        </p:blipFill>
        <p:spPr>
          <a:xfrm>
            <a:off x="5920270" y="5782090"/>
            <a:ext cx="2967170" cy="915521"/>
          </a:xfrm>
          <a:prstGeom prst="rect">
            <a:avLst/>
          </a:prstGeom>
        </p:spPr>
      </p:pic>
    </p:spTree>
    <p:extLst>
      <p:ext uri="{BB962C8B-B14F-4D97-AF65-F5344CB8AC3E}">
        <p14:creationId xmlns:p14="http://schemas.microsoft.com/office/powerpoint/2010/main" val="169592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alpha val="20000"/>
          </a:srgbClr>
        </a:solidFill>
        <a:effectLst/>
      </p:bgPr>
    </p:bg>
    <p:spTree>
      <p:nvGrpSpPr>
        <p:cNvPr id="1" name=""/>
        <p:cNvGrpSpPr/>
        <p:nvPr/>
      </p:nvGrpSpPr>
      <p:grpSpPr>
        <a:xfrm>
          <a:off x="0" y="0"/>
          <a:ext cx="0" cy="0"/>
          <a:chOff x="0" y="0"/>
          <a:chExt cx="0" cy="0"/>
        </a:xfrm>
      </p:grpSpPr>
      <p:sp>
        <p:nvSpPr>
          <p:cNvPr id="41" name="TextShape 1"/>
          <p:cNvSpPr txBox="1"/>
          <p:nvPr/>
        </p:nvSpPr>
        <p:spPr>
          <a:xfrm>
            <a:off x="5632796" y="4664049"/>
            <a:ext cx="1157136" cy="153850"/>
          </a:xfrm>
          <a:prstGeom prst="rect">
            <a:avLst/>
          </a:prstGeom>
          <a:noFill/>
          <a:ln>
            <a:noFill/>
          </a:ln>
        </p:spPr>
        <p:txBody>
          <a:bodyPr anchor="ctr">
            <a:noAutofit/>
          </a:bodyPr>
          <a:lstStyle/>
          <a:p>
            <a:pPr algn="r">
              <a:lnSpc>
                <a:spcPct val="100000"/>
              </a:lnSpc>
            </a:pPr>
            <a:fld id="{0B7757B4-B75C-4E1E-8A82-F5D423BD317F}" type="slidenum">
              <a:rPr lang="en-CA" sz="506" spc="-1">
                <a:solidFill>
                  <a:srgbClr val="8B8B8B"/>
                </a:solidFill>
                <a:latin typeface="Calibri"/>
              </a:rPr>
              <a:t>16</a:t>
            </a:fld>
            <a:endParaRPr lang="en-CA" sz="506" spc="-1">
              <a:latin typeface="Times New Roman"/>
            </a:endParaRPr>
          </a:p>
        </p:txBody>
      </p:sp>
      <p:sp>
        <p:nvSpPr>
          <p:cNvPr id="42" name="CustomShape 2"/>
          <p:cNvSpPr/>
          <p:nvPr/>
        </p:nvSpPr>
        <p:spPr>
          <a:xfrm>
            <a:off x="3151356" y="0"/>
            <a:ext cx="2841283" cy="253784"/>
          </a:xfrm>
          <a:prstGeom prst="rect">
            <a:avLst/>
          </a:prstGeom>
          <a:noFill/>
          <a:ln>
            <a:noFill/>
          </a:ln>
        </p:spPr>
        <p:style>
          <a:lnRef idx="0">
            <a:scrgbClr r="0" g="0" b="0"/>
          </a:lnRef>
          <a:fillRef idx="0">
            <a:scrgbClr r="0" g="0" b="0"/>
          </a:fillRef>
          <a:effectRef idx="0">
            <a:scrgbClr r="0" g="0" b="0"/>
          </a:effectRef>
          <a:fontRef idx="minor"/>
        </p:style>
        <p:txBody>
          <a:bodyPr wrap="none" lIns="37969" tIns="18985" rIns="37969" bIns="18985">
            <a:spAutoFit/>
          </a:bodyPr>
          <a:lstStyle/>
          <a:p>
            <a:pPr algn="ctr">
              <a:lnSpc>
                <a:spcPct val="100000"/>
              </a:lnSpc>
            </a:pPr>
            <a:r>
              <a:rPr lang="en-CA" sz="1400" b="1" spc="-1" dirty="0">
                <a:solidFill>
                  <a:srgbClr val="0D25C0"/>
                </a:solidFill>
                <a:latin typeface="Calibri"/>
              </a:rPr>
              <a:t>Grants and other income – partial list</a:t>
            </a:r>
            <a:endParaRPr lang="en-CA" sz="1400" b="1" spc="-1" dirty="0">
              <a:solidFill>
                <a:srgbClr val="0D25C0"/>
              </a:solidFill>
              <a:latin typeface="Arial"/>
            </a:endParaRPr>
          </a:p>
        </p:txBody>
      </p:sp>
      <p:graphicFrame>
        <p:nvGraphicFramePr>
          <p:cNvPr id="43" name="Table 3"/>
          <p:cNvGraphicFramePr/>
          <p:nvPr>
            <p:extLst>
              <p:ext uri="{D42A27DB-BD31-4B8C-83A1-F6EECF244321}">
                <p14:modId xmlns:p14="http://schemas.microsoft.com/office/powerpoint/2010/main" val="1793533234"/>
              </p:ext>
            </p:extLst>
          </p:nvPr>
        </p:nvGraphicFramePr>
        <p:xfrm>
          <a:off x="463547" y="534015"/>
          <a:ext cx="8216899" cy="5714401"/>
        </p:xfrm>
        <a:graphic>
          <a:graphicData uri="http://schemas.openxmlformats.org/drawingml/2006/table">
            <a:tbl>
              <a:tblPr/>
              <a:tblGrid>
                <a:gridCol w="2540000">
                  <a:extLst>
                    <a:ext uri="{9D8B030D-6E8A-4147-A177-3AD203B41FA5}">
                      <a16:colId xmlns:a16="http://schemas.microsoft.com/office/drawing/2014/main" val="20000"/>
                    </a:ext>
                  </a:extLst>
                </a:gridCol>
                <a:gridCol w="282926">
                  <a:extLst>
                    <a:ext uri="{9D8B030D-6E8A-4147-A177-3AD203B41FA5}">
                      <a16:colId xmlns:a16="http://schemas.microsoft.com/office/drawing/2014/main" val="20001"/>
                    </a:ext>
                  </a:extLst>
                </a:gridCol>
                <a:gridCol w="1223377">
                  <a:extLst>
                    <a:ext uri="{9D8B030D-6E8A-4147-A177-3AD203B41FA5}">
                      <a16:colId xmlns:a16="http://schemas.microsoft.com/office/drawing/2014/main" val="20002"/>
                    </a:ext>
                  </a:extLst>
                </a:gridCol>
                <a:gridCol w="964534">
                  <a:extLst>
                    <a:ext uri="{9D8B030D-6E8A-4147-A177-3AD203B41FA5}">
                      <a16:colId xmlns:a16="http://schemas.microsoft.com/office/drawing/2014/main" val="20003"/>
                    </a:ext>
                  </a:extLst>
                </a:gridCol>
                <a:gridCol w="872630">
                  <a:extLst>
                    <a:ext uri="{9D8B030D-6E8A-4147-A177-3AD203B41FA5}">
                      <a16:colId xmlns:a16="http://schemas.microsoft.com/office/drawing/2014/main" val="20004"/>
                    </a:ext>
                  </a:extLst>
                </a:gridCol>
                <a:gridCol w="2333432">
                  <a:extLst>
                    <a:ext uri="{9D8B030D-6E8A-4147-A177-3AD203B41FA5}">
                      <a16:colId xmlns:a16="http://schemas.microsoft.com/office/drawing/2014/main" val="20006"/>
                    </a:ext>
                  </a:extLst>
                </a:gridCol>
              </a:tblGrid>
              <a:tr h="241798">
                <a:tc>
                  <a:txBody>
                    <a:bodyPr/>
                    <a:lstStyle/>
                    <a:p>
                      <a:pPr algn="ctr">
                        <a:lnSpc>
                          <a:spcPct val="100000"/>
                        </a:lnSpc>
                      </a:pPr>
                      <a:r>
                        <a:rPr lang="en-CA" sz="800" b="1" strike="noStrike" spc="-1" dirty="0">
                          <a:solidFill>
                            <a:srgbClr val="0D25C0"/>
                          </a:solidFill>
                          <a:latin typeface="+mj-lt"/>
                        </a:rPr>
                        <a:t>Title</a:t>
                      </a:r>
                    </a:p>
                  </a:txBody>
                  <a:tcPr marL="38576" marR="38576" marT="19289" marB="19289" anchor="ctr">
                    <a:noFill/>
                  </a:tcPr>
                </a:tc>
                <a:tc>
                  <a:txBody>
                    <a:bodyPr/>
                    <a:lstStyle/>
                    <a:p>
                      <a:pPr algn="ctr">
                        <a:lnSpc>
                          <a:spcPct val="100000"/>
                        </a:lnSpc>
                      </a:pPr>
                      <a:r>
                        <a:rPr lang="en-CA" sz="800" b="1" strike="noStrike" spc="-1" dirty="0">
                          <a:solidFill>
                            <a:srgbClr val="0D25C0"/>
                          </a:solidFill>
                          <a:latin typeface="+mj-lt"/>
                        </a:rPr>
                        <a:t>PI</a:t>
                      </a:r>
                    </a:p>
                  </a:txBody>
                  <a:tcPr marL="38576" marR="38576" marT="19289" marB="19289" anchor="ctr">
                    <a:noFill/>
                  </a:tcPr>
                </a:tc>
                <a:tc>
                  <a:txBody>
                    <a:bodyPr/>
                    <a:lstStyle/>
                    <a:p>
                      <a:pPr algn="ctr">
                        <a:lnSpc>
                          <a:spcPct val="100000"/>
                        </a:lnSpc>
                      </a:pPr>
                      <a:r>
                        <a:rPr lang="en-CA" sz="800" b="1" strike="noStrike" spc="-1" dirty="0">
                          <a:solidFill>
                            <a:srgbClr val="0D25C0"/>
                          </a:solidFill>
                          <a:latin typeface="+mj-lt"/>
                        </a:rPr>
                        <a:t>Source and scheme</a:t>
                      </a:r>
                    </a:p>
                  </a:txBody>
                  <a:tcPr marL="38576" marR="38576" marT="19289" marB="19289" anchor="ctr">
                    <a:noFill/>
                  </a:tcPr>
                </a:tc>
                <a:tc>
                  <a:txBody>
                    <a:bodyPr/>
                    <a:lstStyle/>
                    <a:p>
                      <a:pPr algn="ctr">
                        <a:lnSpc>
                          <a:spcPct val="100000"/>
                        </a:lnSpc>
                      </a:pPr>
                      <a:r>
                        <a:rPr lang="en-CA" sz="800" b="1" strike="noStrike" spc="-1" dirty="0">
                          <a:solidFill>
                            <a:srgbClr val="0D25C0"/>
                          </a:solidFill>
                          <a:latin typeface="+mj-lt"/>
                        </a:rPr>
                        <a:t>Amount</a:t>
                      </a:r>
                    </a:p>
                  </a:txBody>
                  <a:tcPr marL="38576" marR="38576" marT="19289" marB="19289" anchor="ctr">
                    <a:noFill/>
                  </a:tcPr>
                </a:tc>
                <a:tc>
                  <a:txBody>
                    <a:bodyPr/>
                    <a:lstStyle/>
                    <a:p>
                      <a:pPr algn="ctr">
                        <a:lnSpc>
                          <a:spcPct val="100000"/>
                        </a:lnSpc>
                      </a:pPr>
                      <a:r>
                        <a:rPr lang="en-CA" sz="800" b="1" strike="noStrike" spc="-1" dirty="0">
                          <a:solidFill>
                            <a:srgbClr val="0D25C0"/>
                          </a:solidFill>
                          <a:latin typeface="+mj-lt"/>
                        </a:rPr>
                        <a:t>Period</a:t>
                      </a:r>
                    </a:p>
                  </a:txBody>
                  <a:tcPr marL="38576" marR="38576" marT="19289" marB="19289" anchor="ctr">
                    <a:noFill/>
                  </a:tcPr>
                </a:tc>
                <a:tc>
                  <a:txBody>
                    <a:bodyPr/>
                    <a:lstStyle/>
                    <a:p>
                      <a:pPr algn="ctr">
                        <a:lnSpc>
                          <a:spcPct val="100000"/>
                        </a:lnSpc>
                      </a:pPr>
                      <a:r>
                        <a:rPr lang="en-CA" sz="800" b="1" strike="noStrike" spc="-1" dirty="0">
                          <a:solidFill>
                            <a:srgbClr val="0D25C0"/>
                          </a:solidFill>
                          <a:latin typeface="+mj-lt"/>
                        </a:rPr>
                        <a:t>Remarks</a:t>
                      </a:r>
                    </a:p>
                  </a:txBody>
                  <a:tcPr marL="38576" marR="38576" marT="19289" marB="19289" anchor="ctr">
                    <a:noFill/>
                  </a:tcPr>
                </a:tc>
                <a:extLst>
                  <a:ext uri="{0D108BD9-81ED-4DB2-BD59-A6C34878D82A}">
                    <a16:rowId xmlns:a16="http://schemas.microsoft.com/office/drawing/2014/main" val="10000"/>
                  </a:ext>
                </a:extLst>
              </a:tr>
              <a:tr h="144121">
                <a:tc>
                  <a:txBody>
                    <a:bodyPr/>
                    <a:lstStyle/>
                    <a:p>
                      <a:pPr>
                        <a:lnSpc>
                          <a:spcPct val="100000"/>
                        </a:lnSpc>
                      </a:pPr>
                      <a:r>
                        <a:rPr lang="en-CA" sz="800" b="1" strike="noStrike" spc="-1" dirty="0">
                          <a:solidFill>
                            <a:srgbClr val="C00000"/>
                          </a:solidFill>
                          <a:latin typeface="+mj-lt"/>
                        </a:rPr>
                        <a:t>AstroCeNT: Particle Astrophysics Science and Technology Centre</a:t>
                      </a:r>
                    </a:p>
                  </a:txBody>
                  <a:tcPr marL="38576" marR="38576" marT="19289" marB="19289">
                    <a:noFill/>
                  </a:tcPr>
                </a:tc>
                <a:tc>
                  <a:txBody>
                    <a:bodyPr/>
                    <a:lstStyle/>
                    <a:p>
                      <a:pPr algn="ctr">
                        <a:lnSpc>
                          <a:spcPct val="100000"/>
                        </a:lnSpc>
                      </a:pPr>
                      <a:r>
                        <a:rPr lang="en-CA" sz="800" b="1" strike="noStrike" spc="-1" dirty="0">
                          <a:solidFill>
                            <a:srgbClr val="C00000"/>
                          </a:solidFill>
                          <a:latin typeface="+mj-lt"/>
                        </a:rPr>
                        <a:t>LR</a:t>
                      </a:r>
                    </a:p>
                  </a:txBody>
                  <a:tcPr marL="38576" marR="38576" marT="19289" marB="19289">
                    <a:noFill/>
                  </a:tcPr>
                </a:tc>
                <a:tc>
                  <a:txBody>
                    <a:bodyPr/>
                    <a:lstStyle/>
                    <a:p>
                      <a:pPr>
                        <a:lnSpc>
                          <a:spcPct val="100000"/>
                        </a:lnSpc>
                      </a:pPr>
                      <a:r>
                        <a:rPr lang="en-CA" sz="800" b="1" strike="noStrike" spc="-1" dirty="0">
                          <a:solidFill>
                            <a:srgbClr val="C00000"/>
                          </a:solidFill>
                          <a:latin typeface="+mj-lt"/>
                        </a:rPr>
                        <a:t>FNP, Int. Research Agenda</a:t>
                      </a:r>
                    </a:p>
                  </a:txBody>
                  <a:tcPr marL="38576" marR="38576" marT="19289" marB="19289">
                    <a:noFill/>
                  </a:tcPr>
                </a:tc>
                <a:tc>
                  <a:txBody>
                    <a:bodyPr/>
                    <a:lstStyle/>
                    <a:p>
                      <a:pPr>
                        <a:lnSpc>
                          <a:spcPct val="100000"/>
                        </a:lnSpc>
                      </a:pPr>
                      <a:r>
                        <a:rPr lang="en-CA" sz="800" b="1" strike="noStrike" spc="-1">
                          <a:solidFill>
                            <a:srgbClr val="C00000"/>
                          </a:solidFill>
                          <a:latin typeface="+mj-lt"/>
                        </a:rPr>
                        <a:t>38 MPLN</a:t>
                      </a:r>
                    </a:p>
                  </a:txBody>
                  <a:tcPr marL="38576" marR="38576" marT="19289" marB="19289">
                    <a:noFill/>
                  </a:tcPr>
                </a:tc>
                <a:tc>
                  <a:txBody>
                    <a:bodyPr/>
                    <a:lstStyle/>
                    <a:p>
                      <a:pPr>
                        <a:lnSpc>
                          <a:spcPct val="100000"/>
                        </a:lnSpc>
                      </a:pPr>
                      <a:r>
                        <a:rPr lang="en-CA" sz="800" b="1" strike="noStrike" spc="-1">
                          <a:solidFill>
                            <a:srgbClr val="C00000"/>
                          </a:solidFill>
                          <a:latin typeface="+mj-lt"/>
                        </a:rPr>
                        <a:t>07/18- 06/23</a:t>
                      </a:r>
                    </a:p>
                  </a:txBody>
                  <a:tcPr marL="38576" marR="38576" marT="19289" marB="19289">
                    <a:noFill/>
                  </a:tcPr>
                </a:tc>
                <a:tc>
                  <a:txBody>
                    <a:bodyPr/>
                    <a:lstStyle/>
                    <a:p>
                      <a:pPr>
                        <a:lnSpc>
                          <a:spcPct val="100000"/>
                        </a:lnSpc>
                      </a:pPr>
                      <a:r>
                        <a:rPr lang="en-CA" sz="800" b="1" strike="noStrike" spc="-1" dirty="0">
                          <a:solidFill>
                            <a:srgbClr val="C00000"/>
                          </a:solidFill>
                          <a:latin typeface="+mj-lt"/>
                        </a:rPr>
                        <a:t>Main IRA grant </a:t>
                      </a:r>
                    </a:p>
                  </a:txBody>
                  <a:tcPr marL="38576" marR="38576" marT="19289" marB="19289">
                    <a:noFill/>
                  </a:tcPr>
                </a:tc>
                <a:extLst>
                  <a:ext uri="{0D108BD9-81ED-4DB2-BD59-A6C34878D82A}">
                    <a16:rowId xmlns:a16="http://schemas.microsoft.com/office/drawing/2014/main" val="10001"/>
                  </a:ext>
                </a:extLst>
              </a:tr>
              <a:tr h="162399">
                <a:tc>
                  <a:txBody>
                    <a:bodyPr/>
                    <a:lstStyle/>
                    <a:p>
                      <a:r>
                        <a:rPr lang="en-CA" sz="800" b="0" strike="noStrike" spc="-1" dirty="0">
                          <a:solidFill>
                            <a:srgbClr val="002060"/>
                          </a:solidFill>
                          <a:latin typeface="+mj-lt"/>
                        </a:rPr>
                        <a:t>Dark matter search with liquid argon</a:t>
                      </a:r>
                    </a:p>
                  </a:txBody>
                  <a:tcPr marL="38576" marR="38576" marT="19289" marB="19289">
                    <a:noFill/>
                  </a:tcPr>
                </a:tc>
                <a:tc>
                  <a:txBody>
                    <a:bodyPr/>
                    <a:lstStyle/>
                    <a:p>
                      <a:pPr algn="ctr">
                        <a:lnSpc>
                          <a:spcPct val="100000"/>
                        </a:lnSpc>
                      </a:pPr>
                      <a:r>
                        <a:rPr lang="en-CA" sz="800" b="0" strike="noStrike" spc="-1" dirty="0">
                          <a:solidFill>
                            <a:srgbClr val="002060"/>
                          </a:solidFill>
                          <a:latin typeface="+mj-lt"/>
                        </a:rPr>
                        <a:t>LR</a:t>
                      </a:r>
                    </a:p>
                  </a:txBody>
                  <a:tcPr marL="38576" marR="38576" marT="19289" marB="19289">
                    <a:noFill/>
                  </a:tcPr>
                </a:tc>
                <a:tc>
                  <a:txBody>
                    <a:bodyPr/>
                    <a:lstStyle/>
                    <a:p>
                      <a:pPr>
                        <a:lnSpc>
                          <a:spcPct val="100000"/>
                        </a:lnSpc>
                      </a:pPr>
                      <a:r>
                        <a:rPr lang="en-CA" sz="800" b="0" strike="noStrike" spc="-1" dirty="0">
                          <a:solidFill>
                            <a:srgbClr val="002060"/>
                          </a:solidFill>
                          <a:latin typeface="+mj-lt"/>
                        </a:rPr>
                        <a:t>IN2P3-COPIN</a:t>
                      </a:r>
                    </a:p>
                  </a:txBody>
                  <a:tcPr marL="38576" marR="38576" marT="19289" marB="19289">
                    <a:noFill/>
                  </a:tcPr>
                </a:tc>
                <a:tc>
                  <a:txBody>
                    <a:bodyPr/>
                    <a:lstStyle/>
                    <a:p>
                      <a:r>
                        <a:rPr lang="en-CA" sz="800" b="0" strike="noStrike" spc="-1">
                          <a:solidFill>
                            <a:srgbClr val="002060"/>
                          </a:solidFill>
                          <a:latin typeface="+mj-lt"/>
                        </a:rPr>
                        <a:t>24 person-days</a:t>
                      </a:r>
                    </a:p>
                  </a:txBody>
                  <a:tcPr marL="38576" marR="38576" marT="19289" marB="19289">
                    <a:noFill/>
                  </a:tcPr>
                </a:tc>
                <a:tc>
                  <a:txBody>
                    <a:bodyPr/>
                    <a:lstStyle/>
                    <a:p>
                      <a:r>
                        <a:rPr lang="en-CA" sz="800" b="0" strike="noStrike" spc="-1">
                          <a:solidFill>
                            <a:srgbClr val="002060"/>
                          </a:solidFill>
                          <a:latin typeface="+mj-lt"/>
                        </a:rPr>
                        <a:t>01/20-12/20</a:t>
                      </a:r>
                    </a:p>
                  </a:txBody>
                  <a:tcPr marL="38576" marR="38576" marT="19289" marB="19289">
                    <a:noFill/>
                  </a:tcPr>
                </a:tc>
                <a:tc>
                  <a:txBody>
                    <a:bodyPr/>
                    <a:lstStyle/>
                    <a:p>
                      <a:r>
                        <a:rPr lang="en-CA" sz="800" b="0" strike="noStrike" spc="-1" dirty="0">
                          <a:solidFill>
                            <a:srgbClr val="002060"/>
                          </a:solidFill>
                          <a:latin typeface="+mj-lt"/>
                        </a:rPr>
                        <a:t>Scientific exchange with APC, LPNHE Paris and CPPM Marseille</a:t>
                      </a:r>
                    </a:p>
                  </a:txBody>
                  <a:tcPr marL="38576" marR="38576" marT="19289" marB="19289">
                    <a:noFill/>
                  </a:tcPr>
                </a:tc>
                <a:extLst>
                  <a:ext uri="{0D108BD9-81ED-4DB2-BD59-A6C34878D82A}">
                    <a16:rowId xmlns:a16="http://schemas.microsoft.com/office/drawing/2014/main" val="10005"/>
                  </a:ext>
                </a:extLst>
              </a:tr>
              <a:tr h="244317">
                <a:tc>
                  <a:txBody>
                    <a:bodyPr/>
                    <a:lstStyle/>
                    <a:p>
                      <a:r>
                        <a:rPr lang="en-CA" sz="800" b="1" strike="noStrike" spc="-1" dirty="0">
                          <a:solidFill>
                            <a:srgbClr val="C00000"/>
                          </a:solidFill>
                          <a:latin typeface="+mj-lt"/>
                        </a:rPr>
                        <a:t>Novel technologies for dark matter search and frontier </a:t>
                      </a:r>
                      <a:r>
                        <a:rPr lang="en-CA" sz="800" b="1" strike="noStrike" spc="-1" dirty="0" err="1">
                          <a:solidFill>
                            <a:srgbClr val="C00000"/>
                          </a:solidFill>
                          <a:latin typeface="+mj-lt"/>
                        </a:rPr>
                        <a:t>astroparticle</a:t>
                      </a:r>
                      <a:r>
                        <a:rPr lang="en-CA" sz="800" b="1" strike="noStrike" spc="-1" dirty="0">
                          <a:solidFill>
                            <a:srgbClr val="C00000"/>
                          </a:solidFill>
                          <a:latin typeface="+mj-lt"/>
                        </a:rPr>
                        <a:t> physics experiments (</a:t>
                      </a:r>
                      <a:r>
                        <a:rPr lang="en-CA" sz="800" b="1" strike="noStrike" kern="1200" spc="-1" dirty="0" err="1">
                          <a:solidFill>
                            <a:srgbClr val="C00000"/>
                          </a:solidFill>
                          <a:latin typeface="+mn-lt"/>
                          <a:ea typeface="+mn-ea"/>
                          <a:cs typeface="+mn-cs"/>
                        </a:rPr>
                        <a:t>DarkWave</a:t>
                      </a:r>
                      <a:r>
                        <a:rPr lang="en-CA" sz="800" b="1" strike="noStrike" kern="1200" spc="-1" dirty="0">
                          <a:solidFill>
                            <a:srgbClr val="C00000"/>
                          </a:solidFill>
                          <a:latin typeface="+mn-lt"/>
                          <a:ea typeface="+mn-ea"/>
                          <a:cs typeface="+mn-cs"/>
                        </a:rPr>
                        <a:t>)</a:t>
                      </a:r>
                      <a:endParaRPr lang="en-CA" sz="800" b="1" strike="noStrike" spc="-1" dirty="0">
                        <a:solidFill>
                          <a:srgbClr val="C00000"/>
                        </a:solidFill>
                        <a:latin typeface="+mj-lt"/>
                      </a:endParaRPr>
                    </a:p>
                  </a:txBody>
                  <a:tcPr marL="38576" marR="38576" marT="19289" marB="19289">
                    <a:noFill/>
                  </a:tcPr>
                </a:tc>
                <a:tc>
                  <a:txBody>
                    <a:bodyPr/>
                    <a:lstStyle/>
                    <a:p>
                      <a:pPr algn="ctr"/>
                      <a:r>
                        <a:rPr lang="en-CA" sz="800" b="1" strike="noStrike" spc="-1" dirty="0">
                          <a:solidFill>
                            <a:srgbClr val="C00000"/>
                          </a:solidFill>
                          <a:latin typeface="+mj-lt"/>
                        </a:rPr>
                        <a:t>MK</a:t>
                      </a:r>
                    </a:p>
                  </a:txBody>
                  <a:tcPr marL="38576" marR="38576" marT="19289" marB="19289">
                    <a:noFill/>
                  </a:tcPr>
                </a:tc>
                <a:tc>
                  <a:txBody>
                    <a:bodyPr/>
                    <a:lstStyle/>
                    <a:p>
                      <a:r>
                        <a:rPr lang="en-CA" sz="800" b="1" strike="noStrike" spc="-1" dirty="0">
                          <a:solidFill>
                            <a:srgbClr val="C00000"/>
                          </a:solidFill>
                          <a:latin typeface="+mj-lt"/>
                        </a:rPr>
                        <a:t>Horizon 2020-WIDESPREAD-2018-2020</a:t>
                      </a:r>
                    </a:p>
                  </a:txBody>
                  <a:tcPr marL="38576" marR="38576" marT="19289" marB="19289">
                    <a:noFill/>
                  </a:tcPr>
                </a:tc>
                <a:tc>
                  <a:txBody>
                    <a:bodyPr/>
                    <a:lstStyle/>
                    <a:p>
                      <a:r>
                        <a:rPr lang="en-CA" sz="800" b="1" strike="noStrike" spc="-1" dirty="0">
                          <a:solidFill>
                            <a:srgbClr val="C00000"/>
                          </a:solidFill>
                          <a:latin typeface="+mj-lt"/>
                        </a:rPr>
                        <a:t>880 </a:t>
                      </a:r>
                      <a:r>
                        <a:rPr lang="en-CA" sz="800" b="1" strike="noStrike" spc="-1" dirty="0" err="1">
                          <a:solidFill>
                            <a:srgbClr val="C00000"/>
                          </a:solidFill>
                          <a:latin typeface="+mj-lt"/>
                        </a:rPr>
                        <a:t>kEUR</a:t>
                      </a:r>
                      <a:endParaRPr lang="en-CA" sz="800" b="1" strike="noStrike" spc="-1" dirty="0">
                        <a:solidFill>
                          <a:srgbClr val="C00000"/>
                        </a:solidFill>
                        <a:latin typeface="+mj-lt"/>
                      </a:endParaRPr>
                    </a:p>
                  </a:txBody>
                  <a:tcPr marL="38576" marR="38576" marT="19289" marB="19289">
                    <a:noFill/>
                  </a:tcPr>
                </a:tc>
                <a:tc>
                  <a:txBody>
                    <a:bodyPr/>
                    <a:lstStyle/>
                    <a:p>
                      <a:r>
                        <a:rPr lang="en-CA" sz="800" b="1" strike="noStrike" spc="-1" dirty="0">
                          <a:solidFill>
                            <a:srgbClr val="C00000"/>
                          </a:solidFill>
                          <a:latin typeface="+mj-lt"/>
                        </a:rPr>
                        <a:t>07/20-06/23</a:t>
                      </a:r>
                    </a:p>
                  </a:txBody>
                  <a:tcPr marL="38576" marR="38576" marT="19289" marB="19289">
                    <a:noFill/>
                  </a:tcPr>
                </a:tc>
                <a:tc>
                  <a:txBody>
                    <a:bodyPr/>
                    <a:lstStyle/>
                    <a:p>
                      <a:r>
                        <a:rPr lang="en-CA" sz="800" b="1" strike="noStrike" spc="-1" dirty="0">
                          <a:solidFill>
                            <a:srgbClr val="C00000"/>
                          </a:solidFill>
                          <a:latin typeface="+mj-lt"/>
                        </a:rPr>
                        <a:t>Consortium </a:t>
                      </a:r>
                      <a:r>
                        <a:rPr lang="en-CA" sz="800" b="1" strike="noStrike" spc="-1" dirty="0" err="1">
                          <a:solidFill>
                            <a:srgbClr val="C00000"/>
                          </a:solidFill>
                          <a:latin typeface="+mj-lt"/>
                        </a:rPr>
                        <a:t>DarkWave</a:t>
                      </a:r>
                      <a:r>
                        <a:rPr lang="en-CA" sz="800" b="1" strike="noStrike" spc="-1" dirty="0">
                          <a:solidFill>
                            <a:srgbClr val="C00000"/>
                          </a:solidFill>
                          <a:latin typeface="+mj-lt"/>
                        </a:rPr>
                        <a:t>: AstroCeNT (coordinator), APC, GSSI, TUM, INFN.</a:t>
                      </a:r>
                      <a:r>
                        <a:rPr lang="pl-PL" sz="800" b="1" strike="noStrike" spc="-1" dirty="0">
                          <a:solidFill>
                            <a:srgbClr val="C00000"/>
                          </a:solidFill>
                          <a:latin typeface="+mj-lt"/>
                        </a:rPr>
                        <a:t> </a:t>
                      </a:r>
                      <a:r>
                        <a:rPr lang="en-CA" sz="800" b="1" strike="noStrike" spc="-1" dirty="0">
                          <a:solidFill>
                            <a:srgbClr val="C00000"/>
                          </a:solidFill>
                          <a:latin typeface="+mj-lt"/>
                        </a:rPr>
                        <a:t>Support for scientific exchange and equipment</a:t>
                      </a:r>
                    </a:p>
                  </a:txBody>
                  <a:tcPr marL="38576" marR="38576" marT="19289" marB="19289">
                    <a:noFill/>
                  </a:tcPr>
                </a:tc>
                <a:extLst>
                  <a:ext uri="{0D108BD9-81ED-4DB2-BD59-A6C34878D82A}">
                    <a16:rowId xmlns:a16="http://schemas.microsoft.com/office/drawing/2014/main" val="10006"/>
                  </a:ext>
                </a:extLst>
              </a:tr>
              <a:tr h="244317">
                <a:tc>
                  <a:txBody>
                    <a:bodyPr/>
                    <a:lstStyle/>
                    <a:p>
                      <a:r>
                        <a:rPr lang="en-GB" sz="800" b="1" i="0" u="none" strike="noStrike" kern="1200" dirty="0">
                          <a:solidFill>
                            <a:srgbClr val="C00000"/>
                          </a:solidFill>
                          <a:effectLst/>
                          <a:latin typeface="+mj-lt"/>
                          <a:ea typeface="+mn-ea"/>
                          <a:cs typeface="+mn-cs"/>
                        </a:rPr>
                        <a:t>Development of the Most Sensitive Dark Matter Detector with Liquid Argon</a:t>
                      </a:r>
                      <a:endParaRPr lang="en-CA" sz="800" b="1" strike="noStrike" spc="-1" dirty="0">
                        <a:solidFill>
                          <a:srgbClr val="C00000"/>
                        </a:solidFill>
                        <a:latin typeface="+mj-lt"/>
                      </a:endParaRPr>
                    </a:p>
                  </a:txBody>
                  <a:tcPr marL="38576" marR="38576" marT="19289" marB="19289">
                    <a:noFill/>
                  </a:tcPr>
                </a:tc>
                <a:tc>
                  <a:txBody>
                    <a:bodyPr/>
                    <a:lstStyle/>
                    <a:p>
                      <a:pPr algn="ctr"/>
                      <a:r>
                        <a:rPr lang="en-CA" sz="800" b="1" strike="noStrike" spc="-1" dirty="0">
                          <a:solidFill>
                            <a:srgbClr val="C00000"/>
                          </a:solidFill>
                          <a:latin typeface="+mj-lt"/>
                        </a:rPr>
                        <a:t>MW</a:t>
                      </a:r>
                    </a:p>
                  </a:txBody>
                  <a:tcPr marL="38576" marR="38576" marT="19289" marB="19289">
                    <a:noFill/>
                  </a:tcPr>
                </a:tc>
                <a:tc>
                  <a:txBody>
                    <a:bodyPr/>
                    <a:lstStyle/>
                    <a:p>
                      <a:r>
                        <a:rPr lang="en-CA" sz="800" b="1" strike="noStrike" spc="-1" dirty="0">
                          <a:solidFill>
                            <a:srgbClr val="C00000"/>
                          </a:solidFill>
                          <a:latin typeface="+mj-lt"/>
                        </a:rPr>
                        <a:t>NCN, Sonata BIS</a:t>
                      </a:r>
                    </a:p>
                  </a:txBody>
                  <a:tcPr marL="38576" marR="38576" marT="19289" marB="19289">
                    <a:noFill/>
                  </a:tcPr>
                </a:tc>
                <a:tc>
                  <a:txBody>
                    <a:bodyPr/>
                    <a:lstStyle/>
                    <a:p>
                      <a:r>
                        <a:rPr lang="en-GB" sz="800" b="1" i="0" u="none" strike="noStrike" kern="1200" dirty="0">
                          <a:solidFill>
                            <a:srgbClr val="C00000"/>
                          </a:solidFill>
                          <a:effectLst/>
                          <a:latin typeface="+mj-lt"/>
                          <a:ea typeface="+mn-ea"/>
                          <a:cs typeface="+mn-cs"/>
                        </a:rPr>
                        <a:t>2852 </a:t>
                      </a:r>
                      <a:r>
                        <a:rPr lang="en-GB" sz="800" b="1" i="0" u="none" strike="noStrike" kern="1200" dirty="0" err="1">
                          <a:solidFill>
                            <a:srgbClr val="C00000"/>
                          </a:solidFill>
                          <a:effectLst/>
                          <a:latin typeface="+mj-lt"/>
                          <a:ea typeface="+mn-ea"/>
                          <a:cs typeface="+mn-cs"/>
                        </a:rPr>
                        <a:t>kPLN</a:t>
                      </a:r>
                      <a:endParaRPr lang="en-GB" sz="800" b="1" i="0" u="none" strike="noStrike" kern="1200" dirty="0">
                        <a:solidFill>
                          <a:srgbClr val="C00000"/>
                        </a:solidFill>
                        <a:effectLst/>
                        <a:latin typeface="+mj-lt"/>
                        <a:ea typeface="+mn-ea"/>
                        <a:cs typeface="+mn-cs"/>
                      </a:endParaRPr>
                    </a:p>
                  </a:txBody>
                  <a:tcPr marL="38576" marR="38576" marT="19289" marB="19289">
                    <a:noFill/>
                  </a:tcPr>
                </a:tc>
                <a:tc>
                  <a:txBody>
                    <a:bodyPr/>
                    <a:lstStyle/>
                    <a:p>
                      <a:r>
                        <a:rPr lang="en-CA" sz="800" b="1" strike="noStrike" spc="-1" dirty="0">
                          <a:solidFill>
                            <a:srgbClr val="C00000"/>
                          </a:solidFill>
                          <a:latin typeface="+mj-lt"/>
                        </a:rPr>
                        <a:t>Nov 22 – Oct 25</a:t>
                      </a:r>
                    </a:p>
                  </a:txBody>
                  <a:tcPr marL="38576" marR="38576" marT="19289" marB="19289">
                    <a:noFill/>
                  </a:tcPr>
                </a:tc>
                <a:tc>
                  <a:txBody>
                    <a:bodyPr/>
                    <a:lstStyle/>
                    <a:p>
                      <a:r>
                        <a:rPr lang="en-CA" sz="800" b="1" strike="noStrike" spc="-1" dirty="0">
                          <a:solidFill>
                            <a:srgbClr val="C00000"/>
                          </a:solidFill>
                          <a:latin typeface="+mj-lt"/>
                        </a:rPr>
                        <a:t>2 postdocs, 2 PhD students, equipment</a:t>
                      </a:r>
                    </a:p>
                  </a:txBody>
                  <a:tcPr marL="38576" marR="38576" marT="19289" marB="19289">
                    <a:noFill/>
                  </a:tcPr>
                </a:tc>
                <a:extLst>
                  <a:ext uri="{0D108BD9-81ED-4DB2-BD59-A6C34878D82A}">
                    <a16:rowId xmlns:a16="http://schemas.microsoft.com/office/drawing/2014/main" val="797719792"/>
                  </a:ext>
                </a:extLst>
              </a:tr>
              <a:tr h="273682">
                <a:tc>
                  <a:txBody>
                    <a:bodyPr/>
                    <a:lstStyle/>
                    <a:p>
                      <a:r>
                        <a:rPr lang="en-CA" sz="800" b="0" strike="noStrike" spc="-1" dirty="0">
                          <a:solidFill>
                            <a:srgbClr val="C00000"/>
                          </a:solidFill>
                          <a:latin typeface="+mn-lt"/>
                        </a:rPr>
                        <a:t>PROBES </a:t>
                      </a:r>
                      <a:r>
                        <a:rPr lang="en-GB" sz="800" b="0" i="0" u="none" strike="noStrike" kern="1200" dirty="0">
                          <a:solidFill>
                            <a:schemeClr val="tx1"/>
                          </a:solidFill>
                          <a:effectLst/>
                          <a:latin typeface="+mn-lt"/>
                          <a:ea typeface="+mn-ea"/>
                          <a:cs typeface="+mn-cs"/>
                        </a:rPr>
                        <a:t>of new physics and technological advancements from particle and gravitational wave physics experiments. (Europe - USA- Asia)</a:t>
                      </a:r>
                      <a:endParaRPr lang="en-CA" sz="800" b="0" strike="noStrike" spc="-1" dirty="0">
                        <a:solidFill>
                          <a:srgbClr val="C00000"/>
                        </a:solidFill>
                        <a:latin typeface="+mn-lt"/>
                      </a:endParaRPr>
                    </a:p>
                  </a:txBody>
                  <a:tcPr marL="38576" marR="38576" marT="19289" marB="19289">
                    <a:noFill/>
                  </a:tcPr>
                </a:tc>
                <a:tc>
                  <a:txBody>
                    <a:bodyPr/>
                    <a:lstStyle/>
                    <a:p>
                      <a:pPr algn="ctr"/>
                      <a:r>
                        <a:rPr lang="en-CA" sz="800" b="0" strike="noStrike" spc="-1" dirty="0">
                          <a:solidFill>
                            <a:srgbClr val="C00000"/>
                          </a:solidFill>
                          <a:latin typeface="+mj-lt"/>
                        </a:rPr>
                        <a:t>LR</a:t>
                      </a:r>
                    </a:p>
                  </a:txBody>
                  <a:tcPr marL="38576" marR="38576" marT="19289" marB="19289">
                    <a:noFill/>
                  </a:tcPr>
                </a:tc>
                <a:tc>
                  <a:txBody>
                    <a:bodyPr/>
                    <a:lstStyle/>
                    <a:p>
                      <a:r>
                        <a:rPr lang="en-GB" sz="800" b="0" i="0" u="none" strike="noStrike" kern="1200" dirty="0">
                          <a:solidFill>
                            <a:schemeClr val="tx1"/>
                          </a:solidFill>
                          <a:effectLst/>
                          <a:latin typeface="+mn-lt"/>
                          <a:ea typeface="+mn-ea"/>
                          <a:cs typeface="+mn-cs"/>
                        </a:rPr>
                        <a:t>Horizon 2020, MCSA-RISE 2020</a:t>
                      </a:r>
                      <a:endParaRPr lang="en-CA" sz="800" b="0" strike="noStrike" spc="-1" dirty="0">
                        <a:solidFill>
                          <a:srgbClr val="C00000"/>
                        </a:solidFill>
                        <a:latin typeface="+mj-lt"/>
                      </a:endParaRPr>
                    </a:p>
                  </a:txBody>
                  <a:tcPr marL="38576" marR="38576" marT="19289" marB="19289">
                    <a:noFill/>
                  </a:tcPr>
                </a:tc>
                <a:tc>
                  <a:txBody>
                    <a:bodyPr/>
                    <a:lstStyle/>
                    <a:p>
                      <a:r>
                        <a:rPr lang="en-GB" sz="800" b="0" i="0" u="none" strike="noStrike" kern="1200" dirty="0">
                          <a:solidFill>
                            <a:schemeClr val="tx1"/>
                          </a:solidFill>
                          <a:effectLst/>
                          <a:latin typeface="+mn-lt"/>
                          <a:ea typeface="+mn-ea"/>
                          <a:cs typeface="+mn-cs"/>
                        </a:rPr>
                        <a:t>2 189 600 Euro (total), 32 200 Euro (CAMK)</a:t>
                      </a:r>
                      <a:endParaRPr lang="en-GB" sz="800" b="0" i="0" u="none" strike="noStrike" kern="1200" dirty="0">
                        <a:solidFill>
                          <a:srgbClr val="C00000"/>
                        </a:solidFill>
                        <a:effectLst/>
                        <a:latin typeface="+mj-lt"/>
                        <a:ea typeface="+mn-ea"/>
                        <a:cs typeface="+mn-cs"/>
                      </a:endParaRPr>
                    </a:p>
                  </a:txBody>
                  <a:tcPr marL="38576" marR="38576" marT="19289" marB="19289">
                    <a:noFill/>
                  </a:tcPr>
                </a:tc>
                <a:tc>
                  <a:txBody>
                    <a:bodyPr/>
                    <a:lstStyle/>
                    <a:p>
                      <a:r>
                        <a:rPr lang="en-GB" sz="800" b="0" i="0" u="none" strike="noStrike" kern="1200" dirty="0">
                          <a:solidFill>
                            <a:schemeClr val="tx1"/>
                          </a:solidFill>
                          <a:effectLst/>
                          <a:latin typeface="+mn-lt"/>
                          <a:ea typeface="+mn-ea"/>
                          <a:cs typeface="+mn-cs"/>
                        </a:rPr>
                        <a:t>March 2022 - Feb 2024 (CAMK)</a:t>
                      </a:r>
                      <a:endParaRPr lang="en-CA" sz="800" b="0" strike="noStrike" spc="-1" dirty="0">
                        <a:solidFill>
                          <a:srgbClr val="C00000"/>
                        </a:solidFill>
                        <a:latin typeface="+mj-lt"/>
                      </a:endParaRPr>
                    </a:p>
                  </a:txBody>
                  <a:tcPr marL="38576" marR="38576" marT="19289" marB="19289">
                    <a:noFill/>
                  </a:tcPr>
                </a:tc>
                <a:tc>
                  <a:txBody>
                    <a:bodyPr/>
                    <a:lstStyle/>
                    <a:p>
                      <a:r>
                        <a:rPr lang="en-US" sz="800" b="0" dirty="0">
                          <a:solidFill>
                            <a:srgbClr val="0D25C0"/>
                          </a:solidFill>
                        </a:rPr>
                        <a:t>EU consortium grant CAMK: </a:t>
                      </a:r>
                      <a:r>
                        <a:rPr lang="en-GB" sz="800" b="0" i="0" u="none" strike="noStrike" kern="1200" dirty="0">
                          <a:solidFill>
                            <a:schemeClr val="tx1"/>
                          </a:solidFill>
                          <a:effectLst/>
                          <a:latin typeface="+mn-lt"/>
                          <a:ea typeface="+mn-ea"/>
                          <a:cs typeface="+mn-cs"/>
                        </a:rPr>
                        <a:t>Scientific exchange and trainings for 7 person/months</a:t>
                      </a:r>
                      <a:endParaRPr lang="en-CA" sz="800" b="0" strike="noStrike" spc="-1" dirty="0">
                        <a:solidFill>
                          <a:srgbClr val="C00000"/>
                        </a:solidFill>
                        <a:latin typeface="+mj-lt"/>
                      </a:endParaRPr>
                    </a:p>
                  </a:txBody>
                  <a:tcPr marL="38576" marR="38576" marT="19289" marB="19289">
                    <a:noFill/>
                  </a:tcPr>
                </a:tc>
                <a:extLst>
                  <a:ext uri="{0D108BD9-81ED-4DB2-BD59-A6C34878D82A}">
                    <a16:rowId xmlns:a16="http://schemas.microsoft.com/office/drawing/2014/main" val="3566861974"/>
                  </a:ext>
                </a:extLst>
              </a:tr>
              <a:tr h="244317">
                <a:tc>
                  <a:txBody>
                    <a:bodyPr/>
                    <a:lstStyle/>
                    <a:p>
                      <a:r>
                        <a:rPr lang="en-GB" sz="800" b="0" i="0" u="none" strike="noStrike" kern="1200" dirty="0">
                          <a:solidFill>
                            <a:schemeClr val="tx1"/>
                          </a:solidFill>
                          <a:effectLst/>
                          <a:latin typeface="+mn-lt"/>
                          <a:ea typeface="+mn-ea"/>
                          <a:cs typeface="+mn-cs"/>
                        </a:rPr>
                        <a:t>LUMI-QPI</a:t>
                      </a:r>
                      <a:endParaRPr lang="en-CA" sz="800" b="0" strike="noStrike" spc="-1" dirty="0">
                        <a:solidFill>
                          <a:schemeClr val="tx1"/>
                        </a:solidFill>
                        <a:latin typeface="+mn-lt"/>
                      </a:endParaRPr>
                    </a:p>
                  </a:txBody>
                  <a:tcPr marL="38576" marR="38576" marT="19289" marB="19289">
                    <a:noFill/>
                  </a:tcPr>
                </a:tc>
                <a:tc>
                  <a:txBody>
                    <a:bodyPr/>
                    <a:lstStyle/>
                    <a:p>
                      <a:pPr algn="ctr"/>
                      <a:r>
                        <a:rPr lang="en-CA" sz="800" b="0" strike="noStrike" spc="-1" dirty="0">
                          <a:solidFill>
                            <a:schemeClr val="tx1"/>
                          </a:solidFill>
                          <a:latin typeface="+mn-lt"/>
                        </a:rPr>
                        <a:t>PG</a:t>
                      </a:r>
                    </a:p>
                  </a:txBody>
                  <a:tcPr marL="38576" marR="38576" marT="19289" marB="19289">
                    <a:noFill/>
                  </a:tcPr>
                </a:tc>
                <a:tc>
                  <a:txBody>
                    <a:bodyPr/>
                    <a:lstStyle/>
                    <a:p>
                      <a:r>
                        <a:rPr lang="en-GB" sz="800" b="0" i="0" u="none" strike="noStrike" kern="1200" dirty="0" err="1">
                          <a:solidFill>
                            <a:schemeClr val="tx1"/>
                          </a:solidFill>
                          <a:effectLst/>
                          <a:latin typeface="+mn-lt"/>
                          <a:ea typeface="+mn-ea"/>
                          <a:cs typeface="+mn-cs"/>
                        </a:rPr>
                        <a:t>EuroHPCJU</a:t>
                      </a:r>
                      <a:endParaRPr lang="en-CA" sz="800" b="0" strike="noStrike" spc="-1" dirty="0">
                        <a:solidFill>
                          <a:schemeClr val="tx1"/>
                        </a:solidFill>
                        <a:latin typeface="+mn-lt"/>
                      </a:endParaRPr>
                    </a:p>
                  </a:txBody>
                  <a:tcPr marL="38576" marR="38576" marT="19289" marB="19289">
                    <a:noFill/>
                  </a:tcPr>
                </a:tc>
                <a:tc>
                  <a:txBody>
                    <a:bodyPr/>
                    <a:lstStyle/>
                    <a:p>
                      <a:r>
                        <a:rPr lang="en-GB" sz="800" b="0" i="0" u="none" strike="noStrike" kern="1200" dirty="0">
                          <a:solidFill>
                            <a:schemeClr val="tx1"/>
                          </a:solidFill>
                          <a:effectLst/>
                          <a:latin typeface="+mn-lt"/>
                          <a:ea typeface="+mn-ea"/>
                          <a:cs typeface="+mn-cs"/>
                        </a:rPr>
                        <a:t>225 </a:t>
                      </a:r>
                      <a:r>
                        <a:rPr lang="en-GB" sz="800" b="0" i="0" u="none" strike="noStrike" kern="1200" dirty="0" err="1">
                          <a:solidFill>
                            <a:schemeClr val="tx1"/>
                          </a:solidFill>
                          <a:effectLst/>
                          <a:latin typeface="+mn-lt"/>
                          <a:ea typeface="+mn-ea"/>
                          <a:cs typeface="+mn-cs"/>
                        </a:rPr>
                        <a:t>kEUR</a:t>
                      </a:r>
                      <a:endParaRPr lang="en-GB" sz="800" b="0" i="0" u="none" strike="noStrike" kern="1200" dirty="0">
                        <a:solidFill>
                          <a:schemeClr val="tx1"/>
                        </a:solidFill>
                        <a:effectLst/>
                        <a:latin typeface="+mn-lt"/>
                        <a:ea typeface="+mn-ea"/>
                        <a:cs typeface="+mn-cs"/>
                      </a:endParaRPr>
                    </a:p>
                  </a:txBody>
                  <a:tcPr marL="38576" marR="38576" marT="19289" marB="19289">
                    <a:noFill/>
                  </a:tcPr>
                </a:tc>
                <a:tc>
                  <a:txBody>
                    <a:bodyPr/>
                    <a:lstStyle/>
                    <a:p>
                      <a:r>
                        <a:rPr lang="en-GB" sz="800" b="0" i="0" u="none" strike="noStrike" kern="1200" dirty="0">
                          <a:solidFill>
                            <a:schemeClr val="tx1"/>
                          </a:solidFill>
                          <a:effectLst/>
                          <a:latin typeface="+mn-lt"/>
                          <a:ea typeface="+mn-ea"/>
                          <a:cs typeface="+mn-cs"/>
                        </a:rPr>
                        <a:t>Q2 2023-Q2 2028</a:t>
                      </a:r>
                      <a:endParaRPr lang="en-CA" sz="800" b="0" strike="noStrike" spc="-1" dirty="0">
                        <a:solidFill>
                          <a:schemeClr val="tx1"/>
                        </a:solidFill>
                        <a:latin typeface="+mn-lt"/>
                      </a:endParaRPr>
                    </a:p>
                  </a:txBody>
                  <a:tcPr marL="38576" marR="38576" marT="19289" marB="19289">
                    <a:noFill/>
                  </a:tcPr>
                </a:tc>
                <a:tc>
                  <a:txBody>
                    <a:bodyPr/>
                    <a:lstStyle/>
                    <a:p>
                      <a:r>
                        <a:rPr lang="en-GB" sz="800" b="0" i="0" u="none" strike="noStrike" kern="1200" dirty="0">
                          <a:solidFill>
                            <a:schemeClr val="tx1"/>
                          </a:solidFill>
                          <a:effectLst/>
                          <a:latin typeface="+mn-lt"/>
                          <a:ea typeface="+mn-ea"/>
                          <a:cs typeface="+mn-cs"/>
                        </a:rPr>
                        <a:t>To provide a European-wide quantum computing environment integrated with the </a:t>
                      </a:r>
                      <a:r>
                        <a:rPr lang="en-GB" sz="800" b="0" i="0" u="none" strike="noStrike" kern="1200" dirty="0" err="1">
                          <a:solidFill>
                            <a:schemeClr val="tx1"/>
                          </a:solidFill>
                          <a:effectLst/>
                          <a:latin typeface="+mn-lt"/>
                          <a:ea typeface="+mn-ea"/>
                          <a:cs typeface="+mn-cs"/>
                        </a:rPr>
                        <a:t>EuroHPC</a:t>
                      </a:r>
                      <a:r>
                        <a:rPr lang="en-GB" sz="800" b="0" i="0" u="none" strike="noStrike" kern="1200" dirty="0">
                          <a:solidFill>
                            <a:schemeClr val="tx1"/>
                          </a:solidFill>
                          <a:effectLst/>
                          <a:latin typeface="+mn-lt"/>
                          <a:ea typeface="+mn-ea"/>
                          <a:cs typeface="+mn-cs"/>
                        </a:rPr>
                        <a:t> infrastructure</a:t>
                      </a:r>
                      <a:endParaRPr lang="en-CA" sz="800" b="0" strike="noStrike" spc="-1" dirty="0">
                        <a:solidFill>
                          <a:schemeClr val="tx1"/>
                        </a:solidFill>
                        <a:latin typeface="+mn-lt"/>
                      </a:endParaRPr>
                    </a:p>
                  </a:txBody>
                  <a:tcPr marL="38576" marR="38576" marT="19289" marB="19289">
                    <a:noFill/>
                  </a:tcPr>
                </a:tc>
                <a:extLst>
                  <a:ext uri="{0D108BD9-81ED-4DB2-BD59-A6C34878D82A}">
                    <a16:rowId xmlns:a16="http://schemas.microsoft.com/office/drawing/2014/main" val="3101701762"/>
                  </a:ext>
                </a:extLst>
              </a:tr>
              <a:tr h="244317">
                <a:tc>
                  <a:txBody>
                    <a:bodyPr/>
                    <a:lstStyle/>
                    <a:p>
                      <a:r>
                        <a:rPr lang="en-GB" sz="800" b="1" i="0" u="none" strike="noStrike" kern="1200" dirty="0" err="1">
                          <a:solidFill>
                            <a:schemeClr val="tx1"/>
                          </a:solidFill>
                          <a:effectLst/>
                          <a:latin typeface="+mn-lt"/>
                          <a:ea typeface="+mn-ea"/>
                          <a:cs typeface="+mn-cs"/>
                        </a:rPr>
                        <a:t>EuroQHPC</a:t>
                      </a:r>
                      <a:r>
                        <a:rPr lang="en-GB" sz="800" b="1" i="0" u="none" strike="noStrike" kern="1200" dirty="0">
                          <a:solidFill>
                            <a:schemeClr val="tx1"/>
                          </a:solidFill>
                          <a:effectLst/>
                          <a:latin typeface="+mn-lt"/>
                          <a:ea typeface="+mn-ea"/>
                          <a:cs typeface="+mn-cs"/>
                        </a:rPr>
                        <a:t>-Integration</a:t>
                      </a:r>
                      <a:endParaRPr lang="en-CA" sz="800" b="1" strike="noStrike" spc="-1" dirty="0">
                        <a:solidFill>
                          <a:schemeClr val="tx1"/>
                        </a:solidFill>
                        <a:latin typeface="+mn-lt"/>
                      </a:endParaRPr>
                    </a:p>
                  </a:txBody>
                  <a:tcPr marL="38576" marR="38576" marT="19289" marB="19289">
                    <a:noFill/>
                  </a:tcPr>
                </a:tc>
                <a:tc>
                  <a:txBody>
                    <a:bodyPr/>
                    <a:lstStyle/>
                    <a:p>
                      <a:pPr algn="ctr"/>
                      <a:r>
                        <a:rPr lang="en-CA" sz="800" b="0" strike="noStrike" spc="-1" dirty="0">
                          <a:solidFill>
                            <a:schemeClr val="tx1"/>
                          </a:solidFill>
                          <a:latin typeface="+mn-lt"/>
                        </a:rPr>
                        <a:t>PG</a:t>
                      </a:r>
                    </a:p>
                  </a:txBody>
                  <a:tcPr marL="38576" marR="38576" marT="19289" marB="19289">
                    <a:noFill/>
                  </a:tcPr>
                </a:tc>
                <a:tc>
                  <a:txBody>
                    <a:bodyPr/>
                    <a:lstStyle/>
                    <a:p>
                      <a:r>
                        <a:rPr lang="en-CA" sz="800" b="0" strike="noStrike" spc="-1" dirty="0">
                          <a:solidFill>
                            <a:schemeClr val="tx1"/>
                          </a:solidFill>
                          <a:latin typeface="+mn-lt"/>
                        </a:rPr>
                        <a:t>EU</a:t>
                      </a:r>
                    </a:p>
                  </a:txBody>
                  <a:tcPr marL="38576" marR="38576" marT="19289" marB="19289">
                    <a:noFill/>
                  </a:tcPr>
                </a:tc>
                <a:tc>
                  <a:txBody>
                    <a:bodyPr/>
                    <a:lstStyle/>
                    <a:p>
                      <a:r>
                        <a:rPr lang="en-GB" sz="800" b="0" i="0" u="none" strike="noStrike" kern="1200" dirty="0">
                          <a:solidFill>
                            <a:schemeClr val="tx1"/>
                          </a:solidFill>
                          <a:effectLst/>
                          <a:latin typeface="+mn-lt"/>
                          <a:ea typeface="+mn-ea"/>
                          <a:cs typeface="+mn-cs"/>
                        </a:rPr>
                        <a:t>449,828 </a:t>
                      </a:r>
                      <a:r>
                        <a:rPr lang="en-GB" sz="800" b="0" i="0" u="none" strike="noStrike" kern="1200" dirty="0" err="1">
                          <a:solidFill>
                            <a:schemeClr val="tx1"/>
                          </a:solidFill>
                          <a:effectLst/>
                          <a:latin typeface="+mn-lt"/>
                          <a:ea typeface="+mn-ea"/>
                          <a:cs typeface="+mn-cs"/>
                        </a:rPr>
                        <a:t>Eur</a:t>
                      </a:r>
                      <a:r>
                        <a:rPr lang="en-GB" sz="800" b="0" i="0" u="none" strike="noStrike" kern="1200" dirty="0">
                          <a:solidFill>
                            <a:schemeClr val="tx1"/>
                          </a:solidFill>
                          <a:effectLst/>
                          <a:latin typeface="+mn-lt"/>
                          <a:ea typeface="+mn-ea"/>
                          <a:cs typeface="+mn-cs"/>
                        </a:rPr>
                        <a:t> (total), </a:t>
                      </a:r>
                    </a:p>
                    <a:p>
                      <a:r>
                        <a:rPr lang="en-GB" sz="800" b="0" i="0" u="none" strike="noStrike" kern="1200" dirty="0">
                          <a:solidFill>
                            <a:schemeClr val="tx1"/>
                          </a:solidFill>
                          <a:effectLst/>
                          <a:latin typeface="+mn-lt"/>
                          <a:ea typeface="+mn-ea"/>
                          <a:cs typeface="+mn-cs"/>
                        </a:rPr>
                        <a:t>~0.5 </a:t>
                      </a:r>
                      <a:r>
                        <a:rPr lang="en-GB" sz="800" b="0" i="0" u="none" strike="noStrike" kern="1200" dirty="0" err="1">
                          <a:solidFill>
                            <a:schemeClr val="tx1"/>
                          </a:solidFill>
                          <a:effectLst/>
                          <a:latin typeface="+mn-lt"/>
                          <a:ea typeface="+mn-ea"/>
                          <a:cs typeface="+mn-cs"/>
                        </a:rPr>
                        <a:t>Meuro</a:t>
                      </a:r>
                      <a:r>
                        <a:rPr lang="en-GB" sz="800" b="0" i="0" u="none" strike="noStrike" kern="1200" dirty="0">
                          <a:solidFill>
                            <a:schemeClr val="tx1"/>
                          </a:solidFill>
                          <a:effectLst/>
                          <a:latin typeface="+mn-lt"/>
                          <a:ea typeface="+mn-ea"/>
                          <a:cs typeface="+mn-cs"/>
                        </a:rPr>
                        <a:t> (CAMK)</a:t>
                      </a:r>
                    </a:p>
                  </a:txBody>
                  <a:tcPr marL="38576" marR="38576" marT="19289" marB="19289">
                    <a:noFill/>
                  </a:tcPr>
                </a:tc>
                <a:tc>
                  <a:txBody>
                    <a:bodyPr/>
                    <a:lstStyle/>
                    <a:p>
                      <a:r>
                        <a:rPr lang="en-CA" sz="800" b="0" strike="noStrike" spc="-1" dirty="0">
                          <a:solidFill>
                            <a:schemeClr val="tx1"/>
                          </a:solidFill>
                          <a:latin typeface="+mn-lt"/>
                        </a:rPr>
                        <a:t>2024, 4 </a:t>
                      </a:r>
                      <a:r>
                        <a:rPr lang="en-CA" sz="800" b="0" strike="noStrike" spc="-1" dirty="0" err="1">
                          <a:solidFill>
                            <a:schemeClr val="tx1"/>
                          </a:solidFill>
                          <a:latin typeface="+mn-lt"/>
                        </a:rPr>
                        <a:t>yrs</a:t>
                      </a:r>
                      <a:r>
                        <a:rPr lang="en-CA" sz="800" b="0" strike="noStrike" spc="-1" dirty="0">
                          <a:solidFill>
                            <a:schemeClr val="tx1"/>
                          </a:solidFill>
                          <a:latin typeface="+mn-lt"/>
                        </a:rPr>
                        <a:t>, submitted</a:t>
                      </a:r>
                    </a:p>
                  </a:txBody>
                  <a:tcPr marL="38576" marR="38576" marT="19289" marB="19289">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strike="noStrike" spc="-1" dirty="0">
                          <a:solidFill>
                            <a:schemeClr val="tx1"/>
                          </a:solidFill>
                          <a:latin typeface="+mn-lt"/>
                        </a:rPr>
                        <a:t>Linked to </a:t>
                      </a:r>
                      <a:r>
                        <a:rPr lang="en-GB" sz="800" b="0" i="0" u="none" strike="noStrike" kern="1200" dirty="0">
                          <a:solidFill>
                            <a:schemeClr val="tx1"/>
                          </a:solidFill>
                          <a:effectLst/>
                          <a:latin typeface="+mn-lt"/>
                          <a:ea typeface="+mn-ea"/>
                          <a:cs typeface="+mn-cs"/>
                        </a:rPr>
                        <a:t>LUMI-QPI</a:t>
                      </a:r>
                      <a:endParaRPr lang="en-CA" sz="800" b="0" strike="noStrike" spc="-1" dirty="0">
                        <a:solidFill>
                          <a:schemeClr val="tx1"/>
                        </a:solidFill>
                        <a:latin typeface="+mn-lt"/>
                      </a:endParaRPr>
                    </a:p>
                    <a:p>
                      <a:endParaRPr lang="en-CA" sz="800" b="0" strike="noStrike" spc="-1" dirty="0">
                        <a:solidFill>
                          <a:schemeClr val="tx1"/>
                        </a:solidFill>
                        <a:latin typeface="+mn-lt"/>
                      </a:endParaRPr>
                    </a:p>
                  </a:txBody>
                  <a:tcPr marL="38576" marR="38576" marT="19289" marB="19289">
                    <a:noFill/>
                  </a:tcPr>
                </a:tc>
                <a:extLst>
                  <a:ext uri="{0D108BD9-81ED-4DB2-BD59-A6C34878D82A}">
                    <a16:rowId xmlns:a16="http://schemas.microsoft.com/office/drawing/2014/main" val="457922666"/>
                  </a:ext>
                </a:extLst>
              </a:tr>
              <a:tr h="347187">
                <a:tc>
                  <a:txBody>
                    <a:bodyPr/>
                    <a:lstStyle/>
                    <a:p>
                      <a:r>
                        <a:rPr lang="en-GB" sz="800" b="1" i="0" u="none" strike="noStrike" kern="1200" dirty="0">
                          <a:solidFill>
                            <a:srgbClr val="C00000"/>
                          </a:solidFill>
                          <a:effectLst/>
                          <a:latin typeface="+mn-lt"/>
                          <a:ea typeface="+mn-ea"/>
                          <a:cs typeface="+mn-cs"/>
                        </a:rPr>
                        <a:t>Hyper-</a:t>
                      </a:r>
                      <a:r>
                        <a:rPr lang="en-GB" sz="800" b="1" i="0" u="none" strike="noStrike" kern="1200" dirty="0" err="1">
                          <a:solidFill>
                            <a:srgbClr val="C00000"/>
                          </a:solidFill>
                          <a:effectLst/>
                          <a:latin typeface="+mn-lt"/>
                          <a:ea typeface="+mn-ea"/>
                          <a:cs typeface="+mn-cs"/>
                        </a:rPr>
                        <a:t>Kamiokande</a:t>
                      </a:r>
                      <a:endParaRPr lang="en-CA" sz="800" b="1" strike="noStrike" spc="-1" dirty="0">
                        <a:solidFill>
                          <a:srgbClr val="C00000"/>
                        </a:solidFill>
                        <a:latin typeface="+mn-lt"/>
                      </a:endParaRPr>
                    </a:p>
                  </a:txBody>
                  <a:tcPr marL="38576" marR="38576" marT="19289" marB="19289">
                    <a:noFill/>
                  </a:tcPr>
                </a:tc>
                <a:tc>
                  <a:txBody>
                    <a:bodyPr/>
                    <a:lstStyle/>
                    <a:p>
                      <a:pPr algn="ctr"/>
                      <a:r>
                        <a:rPr lang="en-CA" sz="800" b="0" strike="noStrike" spc="-1" dirty="0">
                          <a:solidFill>
                            <a:schemeClr val="tx1"/>
                          </a:solidFill>
                          <a:latin typeface="+mn-lt"/>
                        </a:rPr>
                        <a:t>MZ</a:t>
                      </a:r>
                    </a:p>
                  </a:txBody>
                  <a:tcPr marL="38576" marR="38576" marT="19289" marB="19289">
                    <a:noFill/>
                  </a:tcPr>
                </a:tc>
                <a:tc>
                  <a:txBody>
                    <a:bodyPr/>
                    <a:lstStyle/>
                    <a:p>
                      <a:r>
                        <a:rPr lang="en-CA" sz="800" b="0" strike="noStrike" spc="-1" dirty="0" err="1">
                          <a:solidFill>
                            <a:schemeClr val="tx1"/>
                          </a:solidFill>
                          <a:latin typeface="+mn-lt"/>
                        </a:rPr>
                        <a:t>MEiN</a:t>
                      </a:r>
                      <a:endParaRPr lang="en-CA" sz="800" b="0" strike="noStrike" spc="-1" dirty="0">
                        <a:solidFill>
                          <a:schemeClr val="tx1"/>
                        </a:solidFill>
                        <a:latin typeface="+mn-lt"/>
                      </a:endParaRPr>
                    </a:p>
                  </a:txBody>
                  <a:tcPr marL="38576" marR="38576" marT="19289" marB="19289">
                    <a:noFill/>
                  </a:tcPr>
                </a:tc>
                <a:tc>
                  <a:txBody>
                    <a:bodyPr/>
                    <a:lstStyle/>
                    <a:p>
                      <a:r>
                        <a:rPr lang="en-GB" sz="800" b="0" i="0" u="none" strike="noStrike" kern="1200" dirty="0">
                          <a:solidFill>
                            <a:schemeClr val="tx1"/>
                          </a:solidFill>
                          <a:effectLst/>
                          <a:latin typeface="+mn-lt"/>
                          <a:ea typeface="+mn-ea"/>
                          <a:cs typeface="+mn-cs"/>
                        </a:rPr>
                        <a:t>67 596 799,26 PLN (total), </a:t>
                      </a:r>
                      <a:r>
                        <a:rPr lang="en-GB" sz="800" b="1" i="0" u="none" strike="noStrike" kern="1200" dirty="0">
                          <a:solidFill>
                            <a:srgbClr val="C00000"/>
                          </a:solidFill>
                          <a:effectLst/>
                          <a:latin typeface="+mn-lt"/>
                          <a:ea typeface="+mn-ea"/>
                          <a:cs typeface="+mn-cs"/>
                        </a:rPr>
                        <a:t>8 985 964,47 PLN (CAMK)</a:t>
                      </a:r>
                    </a:p>
                  </a:txBody>
                  <a:tcPr marL="38576" marR="38576" marT="19289" marB="19289">
                    <a:noFill/>
                  </a:tcPr>
                </a:tc>
                <a:tc>
                  <a:txBody>
                    <a:bodyPr/>
                    <a:lstStyle/>
                    <a:p>
                      <a:r>
                        <a:rPr lang="en-GB" sz="800" b="0" i="0" u="none" strike="noStrike" kern="1200" dirty="0">
                          <a:solidFill>
                            <a:schemeClr val="tx1"/>
                          </a:solidFill>
                          <a:effectLst/>
                          <a:latin typeface="+mn-lt"/>
                          <a:ea typeface="+mn-ea"/>
                          <a:cs typeface="+mn-cs"/>
                        </a:rPr>
                        <a:t>Dec 2022 - Nov 2027</a:t>
                      </a:r>
                      <a:endParaRPr lang="en-CA" sz="800" b="0" strike="noStrike" spc="-1" dirty="0">
                        <a:solidFill>
                          <a:schemeClr val="tx1"/>
                        </a:solidFill>
                        <a:latin typeface="+mn-lt"/>
                      </a:endParaRPr>
                    </a:p>
                  </a:txBody>
                  <a:tcPr marL="38576" marR="38576" marT="19289" marB="19289">
                    <a:noFill/>
                  </a:tcPr>
                </a:tc>
                <a:tc>
                  <a:txBody>
                    <a:bodyPr/>
                    <a:lstStyle/>
                    <a:p>
                      <a:r>
                        <a:rPr lang="en-GB" sz="800" b="0" i="0" u="none" strike="noStrike" kern="1200" dirty="0">
                          <a:solidFill>
                            <a:schemeClr val="tx1"/>
                          </a:solidFill>
                          <a:effectLst/>
                          <a:latin typeface="+mn-lt"/>
                          <a:ea typeface="+mn-ea"/>
                          <a:cs typeface="+mn-cs"/>
                        </a:rPr>
                        <a:t>1 technician, international neutrino detector construction project </a:t>
                      </a:r>
                      <a:endParaRPr lang="en-CA" sz="800" b="0" strike="noStrike" spc="-1" dirty="0">
                        <a:solidFill>
                          <a:schemeClr val="tx1"/>
                        </a:solidFill>
                        <a:latin typeface="+mn-lt"/>
                      </a:endParaRPr>
                    </a:p>
                  </a:txBody>
                  <a:tcPr marL="38576" marR="38576" marT="19289" marB="19289">
                    <a:noFill/>
                  </a:tcPr>
                </a:tc>
                <a:extLst>
                  <a:ext uri="{0D108BD9-81ED-4DB2-BD59-A6C34878D82A}">
                    <a16:rowId xmlns:a16="http://schemas.microsoft.com/office/drawing/2014/main" val="3096776206"/>
                  </a:ext>
                </a:extLst>
              </a:tr>
              <a:tr h="244317">
                <a:tc>
                  <a:txBody>
                    <a:bodyPr/>
                    <a:lstStyle/>
                    <a:p>
                      <a:r>
                        <a:rPr lang="en-US" sz="800" b="0" strike="noStrike" spc="-1" dirty="0">
                          <a:solidFill>
                            <a:schemeClr val="tx1"/>
                          </a:solidFill>
                          <a:latin typeface="+mn-lt"/>
                        </a:rPr>
                        <a:t>Methods for the reconstruction of signals from seismic detector networks</a:t>
                      </a:r>
                      <a:endParaRPr lang="en-CA" sz="800" b="0" strike="noStrike" spc="-1" dirty="0">
                        <a:solidFill>
                          <a:schemeClr val="tx1"/>
                        </a:solidFill>
                        <a:latin typeface="+mn-lt"/>
                      </a:endParaRPr>
                    </a:p>
                  </a:txBody>
                  <a:tcPr marL="38576" marR="38576" marT="19289" marB="19289">
                    <a:noFill/>
                  </a:tcPr>
                </a:tc>
                <a:tc>
                  <a:txBody>
                    <a:bodyPr/>
                    <a:lstStyle/>
                    <a:p>
                      <a:pPr algn="ctr"/>
                      <a:r>
                        <a:rPr lang="pl-PL" sz="800" b="0" strike="noStrike" spc="-1" dirty="0">
                          <a:solidFill>
                            <a:schemeClr val="tx1"/>
                          </a:solidFill>
                          <a:latin typeface="+mn-lt"/>
                        </a:rPr>
                        <a:t>MC</a:t>
                      </a:r>
                      <a:endParaRPr lang="en-CA" sz="800" b="0" strike="noStrike" spc="-1" dirty="0">
                        <a:solidFill>
                          <a:schemeClr val="tx1"/>
                        </a:solidFill>
                        <a:latin typeface="+mn-lt"/>
                      </a:endParaRPr>
                    </a:p>
                  </a:txBody>
                  <a:tcPr marL="38576" marR="38576" marT="19289" marB="19289">
                    <a:noFill/>
                  </a:tcPr>
                </a:tc>
                <a:tc>
                  <a:txBody>
                    <a:bodyPr/>
                    <a:lstStyle/>
                    <a:p>
                      <a:r>
                        <a:rPr lang="pl-PL" sz="800" b="0" strike="noStrike" spc="-1" dirty="0">
                          <a:solidFill>
                            <a:schemeClr val="tx1"/>
                          </a:solidFill>
                          <a:latin typeface="+mn-lt"/>
                        </a:rPr>
                        <a:t>NCN, Miniatura-6</a:t>
                      </a:r>
                      <a:endParaRPr lang="en-CA" sz="800" b="0" strike="noStrike" spc="-1" dirty="0">
                        <a:solidFill>
                          <a:schemeClr val="tx1"/>
                        </a:solidFill>
                        <a:latin typeface="+mn-lt"/>
                      </a:endParaRPr>
                    </a:p>
                  </a:txBody>
                  <a:tcPr marL="38576" marR="38576" marT="19289" marB="19289">
                    <a:noFill/>
                  </a:tcPr>
                </a:tc>
                <a:tc>
                  <a:txBody>
                    <a:bodyPr/>
                    <a:lstStyle/>
                    <a:p>
                      <a:r>
                        <a:rPr lang="pl-PL" sz="800" b="0" i="0" u="none" strike="noStrike" kern="1200" dirty="0">
                          <a:solidFill>
                            <a:schemeClr val="tx1"/>
                          </a:solidFill>
                          <a:effectLst/>
                          <a:latin typeface="+mn-lt"/>
                          <a:ea typeface="+mn-ea"/>
                          <a:cs typeface="+mn-cs"/>
                        </a:rPr>
                        <a:t>48 048,00 PLN</a:t>
                      </a:r>
                      <a:endParaRPr lang="en-GB" sz="800" b="0" i="0" u="none" strike="noStrike" kern="1200" dirty="0">
                        <a:solidFill>
                          <a:schemeClr val="tx1"/>
                        </a:solidFill>
                        <a:effectLst/>
                        <a:latin typeface="+mn-lt"/>
                        <a:ea typeface="+mn-ea"/>
                        <a:cs typeface="+mn-cs"/>
                      </a:endParaRPr>
                    </a:p>
                  </a:txBody>
                  <a:tcPr marL="38576" marR="38576" marT="19289" marB="19289">
                    <a:noFill/>
                  </a:tcPr>
                </a:tc>
                <a:tc>
                  <a:txBody>
                    <a:bodyPr/>
                    <a:lstStyle/>
                    <a:p>
                      <a:r>
                        <a:rPr lang="pl-PL" sz="800" b="0" strike="noStrike" spc="-1" dirty="0" err="1">
                          <a:solidFill>
                            <a:schemeClr val="tx1"/>
                          </a:solidFill>
                          <a:latin typeface="+mn-lt"/>
                        </a:rPr>
                        <a:t>Aug</a:t>
                      </a:r>
                      <a:r>
                        <a:rPr lang="pl-PL" sz="800" b="0" strike="noStrike" spc="-1" dirty="0">
                          <a:solidFill>
                            <a:schemeClr val="tx1"/>
                          </a:solidFill>
                          <a:latin typeface="+mn-lt"/>
                        </a:rPr>
                        <a:t> 2022 – </a:t>
                      </a:r>
                      <a:r>
                        <a:rPr lang="pl-PL" sz="800" b="0" strike="noStrike" spc="-1" dirty="0" err="1">
                          <a:solidFill>
                            <a:schemeClr val="tx1"/>
                          </a:solidFill>
                          <a:latin typeface="+mn-lt"/>
                        </a:rPr>
                        <a:t>July</a:t>
                      </a:r>
                      <a:r>
                        <a:rPr lang="pl-PL" sz="800" b="0" strike="noStrike" spc="-1" dirty="0">
                          <a:solidFill>
                            <a:schemeClr val="tx1"/>
                          </a:solidFill>
                          <a:latin typeface="+mn-lt"/>
                        </a:rPr>
                        <a:t> 2023</a:t>
                      </a:r>
                      <a:endParaRPr lang="en-CA" sz="800" b="0" strike="noStrike" spc="-1" dirty="0">
                        <a:solidFill>
                          <a:schemeClr val="tx1"/>
                        </a:solidFill>
                        <a:latin typeface="+mn-lt"/>
                      </a:endParaRPr>
                    </a:p>
                  </a:txBody>
                  <a:tcPr marL="38576" marR="38576" marT="19289" marB="19289">
                    <a:noFill/>
                  </a:tcPr>
                </a:tc>
                <a:tc>
                  <a:txBody>
                    <a:bodyPr/>
                    <a:lstStyle/>
                    <a:p>
                      <a:r>
                        <a:rPr lang="pl-PL" sz="800" b="0" strike="noStrike" spc="-1" dirty="0">
                          <a:solidFill>
                            <a:schemeClr val="tx1"/>
                          </a:solidFill>
                          <a:latin typeface="+mn-lt"/>
                        </a:rPr>
                        <a:t>Materials, small </a:t>
                      </a:r>
                      <a:r>
                        <a:rPr lang="pl-PL" sz="800" b="0" strike="noStrike" spc="-1" dirty="0" err="1">
                          <a:solidFill>
                            <a:schemeClr val="tx1"/>
                          </a:solidFill>
                          <a:latin typeface="+mn-lt"/>
                        </a:rPr>
                        <a:t>equipment</a:t>
                      </a:r>
                      <a:r>
                        <a:rPr lang="pl-PL" sz="800" b="0" strike="noStrike" spc="-1" dirty="0">
                          <a:solidFill>
                            <a:schemeClr val="tx1"/>
                          </a:solidFill>
                          <a:latin typeface="+mn-lt"/>
                        </a:rPr>
                        <a:t> and services</a:t>
                      </a:r>
                      <a:endParaRPr lang="en-CA" sz="800" b="0" strike="noStrike" spc="-1" dirty="0">
                        <a:solidFill>
                          <a:schemeClr val="tx1"/>
                        </a:solidFill>
                        <a:latin typeface="+mn-lt"/>
                      </a:endParaRPr>
                    </a:p>
                  </a:txBody>
                  <a:tcPr marL="38576" marR="38576" marT="19289" marB="19289">
                    <a:noFill/>
                  </a:tcPr>
                </a:tc>
                <a:extLst>
                  <a:ext uri="{0D108BD9-81ED-4DB2-BD59-A6C34878D82A}">
                    <a16:rowId xmlns:a16="http://schemas.microsoft.com/office/drawing/2014/main" val="3273954892"/>
                  </a:ext>
                </a:extLst>
              </a:tr>
              <a:tr h="141447">
                <a:tc>
                  <a:txBody>
                    <a:bodyPr/>
                    <a:lstStyle/>
                    <a:p>
                      <a:r>
                        <a:rPr lang="en-CA" sz="800" b="0" strike="noStrike" spc="-1" dirty="0">
                          <a:solidFill>
                            <a:schemeClr val="tx1"/>
                          </a:solidFill>
                          <a:latin typeface="+mn-lt"/>
                        </a:rPr>
                        <a:t>Environmental Noise Studies with Infrasound Microphone Array</a:t>
                      </a:r>
                    </a:p>
                  </a:txBody>
                  <a:tcPr marL="38576" marR="38576" marT="19289" marB="19289">
                    <a:noFill/>
                  </a:tcPr>
                </a:tc>
                <a:tc>
                  <a:txBody>
                    <a:bodyPr/>
                    <a:lstStyle/>
                    <a:p>
                      <a:pPr algn="ctr"/>
                      <a:r>
                        <a:rPr lang="pl-PL" sz="800" b="0" strike="noStrike" spc="-1" dirty="0">
                          <a:solidFill>
                            <a:schemeClr val="tx1"/>
                          </a:solidFill>
                          <a:latin typeface="+mn-lt"/>
                        </a:rPr>
                        <a:t>MS</a:t>
                      </a:r>
                      <a:endParaRPr lang="en-CA" sz="800" b="0" strike="noStrike" spc="-1" dirty="0">
                        <a:solidFill>
                          <a:schemeClr val="tx1"/>
                        </a:solidFill>
                        <a:latin typeface="+mn-lt"/>
                      </a:endParaRPr>
                    </a:p>
                  </a:txBody>
                  <a:tcPr marL="38576" marR="38576" marT="19289" marB="19289">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800" b="0" strike="noStrike" spc="-1" dirty="0">
                          <a:solidFill>
                            <a:schemeClr val="tx1"/>
                          </a:solidFill>
                          <a:latin typeface="+mn-lt"/>
                        </a:rPr>
                        <a:t>NCN, Miniatura-6</a:t>
                      </a:r>
                      <a:endParaRPr lang="en-CA" sz="800" b="0" strike="noStrike" spc="-1" dirty="0">
                        <a:solidFill>
                          <a:schemeClr val="tx1"/>
                        </a:solidFill>
                        <a:latin typeface="+mn-lt"/>
                      </a:endParaRPr>
                    </a:p>
                  </a:txBody>
                  <a:tcPr marL="38576" marR="38576" marT="19289" marB="19289">
                    <a:noFill/>
                  </a:tcPr>
                </a:tc>
                <a:tc>
                  <a:txBody>
                    <a:bodyPr/>
                    <a:lstStyle/>
                    <a:p>
                      <a:r>
                        <a:rPr lang="pl-PL" sz="800" b="0" i="0" u="none" strike="noStrike" kern="1200" dirty="0">
                          <a:solidFill>
                            <a:schemeClr val="tx1"/>
                          </a:solidFill>
                          <a:effectLst/>
                          <a:latin typeface="+mn-lt"/>
                          <a:ea typeface="+mn-ea"/>
                          <a:cs typeface="+mn-cs"/>
                        </a:rPr>
                        <a:t>49 742,00 PLN</a:t>
                      </a:r>
                      <a:endParaRPr lang="en-GB" sz="800" b="0" i="0" u="none" strike="noStrike" kern="1200" dirty="0">
                        <a:solidFill>
                          <a:schemeClr val="tx1"/>
                        </a:solidFill>
                        <a:effectLst/>
                        <a:latin typeface="+mn-lt"/>
                        <a:ea typeface="+mn-ea"/>
                        <a:cs typeface="+mn-cs"/>
                      </a:endParaRPr>
                    </a:p>
                  </a:txBody>
                  <a:tcPr marL="38576" marR="38576" marT="19289" marB="19289">
                    <a:noFill/>
                  </a:tcPr>
                </a:tc>
                <a:tc>
                  <a:txBody>
                    <a:bodyPr/>
                    <a:lstStyle/>
                    <a:p>
                      <a:r>
                        <a:rPr lang="pl-PL" sz="800" b="0" strike="noStrike" spc="-1" dirty="0" err="1">
                          <a:solidFill>
                            <a:schemeClr val="tx1"/>
                          </a:solidFill>
                          <a:latin typeface="+mn-lt"/>
                        </a:rPr>
                        <a:t>Aug</a:t>
                      </a:r>
                      <a:r>
                        <a:rPr lang="pl-PL" sz="800" b="0" strike="noStrike" spc="-1" dirty="0">
                          <a:solidFill>
                            <a:schemeClr val="tx1"/>
                          </a:solidFill>
                          <a:latin typeface="+mn-lt"/>
                        </a:rPr>
                        <a:t> 2022 – </a:t>
                      </a:r>
                      <a:r>
                        <a:rPr lang="pl-PL" sz="800" b="0" strike="noStrike" spc="-1" dirty="0" err="1">
                          <a:solidFill>
                            <a:schemeClr val="tx1"/>
                          </a:solidFill>
                          <a:latin typeface="+mn-lt"/>
                        </a:rPr>
                        <a:t>July</a:t>
                      </a:r>
                      <a:r>
                        <a:rPr lang="pl-PL" sz="800" b="0" strike="noStrike" spc="-1" dirty="0">
                          <a:solidFill>
                            <a:schemeClr val="tx1"/>
                          </a:solidFill>
                          <a:latin typeface="+mn-lt"/>
                        </a:rPr>
                        <a:t> 2023</a:t>
                      </a:r>
                      <a:endParaRPr lang="en-CA" sz="800" b="0" strike="noStrike" spc="-1" dirty="0">
                        <a:solidFill>
                          <a:schemeClr val="tx1"/>
                        </a:solidFill>
                        <a:latin typeface="+mn-lt"/>
                      </a:endParaRPr>
                    </a:p>
                  </a:txBody>
                  <a:tcPr marL="38576" marR="38576" marT="19289" marB="19289">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800" b="0" strike="noStrike" spc="-1" dirty="0">
                          <a:solidFill>
                            <a:schemeClr val="tx1"/>
                          </a:solidFill>
                          <a:latin typeface="+mn-lt"/>
                        </a:rPr>
                        <a:t>Materials, small </a:t>
                      </a:r>
                      <a:r>
                        <a:rPr lang="pl-PL" sz="800" b="0" strike="noStrike" spc="-1" dirty="0" err="1">
                          <a:solidFill>
                            <a:schemeClr val="tx1"/>
                          </a:solidFill>
                          <a:latin typeface="+mn-lt"/>
                        </a:rPr>
                        <a:t>equipment</a:t>
                      </a:r>
                      <a:r>
                        <a:rPr lang="pl-PL" sz="800" b="0" strike="noStrike" spc="-1" dirty="0">
                          <a:solidFill>
                            <a:schemeClr val="tx1"/>
                          </a:solidFill>
                          <a:latin typeface="+mn-lt"/>
                        </a:rPr>
                        <a:t> and services</a:t>
                      </a:r>
                      <a:endParaRPr lang="en-CA" sz="800" b="0" strike="noStrike" spc="-1" dirty="0">
                        <a:solidFill>
                          <a:schemeClr val="tx1"/>
                        </a:solidFill>
                        <a:latin typeface="+mn-lt"/>
                      </a:endParaRPr>
                    </a:p>
                  </a:txBody>
                  <a:tcPr marL="38576" marR="38576" marT="19289" marB="19289">
                    <a:noFill/>
                  </a:tcPr>
                </a:tc>
                <a:extLst>
                  <a:ext uri="{0D108BD9-81ED-4DB2-BD59-A6C34878D82A}">
                    <a16:rowId xmlns:a16="http://schemas.microsoft.com/office/drawing/2014/main" val="1249430974"/>
                  </a:ext>
                </a:extLst>
              </a:tr>
              <a:tr h="244317">
                <a:tc>
                  <a:txBody>
                    <a:bodyPr/>
                    <a:lstStyle/>
                    <a:p>
                      <a:r>
                        <a:rPr lang="en-US" sz="800" b="0" strike="noStrike" spc="-1" dirty="0">
                          <a:solidFill>
                            <a:schemeClr val="tx1"/>
                          </a:solidFill>
                          <a:latin typeface="+mn-lt"/>
                        </a:rPr>
                        <a:t>Development of the Most Sensitive Dark Matter</a:t>
                      </a:r>
                    </a:p>
                    <a:p>
                      <a:r>
                        <a:rPr lang="en-US" sz="800" b="0" strike="noStrike" spc="-1" dirty="0">
                          <a:solidFill>
                            <a:schemeClr val="tx1"/>
                          </a:solidFill>
                          <a:latin typeface="+mn-lt"/>
                        </a:rPr>
                        <a:t>Detector with Liquid Argon</a:t>
                      </a:r>
                      <a:endParaRPr lang="en-CA" sz="800" b="0" strike="noStrike" spc="-1" dirty="0">
                        <a:solidFill>
                          <a:schemeClr val="tx1"/>
                        </a:solidFill>
                        <a:latin typeface="+mn-lt"/>
                      </a:endParaRPr>
                    </a:p>
                  </a:txBody>
                  <a:tcPr marL="38576" marR="38576" marT="19289" marB="19289">
                    <a:noFill/>
                  </a:tcPr>
                </a:tc>
                <a:tc>
                  <a:txBody>
                    <a:bodyPr/>
                    <a:lstStyle/>
                    <a:p>
                      <a:pPr algn="ctr"/>
                      <a:r>
                        <a:rPr lang="pl-PL" sz="800" b="0" strike="noStrike" spc="-1" dirty="0">
                          <a:solidFill>
                            <a:schemeClr val="tx1"/>
                          </a:solidFill>
                          <a:latin typeface="+mn-lt"/>
                        </a:rPr>
                        <a:t>MW</a:t>
                      </a:r>
                      <a:endParaRPr lang="en-CA" sz="800" b="0" strike="noStrike" spc="-1" dirty="0">
                        <a:solidFill>
                          <a:schemeClr val="tx1"/>
                        </a:solidFill>
                        <a:latin typeface="+mn-lt"/>
                      </a:endParaRPr>
                    </a:p>
                  </a:txBody>
                  <a:tcPr marL="38576" marR="38576" marT="19289" marB="19289">
                    <a:noFill/>
                  </a:tcPr>
                </a:tc>
                <a:tc>
                  <a:txBody>
                    <a:bodyPr/>
                    <a:lstStyle/>
                    <a:p>
                      <a:r>
                        <a:rPr lang="pl-PL" sz="800" b="0" strike="noStrike" spc="-1" dirty="0">
                          <a:solidFill>
                            <a:schemeClr val="tx1"/>
                          </a:solidFill>
                          <a:latin typeface="+mn-lt"/>
                        </a:rPr>
                        <a:t>NCN, Sonata-Bis 11</a:t>
                      </a:r>
                      <a:endParaRPr lang="en-CA" sz="800" b="0" strike="noStrike" spc="-1" dirty="0">
                        <a:solidFill>
                          <a:schemeClr val="tx1"/>
                        </a:solidFill>
                        <a:latin typeface="+mn-lt"/>
                      </a:endParaRPr>
                    </a:p>
                  </a:txBody>
                  <a:tcPr marL="38576" marR="38576" marT="19289" marB="19289">
                    <a:noFill/>
                  </a:tcPr>
                </a:tc>
                <a:tc>
                  <a:txBody>
                    <a:bodyPr/>
                    <a:lstStyle/>
                    <a:p>
                      <a:r>
                        <a:rPr lang="pl-PL" sz="800" b="0" i="0" u="none" strike="noStrike" kern="1200" dirty="0">
                          <a:solidFill>
                            <a:schemeClr val="tx1"/>
                          </a:solidFill>
                          <a:effectLst/>
                          <a:latin typeface="+mn-lt"/>
                          <a:ea typeface="+mn-ea"/>
                          <a:cs typeface="+mn-cs"/>
                        </a:rPr>
                        <a:t>2 852 105,00 PLN </a:t>
                      </a:r>
                      <a:br>
                        <a:rPr lang="pl-PL" sz="800" b="0" i="0" u="none" strike="noStrike" kern="1200" dirty="0">
                          <a:solidFill>
                            <a:schemeClr val="tx1"/>
                          </a:solidFill>
                          <a:effectLst/>
                          <a:latin typeface="+mn-lt"/>
                          <a:ea typeface="+mn-ea"/>
                          <a:cs typeface="+mn-cs"/>
                        </a:rPr>
                      </a:br>
                      <a:r>
                        <a:rPr lang="pl-PL" sz="800" b="0" i="0" u="none" strike="noStrike" kern="1200" dirty="0">
                          <a:solidFill>
                            <a:schemeClr val="tx1"/>
                          </a:solidFill>
                          <a:effectLst/>
                          <a:latin typeface="+mn-lt"/>
                          <a:ea typeface="+mn-ea"/>
                          <a:cs typeface="+mn-cs"/>
                        </a:rPr>
                        <a:t>(614 </a:t>
                      </a:r>
                      <a:r>
                        <a:rPr lang="pl-PL" sz="800" b="0" i="0" u="none" strike="noStrike" kern="1200" dirty="0" err="1">
                          <a:solidFill>
                            <a:schemeClr val="tx1"/>
                          </a:solidFill>
                          <a:effectLst/>
                          <a:latin typeface="+mn-lt"/>
                          <a:ea typeface="+mn-ea"/>
                          <a:cs typeface="+mn-cs"/>
                        </a:rPr>
                        <a:t>kEUR</a:t>
                      </a:r>
                      <a:r>
                        <a:rPr lang="pl-PL" sz="800" b="0" i="0" u="none" strike="noStrike" kern="1200" dirty="0">
                          <a:solidFill>
                            <a:schemeClr val="tx1"/>
                          </a:solidFill>
                          <a:effectLst/>
                          <a:latin typeface="+mn-lt"/>
                          <a:ea typeface="+mn-ea"/>
                          <a:cs typeface="+mn-cs"/>
                        </a:rPr>
                        <a:t>)</a:t>
                      </a:r>
                      <a:endParaRPr lang="en-GB" sz="800" b="0" i="0" u="none" strike="noStrike" kern="1200" dirty="0">
                        <a:solidFill>
                          <a:schemeClr val="tx1"/>
                        </a:solidFill>
                        <a:effectLst/>
                        <a:latin typeface="+mn-lt"/>
                        <a:ea typeface="+mn-ea"/>
                        <a:cs typeface="+mn-cs"/>
                      </a:endParaRPr>
                    </a:p>
                  </a:txBody>
                  <a:tcPr marL="38576" marR="38576" marT="19289" marB="19289">
                    <a:noFill/>
                  </a:tcPr>
                </a:tc>
                <a:tc>
                  <a:txBody>
                    <a:bodyPr/>
                    <a:lstStyle/>
                    <a:p>
                      <a:r>
                        <a:rPr lang="pl-PL" sz="800" b="0" strike="noStrike" spc="-1" dirty="0">
                          <a:solidFill>
                            <a:schemeClr val="tx1"/>
                          </a:solidFill>
                          <a:latin typeface="+mn-lt"/>
                        </a:rPr>
                        <a:t>Dec 2022 – Dec 2025</a:t>
                      </a:r>
                      <a:endParaRPr lang="en-CA" sz="800" b="0" strike="noStrike" spc="-1" dirty="0">
                        <a:solidFill>
                          <a:schemeClr val="tx1"/>
                        </a:solidFill>
                        <a:latin typeface="+mn-lt"/>
                      </a:endParaRPr>
                    </a:p>
                  </a:txBody>
                  <a:tcPr marL="38576" marR="38576" marT="19289" marB="19289">
                    <a:noFill/>
                  </a:tcPr>
                </a:tc>
                <a:tc>
                  <a:txBody>
                    <a:bodyPr/>
                    <a:lstStyle/>
                    <a:p>
                      <a:r>
                        <a:rPr lang="pl-PL" sz="800" b="0" strike="noStrike" spc="-1" dirty="0" err="1">
                          <a:solidFill>
                            <a:schemeClr val="tx1"/>
                          </a:solidFill>
                          <a:latin typeface="+mn-lt"/>
                        </a:rPr>
                        <a:t>Funds</a:t>
                      </a:r>
                      <a:r>
                        <a:rPr lang="pl-PL" sz="800" b="0" strike="noStrike" spc="-1" dirty="0">
                          <a:solidFill>
                            <a:schemeClr val="tx1"/>
                          </a:solidFill>
                          <a:latin typeface="+mn-lt"/>
                        </a:rPr>
                        <a:t> for </a:t>
                      </a:r>
                      <a:r>
                        <a:rPr lang="pl-PL" sz="800" b="0" strike="noStrike" spc="-1" dirty="0" err="1">
                          <a:solidFill>
                            <a:schemeClr val="tx1"/>
                          </a:solidFill>
                          <a:latin typeface="+mn-lt"/>
                        </a:rPr>
                        <a:t>laboratory</a:t>
                      </a:r>
                      <a:r>
                        <a:rPr lang="pl-PL" sz="800" b="0" strike="noStrike" spc="-1" dirty="0">
                          <a:solidFill>
                            <a:schemeClr val="tx1"/>
                          </a:solidFill>
                          <a:latin typeface="+mn-lt"/>
                        </a:rPr>
                        <a:t> </a:t>
                      </a:r>
                      <a:r>
                        <a:rPr lang="pl-PL" sz="800" b="0" strike="noStrike" spc="-1" dirty="0" err="1">
                          <a:solidFill>
                            <a:schemeClr val="tx1"/>
                          </a:solidFill>
                          <a:latin typeface="+mn-lt"/>
                        </a:rPr>
                        <a:t>equipment</a:t>
                      </a:r>
                      <a:r>
                        <a:rPr lang="pl-PL" sz="800" b="0" strike="noStrike" spc="-1" dirty="0">
                          <a:solidFill>
                            <a:schemeClr val="tx1"/>
                          </a:solidFill>
                          <a:latin typeface="+mn-lt"/>
                        </a:rPr>
                        <a:t>, </a:t>
                      </a:r>
                      <a:r>
                        <a:rPr lang="pl-PL" sz="800" b="0" strike="noStrike" spc="-1" dirty="0" err="1">
                          <a:solidFill>
                            <a:schemeClr val="tx1"/>
                          </a:solidFill>
                          <a:latin typeface="+mn-lt"/>
                        </a:rPr>
                        <a:t>cosnumables</a:t>
                      </a:r>
                      <a:r>
                        <a:rPr lang="pl-PL" sz="800" b="0" strike="noStrike" spc="-1" dirty="0">
                          <a:solidFill>
                            <a:schemeClr val="tx1"/>
                          </a:solidFill>
                          <a:latin typeface="+mn-lt"/>
                        </a:rPr>
                        <a:t>, </a:t>
                      </a:r>
                      <a:r>
                        <a:rPr lang="pl-PL" sz="800" b="0" strike="noStrike" spc="-1" dirty="0" err="1">
                          <a:solidFill>
                            <a:schemeClr val="tx1"/>
                          </a:solidFill>
                          <a:latin typeface="+mn-lt"/>
                        </a:rPr>
                        <a:t>travels</a:t>
                      </a:r>
                      <a:r>
                        <a:rPr lang="pl-PL" sz="800" b="0" strike="noStrike" spc="-1" dirty="0">
                          <a:solidFill>
                            <a:schemeClr val="tx1"/>
                          </a:solidFill>
                          <a:latin typeface="+mn-lt"/>
                        </a:rPr>
                        <a:t> and </a:t>
                      </a:r>
                      <a:r>
                        <a:rPr lang="pl-PL" sz="800" b="0" strike="noStrike" spc="-1" dirty="0" err="1">
                          <a:solidFill>
                            <a:schemeClr val="tx1"/>
                          </a:solidFill>
                          <a:latin typeface="+mn-lt"/>
                        </a:rPr>
                        <a:t>remuneration</a:t>
                      </a:r>
                      <a:r>
                        <a:rPr lang="pl-PL" sz="800" b="0" strike="noStrike" spc="-1" dirty="0">
                          <a:solidFill>
                            <a:schemeClr val="tx1"/>
                          </a:solidFill>
                          <a:latin typeface="+mn-lt"/>
                        </a:rPr>
                        <a:t> (2 </a:t>
                      </a:r>
                      <a:r>
                        <a:rPr lang="pl-PL" sz="800" b="0" strike="noStrike" spc="-1" dirty="0" err="1">
                          <a:solidFill>
                            <a:schemeClr val="tx1"/>
                          </a:solidFill>
                          <a:latin typeface="+mn-lt"/>
                        </a:rPr>
                        <a:t>postdocs</a:t>
                      </a:r>
                      <a:r>
                        <a:rPr lang="pl-PL" sz="800" b="0" strike="noStrike" spc="-1" dirty="0">
                          <a:solidFill>
                            <a:schemeClr val="tx1"/>
                          </a:solidFill>
                          <a:latin typeface="+mn-lt"/>
                        </a:rPr>
                        <a:t>, 2 </a:t>
                      </a:r>
                      <a:r>
                        <a:rPr lang="pl-PL" sz="800" b="0" strike="noStrike" spc="-1" dirty="0" err="1">
                          <a:solidFill>
                            <a:schemeClr val="tx1"/>
                          </a:solidFill>
                          <a:latin typeface="+mn-lt"/>
                        </a:rPr>
                        <a:t>PhDs</a:t>
                      </a:r>
                      <a:r>
                        <a:rPr lang="pl-PL" sz="800" b="0" strike="noStrike" spc="-1" dirty="0">
                          <a:solidFill>
                            <a:schemeClr val="tx1"/>
                          </a:solidFill>
                          <a:latin typeface="+mn-lt"/>
                        </a:rPr>
                        <a:t> and </a:t>
                      </a:r>
                      <a:r>
                        <a:rPr lang="pl-PL" sz="800" b="0" strike="noStrike" spc="-1" dirty="0" err="1">
                          <a:solidFill>
                            <a:schemeClr val="tx1"/>
                          </a:solidFill>
                          <a:latin typeface="+mn-lt"/>
                        </a:rPr>
                        <a:t>technician</a:t>
                      </a:r>
                      <a:r>
                        <a:rPr lang="pl-PL" sz="800" b="0" strike="noStrike" spc="-1" dirty="0">
                          <a:solidFill>
                            <a:schemeClr val="tx1"/>
                          </a:solidFill>
                          <a:latin typeface="+mn-lt"/>
                        </a:rPr>
                        <a:t>)</a:t>
                      </a:r>
                      <a:endParaRPr lang="en-CA" sz="800" b="0" strike="noStrike" spc="-1" dirty="0">
                        <a:solidFill>
                          <a:schemeClr val="tx1"/>
                        </a:solidFill>
                        <a:latin typeface="+mn-lt"/>
                      </a:endParaRPr>
                    </a:p>
                  </a:txBody>
                  <a:tcPr marL="38576" marR="38576" marT="19289" marB="19289">
                    <a:noFill/>
                  </a:tcPr>
                </a:tc>
                <a:extLst>
                  <a:ext uri="{0D108BD9-81ED-4DB2-BD59-A6C34878D82A}">
                    <a16:rowId xmlns:a16="http://schemas.microsoft.com/office/drawing/2014/main" val="2998793014"/>
                  </a:ext>
                </a:extLst>
              </a:tr>
              <a:tr h="347187">
                <a:tc>
                  <a:txBody>
                    <a:bodyPr/>
                    <a:lstStyle/>
                    <a:p>
                      <a:r>
                        <a:rPr lang="en-US" sz="800" b="0" strike="noStrike" spc="-1" dirty="0">
                          <a:solidFill>
                            <a:schemeClr val="tx1"/>
                          </a:solidFill>
                          <a:latin typeface="+mn-lt"/>
                        </a:rPr>
                        <a:t>The feasibility study of constructing a </a:t>
                      </a:r>
                      <a:r>
                        <a:rPr lang="en-US" sz="800" b="0" strike="noStrike" spc="-1" dirty="0" err="1">
                          <a:solidFill>
                            <a:schemeClr val="tx1"/>
                          </a:solidFill>
                          <a:latin typeface="+mn-lt"/>
                        </a:rPr>
                        <a:t>tonne</a:t>
                      </a:r>
                      <a:r>
                        <a:rPr lang="en-US" sz="800" b="0" strike="noStrike" spc="-1" dirty="0">
                          <a:solidFill>
                            <a:schemeClr val="tx1"/>
                          </a:solidFill>
                          <a:latin typeface="+mn-lt"/>
                        </a:rPr>
                        <a:t>-scale dual-phase argon detector for</a:t>
                      </a:r>
                      <a:r>
                        <a:rPr lang="pl-PL" sz="800" b="0" strike="noStrike" spc="-1" dirty="0">
                          <a:solidFill>
                            <a:schemeClr val="tx1"/>
                          </a:solidFill>
                          <a:latin typeface="+mn-lt"/>
                        </a:rPr>
                        <a:t> </a:t>
                      </a:r>
                      <a:r>
                        <a:rPr lang="en-US" sz="800" b="0" strike="noStrike" spc="-1" dirty="0">
                          <a:solidFill>
                            <a:schemeClr val="tx1"/>
                          </a:solidFill>
                          <a:latin typeface="+mn-lt"/>
                        </a:rPr>
                        <a:t>light dark matter searches</a:t>
                      </a:r>
                      <a:endParaRPr lang="en-CA" sz="800" b="0" strike="noStrike" spc="-1" dirty="0">
                        <a:solidFill>
                          <a:schemeClr val="tx1"/>
                        </a:solidFill>
                        <a:latin typeface="+mn-lt"/>
                      </a:endParaRPr>
                    </a:p>
                  </a:txBody>
                  <a:tcPr marL="38576" marR="38576" marT="19289" marB="19289">
                    <a:noFill/>
                  </a:tcPr>
                </a:tc>
                <a:tc>
                  <a:txBody>
                    <a:bodyPr/>
                    <a:lstStyle/>
                    <a:p>
                      <a:pPr algn="ctr"/>
                      <a:r>
                        <a:rPr lang="pl-PL" sz="800" b="0" strike="noStrike" spc="-1" dirty="0">
                          <a:solidFill>
                            <a:schemeClr val="tx1"/>
                          </a:solidFill>
                          <a:latin typeface="+mn-lt"/>
                        </a:rPr>
                        <a:t>MW</a:t>
                      </a:r>
                      <a:endParaRPr lang="en-CA" sz="800" b="0" strike="noStrike" spc="-1" dirty="0">
                        <a:solidFill>
                          <a:schemeClr val="tx1"/>
                        </a:solidFill>
                        <a:latin typeface="+mn-lt"/>
                      </a:endParaRPr>
                    </a:p>
                  </a:txBody>
                  <a:tcPr marL="38576" marR="38576" marT="19289" marB="19289">
                    <a:noFill/>
                  </a:tcPr>
                </a:tc>
                <a:tc>
                  <a:txBody>
                    <a:bodyPr/>
                    <a:lstStyle/>
                    <a:p>
                      <a:r>
                        <a:rPr lang="pl-PL" sz="800" b="0" strike="noStrike" spc="-1" dirty="0">
                          <a:solidFill>
                            <a:schemeClr val="tx1"/>
                          </a:solidFill>
                          <a:latin typeface="+mn-lt"/>
                        </a:rPr>
                        <a:t>NCN, Sheng-3</a:t>
                      </a:r>
                      <a:endParaRPr lang="en-CA" sz="800" b="0" strike="noStrike" spc="-1" dirty="0">
                        <a:solidFill>
                          <a:schemeClr val="tx1"/>
                        </a:solidFill>
                        <a:latin typeface="+mn-lt"/>
                      </a:endParaRPr>
                    </a:p>
                  </a:txBody>
                  <a:tcPr marL="38576" marR="38576" marT="19289" marB="19289">
                    <a:noFill/>
                  </a:tcPr>
                </a:tc>
                <a:tc>
                  <a:txBody>
                    <a:bodyPr/>
                    <a:lstStyle/>
                    <a:p>
                      <a:r>
                        <a:rPr lang="pl-PL" sz="800" b="0" i="0" u="none" strike="noStrike" kern="1200" dirty="0">
                          <a:solidFill>
                            <a:schemeClr val="tx1"/>
                          </a:solidFill>
                          <a:effectLst/>
                          <a:latin typeface="+mn-lt"/>
                          <a:ea typeface="+mn-ea"/>
                          <a:cs typeface="+mn-cs"/>
                        </a:rPr>
                        <a:t>687 066,00 PLN</a:t>
                      </a:r>
                    </a:p>
                    <a:p>
                      <a:r>
                        <a:rPr lang="pl-PL" sz="800" b="0" i="0" u="none" strike="noStrike" kern="1200" dirty="0">
                          <a:solidFill>
                            <a:schemeClr val="tx1"/>
                          </a:solidFill>
                          <a:effectLst/>
                          <a:latin typeface="+mn-lt"/>
                          <a:ea typeface="+mn-ea"/>
                          <a:cs typeface="+mn-cs"/>
                        </a:rPr>
                        <a:t>(148 </a:t>
                      </a:r>
                      <a:r>
                        <a:rPr lang="pl-PL" sz="800" b="0" i="0" u="none" strike="noStrike" kern="1200" dirty="0" err="1">
                          <a:solidFill>
                            <a:schemeClr val="tx1"/>
                          </a:solidFill>
                          <a:effectLst/>
                          <a:latin typeface="+mn-lt"/>
                          <a:ea typeface="+mn-ea"/>
                          <a:cs typeface="+mn-cs"/>
                        </a:rPr>
                        <a:t>kEUR</a:t>
                      </a:r>
                      <a:r>
                        <a:rPr lang="pl-PL" sz="800" b="0" i="0" u="none" strike="noStrike" kern="1200" dirty="0">
                          <a:solidFill>
                            <a:schemeClr val="tx1"/>
                          </a:solidFill>
                          <a:effectLst/>
                          <a:latin typeface="+mn-lt"/>
                          <a:ea typeface="+mn-ea"/>
                          <a:cs typeface="+mn-cs"/>
                        </a:rPr>
                        <a:t>)</a:t>
                      </a:r>
                      <a:endParaRPr lang="en-GB" sz="800" b="0" i="0" u="none" strike="noStrike" kern="1200" dirty="0">
                        <a:solidFill>
                          <a:schemeClr val="tx1"/>
                        </a:solidFill>
                        <a:effectLst/>
                        <a:latin typeface="+mn-lt"/>
                        <a:ea typeface="+mn-ea"/>
                        <a:cs typeface="+mn-cs"/>
                      </a:endParaRPr>
                    </a:p>
                  </a:txBody>
                  <a:tcPr marL="38576" marR="38576" marT="19289" marB="19289">
                    <a:noFill/>
                  </a:tcPr>
                </a:tc>
                <a:tc>
                  <a:txBody>
                    <a:bodyPr/>
                    <a:lstStyle/>
                    <a:p>
                      <a:r>
                        <a:rPr lang="pl-PL" sz="800" b="0" strike="noStrike" spc="-1" dirty="0">
                          <a:solidFill>
                            <a:schemeClr val="tx1"/>
                          </a:solidFill>
                          <a:latin typeface="+mn-lt"/>
                        </a:rPr>
                        <a:t>36 </a:t>
                      </a:r>
                      <a:r>
                        <a:rPr lang="pl-PL" sz="800" b="0" strike="noStrike" spc="-1" dirty="0" err="1">
                          <a:solidFill>
                            <a:schemeClr val="tx1"/>
                          </a:solidFill>
                          <a:latin typeface="+mn-lt"/>
                        </a:rPr>
                        <a:t>months</a:t>
                      </a:r>
                      <a:endParaRPr lang="pl-PL" sz="800" b="0" strike="noStrike" spc="-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800" b="1" strike="noStrike" spc="-1" dirty="0">
                          <a:solidFill>
                            <a:schemeClr val="tx1"/>
                          </a:solidFill>
                          <a:latin typeface="+mn-lt"/>
                        </a:rPr>
                        <a:t>SUBMITTED</a:t>
                      </a:r>
                    </a:p>
                  </a:txBody>
                  <a:tcPr marL="38576" marR="38576" marT="19289" marB="19289">
                    <a:noFill/>
                  </a:tcPr>
                </a:tc>
                <a:tc>
                  <a:txBody>
                    <a:bodyPr/>
                    <a:lstStyle/>
                    <a:p>
                      <a:r>
                        <a:rPr lang="pl-PL" sz="800" b="0" strike="noStrike" spc="-1" dirty="0">
                          <a:solidFill>
                            <a:schemeClr val="tx1"/>
                          </a:solidFill>
                          <a:latin typeface="+mn-lt"/>
                        </a:rPr>
                        <a:t>Project in </a:t>
                      </a:r>
                      <a:r>
                        <a:rPr lang="pl-PL" sz="800" b="0" strike="noStrike" spc="-1" dirty="0" err="1">
                          <a:solidFill>
                            <a:schemeClr val="tx1"/>
                          </a:solidFill>
                          <a:latin typeface="+mn-lt"/>
                        </a:rPr>
                        <a:t>cooperation</a:t>
                      </a:r>
                      <a:r>
                        <a:rPr lang="pl-PL" sz="800" b="0" strike="noStrike" spc="-1" dirty="0">
                          <a:solidFill>
                            <a:schemeClr val="tx1"/>
                          </a:solidFill>
                          <a:latin typeface="+mn-lt"/>
                        </a:rPr>
                        <a:t> with </a:t>
                      </a:r>
                      <a:r>
                        <a:rPr lang="en-US" sz="800" b="0" strike="noStrike" spc="-1" dirty="0">
                          <a:solidFill>
                            <a:schemeClr val="tx1"/>
                          </a:solidFill>
                          <a:latin typeface="+mn-lt"/>
                        </a:rPr>
                        <a:t>Institute of High Energy Physics, Chinese Academy of Science</a:t>
                      </a:r>
                      <a:endParaRPr lang="pl-PL" sz="800" b="0" strike="noStrike" spc="-1" dirty="0">
                        <a:solidFill>
                          <a:schemeClr val="tx1"/>
                        </a:solidFill>
                        <a:latin typeface="+mn-lt"/>
                      </a:endParaRPr>
                    </a:p>
                    <a:p>
                      <a:r>
                        <a:rPr lang="pl-PL" sz="800" b="0" strike="noStrike" spc="-1" dirty="0" err="1">
                          <a:solidFill>
                            <a:schemeClr val="tx1"/>
                          </a:solidFill>
                          <a:latin typeface="+mn-lt"/>
                        </a:rPr>
                        <a:t>laboratory</a:t>
                      </a:r>
                      <a:r>
                        <a:rPr lang="pl-PL" sz="800" b="0" strike="noStrike" spc="-1" dirty="0">
                          <a:solidFill>
                            <a:schemeClr val="tx1"/>
                          </a:solidFill>
                          <a:latin typeface="+mn-lt"/>
                        </a:rPr>
                        <a:t> </a:t>
                      </a:r>
                      <a:r>
                        <a:rPr lang="pl-PL" sz="800" b="0" strike="noStrike" spc="-1" dirty="0" err="1">
                          <a:solidFill>
                            <a:schemeClr val="tx1"/>
                          </a:solidFill>
                          <a:latin typeface="+mn-lt"/>
                        </a:rPr>
                        <a:t>equipment</a:t>
                      </a:r>
                      <a:r>
                        <a:rPr lang="pl-PL" sz="800" b="0" strike="noStrike" spc="-1" dirty="0">
                          <a:solidFill>
                            <a:schemeClr val="tx1"/>
                          </a:solidFill>
                          <a:latin typeface="+mn-lt"/>
                        </a:rPr>
                        <a:t>, </a:t>
                      </a:r>
                      <a:r>
                        <a:rPr lang="pl-PL" sz="800" b="0" strike="noStrike" spc="-1" dirty="0" err="1">
                          <a:solidFill>
                            <a:schemeClr val="tx1"/>
                          </a:solidFill>
                          <a:latin typeface="+mn-lt"/>
                        </a:rPr>
                        <a:t>cosnumables</a:t>
                      </a:r>
                      <a:r>
                        <a:rPr lang="pl-PL" sz="800" b="0" strike="noStrike" spc="-1" dirty="0">
                          <a:solidFill>
                            <a:schemeClr val="tx1"/>
                          </a:solidFill>
                          <a:latin typeface="+mn-lt"/>
                        </a:rPr>
                        <a:t>, </a:t>
                      </a:r>
                      <a:r>
                        <a:rPr lang="pl-PL" sz="800" b="0" strike="noStrike" spc="-1" dirty="0" err="1">
                          <a:solidFill>
                            <a:schemeClr val="tx1"/>
                          </a:solidFill>
                          <a:latin typeface="+mn-lt"/>
                        </a:rPr>
                        <a:t>travels</a:t>
                      </a:r>
                      <a:r>
                        <a:rPr lang="pl-PL" sz="800" b="0" strike="noStrike" spc="-1" dirty="0">
                          <a:solidFill>
                            <a:schemeClr val="tx1"/>
                          </a:solidFill>
                          <a:latin typeface="+mn-lt"/>
                        </a:rPr>
                        <a:t> and </a:t>
                      </a:r>
                      <a:r>
                        <a:rPr lang="pl-PL" sz="800" b="0" strike="noStrike" spc="-1" dirty="0" err="1">
                          <a:solidFill>
                            <a:schemeClr val="tx1"/>
                          </a:solidFill>
                          <a:latin typeface="+mn-lt"/>
                        </a:rPr>
                        <a:t>remuneration</a:t>
                      </a:r>
                      <a:endParaRPr lang="en-CA" sz="800" b="0" strike="noStrike" spc="-1" dirty="0">
                        <a:solidFill>
                          <a:schemeClr val="tx1"/>
                        </a:solidFill>
                        <a:latin typeface="+mn-lt"/>
                      </a:endParaRPr>
                    </a:p>
                  </a:txBody>
                  <a:tcPr marL="38576" marR="38576" marT="19289" marB="19289">
                    <a:noFill/>
                  </a:tcPr>
                </a:tc>
                <a:extLst>
                  <a:ext uri="{0D108BD9-81ED-4DB2-BD59-A6C34878D82A}">
                    <a16:rowId xmlns:a16="http://schemas.microsoft.com/office/drawing/2014/main" val="1090875113"/>
                  </a:ext>
                </a:extLst>
              </a:tr>
              <a:tr h="450689">
                <a:tc>
                  <a:txBody>
                    <a:bodyPr/>
                    <a:lstStyle/>
                    <a:p>
                      <a:r>
                        <a:rPr lang="en-US" sz="800" b="0" strike="noStrike" spc="-1" dirty="0">
                          <a:solidFill>
                            <a:schemeClr val="tx1"/>
                          </a:solidFill>
                          <a:latin typeface="+mn-lt"/>
                        </a:rPr>
                        <a:t>Search for dark matter with liquid argon detectors</a:t>
                      </a:r>
                      <a:endParaRPr lang="en-CA" sz="800" b="0" strike="noStrike" spc="-1" dirty="0">
                        <a:solidFill>
                          <a:schemeClr val="tx1"/>
                        </a:solidFill>
                        <a:latin typeface="+mn-lt"/>
                      </a:endParaRPr>
                    </a:p>
                  </a:txBody>
                  <a:tcPr marL="38576" marR="38576" marT="19289" marB="19289">
                    <a:noFill/>
                  </a:tcPr>
                </a:tc>
                <a:tc>
                  <a:txBody>
                    <a:bodyPr/>
                    <a:lstStyle/>
                    <a:p>
                      <a:pPr algn="ctr"/>
                      <a:r>
                        <a:rPr lang="pl-PL" sz="800" b="0" strike="noStrike" spc="-1" dirty="0">
                          <a:solidFill>
                            <a:schemeClr val="tx1"/>
                          </a:solidFill>
                          <a:latin typeface="+mn-lt"/>
                        </a:rPr>
                        <a:t>MK</a:t>
                      </a:r>
                      <a:endParaRPr lang="en-CA" sz="800" b="0" strike="noStrike" spc="-1" dirty="0">
                        <a:solidFill>
                          <a:schemeClr val="tx1"/>
                        </a:solidFill>
                        <a:latin typeface="+mn-lt"/>
                      </a:endParaRPr>
                    </a:p>
                  </a:txBody>
                  <a:tcPr marL="38576" marR="38576" marT="19289" marB="19289">
                    <a:noFill/>
                  </a:tcPr>
                </a:tc>
                <a:tc>
                  <a:txBody>
                    <a:bodyPr/>
                    <a:lstStyle/>
                    <a:p>
                      <a:r>
                        <a:rPr lang="pl-PL" sz="800" b="0" strike="noStrike" spc="-1" dirty="0">
                          <a:solidFill>
                            <a:schemeClr val="tx1"/>
                          </a:solidFill>
                          <a:latin typeface="+mn-lt"/>
                        </a:rPr>
                        <a:t>NCN, OPUS-24</a:t>
                      </a:r>
                      <a:endParaRPr lang="en-CA" sz="800" b="0" strike="noStrike" spc="-1" dirty="0">
                        <a:solidFill>
                          <a:schemeClr val="tx1"/>
                        </a:solidFill>
                        <a:latin typeface="+mn-lt"/>
                      </a:endParaRPr>
                    </a:p>
                  </a:txBody>
                  <a:tcPr marL="38576" marR="38576" marT="19289" marB="19289">
                    <a:noFill/>
                  </a:tcPr>
                </a:tc>
                <a:tc>
                  <a:txBody>
                    <a:bodyPr/>
                    <a:lstStyle/>
                    <a:p>
                      <a:r>
                        <a:rPr lang="pl-PL" sz="800" b="0" i="0" u="none" strike="noStrike" kern="1200" dirty="0">
                          <a:solidFill>
                            <a:schemeClr val="tx1"/>
                          </a:solidFill>
                          <a:effectLst/>
                          <a:latin typeface="+mn-lt"/>
                          <a:ea typeface="+mn-ea"/>
                          <a:cs typeface="+mn-cs"/>
                        </a:rPr>
                        <a:t>2 151 300,00 PLN </a:t>
                      </a:r>
                    </a:p>
                    <a:p>
                      <a:r>
                        <a:rPr lang="pl-PL" sz="800" b="0" i="0" u="none" strike="noStrike" kern="1200" dirty="0">
                          <a:solidFill>
                            <a:schemeClr val="tx1"/>
                          </a:solidFill>
                          <a:effectLst/>
                          <a:latin typeface="+mn-lt"/>
                          <a:ea typeface="+mn-ea"/>
                          <a:cs typeface="+mn-cs"/>
                        </a:rPr>
                        <a:t>(463 </a:t>
                      </a:r>
                      <a:r>
                        <a:rPr lang="pl-PL" sz="800" b="0" i="0" u="none" strike="noStrike" kern="1200" dirty="0" err="1">
                          <a:solidFill>
                            <a:schemeClr val="tx1"/>
                          </a:solidFill>
                          <a:effectLst/>
                          <a:latin typeface="+mn-lt"/>
                          <a:ea typeface="+mn-ea"/>
                          <a:cs typeface="+mn-cs"/>
                        </a:rPr>
                        <a:t>kEUR</a:t>
                      </a:r>
                      <a:r>
                        <a:rPr lang="pl-PL" sz="800" b="0" i="0" u="none" strike="noStrike" kern="1200" dirty="0">
                          <a:solidFill>
                            <a:schemeClr val="tx1"/>
                          </a:solidFill>
                          <a:effectLst/>
                          <a:latin typeface="+mn-lt"/>
                          <a:ea typeface="+mn-ea"/>
                          <a:cs typeface="+mn-cs"/>
                        </a:rPr>
                        <a:t>)</a:t>
                      </a:r>
                      <a:endParaRPr lang="en-GB" sz="800" b="0" i="0" u="none" strike="noStrike" kern="1200" dirty="0">
                        <a:solidFill>
                          <a:schemeClr val="tx1"/>
                        </a:solidFill>
                        <a:effectLst/>
                        <a:latin typeface="+mn-lt"/>
                        <a:ea typeface="+mn-ea"/>
                        <a:cs typeface="+mn-cs"/>
                      </a:endParaRPr>
                    </a:p>
                  </a:txBody>
                  <a:tcPr marL="38576" marR="38576" marT="19289" marB="19289">
                    <a:noFill/>
                  </a:tcPr>
                </a:tc>
                <a:tc>
                  <a:txBody>
                    <a:bodyPr/>
                    <a:lstStyle/>
                    <a:p>
                      <a:r>
                        <a:rPr lang="pl-PL" sz="800" b="0" strike="noStrike" spc="-1" dirty="0">
                          <a:solidFill>
                            <a:schemeClr val="tx1"/>
                          </a:solidFill>
                          <a:latin typeface="+mn-lt"/>
                        </a:rPr>
                        <a:t>36 </a:t>
                      </a:r>
                      <a:r>
                        <a:rPr lang="pl-PL" sz="800" b="0" strike="noStrike" spc="-1" dirty="0" err="1">
                          <a:solidFill>
                            <a:schemeClr val="tx1"/>
                          </a:solidFill>
                          <a:latin typeface="+mn-lt"/>
                        </a:rPr>
                        <a:t>months</a:t>
                      </a:r>
                      <a:endParaRPr lang="pl-PL" sz="800" b="0" strike="noStrike" spc="-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800" b="1" strike="noStrike" spc="-1" dirty="0" err="1">
                          <a:solidFill>
                            <a:schemeClr val="tx1"/>
                          </a:solidFill>
                          <a:latin typeface="+mn-lt"/>
                        </a:rPr>
                        <a:t>granted</a:t>
                      </a:r>
                      <a:endParaRPr lang="pl-PL" sz="800" b="1" strike="noStrike" spc="-1" dirty="0">
                        <a:solidFill>
                          <a:schemeClr val="tx1"/>
                        </a:solidFill>
                        <a:latin typeface="+mn-lt"/>
                      </a:endParaRPr>
                    </a:p>
                    <a:p>
                      <a:endParaRPr lang="en-CA" sz="800" b="0" strike="noStrike" spc="-1" dirty="0">
                        <a:solidFill>
                          <a:schemeClr val="tx1"/>
                        </a:solidFill>
                        <a:latin typeface="+mn-lt"/>
                      </a:endParaRPr>
                    </a:p>
                  </a:txBody>
                  <a:tcPr marL="38576" marR="38576" marT="19289" marB="19289">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800" b="0" strike="noStrike" spc="-1" dirty="0" err="1">
                          <a:solidFill>
                            <a:schemeClr val="tx1"/>
                          </a:solidFill>
                          <a:latin typeface="+mn-lt"/>
                        </a:rPr>
                        <a:t>Funds</a:t>
                      </a:r>
                      <a:r>
                        <a:rPr lang="pl-PL" sz="800" b="0" strike="noStrike" spc="-1" dirty="0">
                          <a:solidFill>
                            <a:schemeClr val="tx1"/>
                          </a:solidFill>
                          <a:latin typeface="+mn-lt"/>
                        </a:rPr>
                        <a:t> for </a:t>
                      </a:r>
                      <a:r>
                        <a:rPr lang="pl-PL" sz="800" b="0" strike="noStrike" spc="-1" dirty="0" err="1">
                          <a:solidFill>
                            <a:schemeClr val="tx1"/>
                          </a:solidFill>
                          <a:latin typeface="+mn-lt"/>
                        </a:rPr>
                        <a:t>laboratory</a:t>
                      </a:r>
                      <a:r>
                        <a:rPr lang="pl-PL" sz="800" b="0" strike="noStrike" spc="-1" dirty="0">
                          <a:solidFill>
                            <a:schemeClr val="tx1"/>
                          </a:solidFill>
                          <a:latin typeface="+mn-lt"/>
                        </a:rPr>
                        <a:t> </a:t>
                      </a:r>
                      <a:r>
                        <a:rPr lang="pl-PL" sz="800" b="0" strike="noStrike" spc="-1" dirty="0" err="1">
                          <a:solidFill>
                            <a:schemeClr val="tx1"/>
                          </a:solidFill>
                          <a:latin typeface="+mn-lt"/>
                        </a:rPr>
                        <a:t>equipment</a:t>
                      </a:r>
                      <a:r>
                        <a:rPr lang="pl-PL" sz="800" b="0" strike="noStrike" spc="-1" dirty="0">
                          <a:solidFill>
                            <a:schemeClr val="tx1"/>
                          </a:solidFill>
                          <a:latin typeface="+mn-lt"/>
                        </a:rPr>
                        <a:t>, </a:t>
                      </a:r>
                      <a:r>
                        <a:rPr lang="pl-PL" sz="800" b="0" strike="noStrike" spc="-1" dirty="0" err="1">
                          <a:solidFill>
                            <a:schemeClr val="tx1"/>
                          </a:solidFill>
                          <a:latin typeface="+mn-lt"/>
                        </a:rPr>
                        <a:t>cleanroom</a:t>
                      </a:r>
                      <a:r>
                        <a:rPr lang="pl-PL" sz="800" b="0" strike="noStrike" spc="-1" dirty="0">
                          <a:solidFill>
                            <a:schemeClr val="tx1"/>
                          </a:solidFill>
                          <a:latin typeface="+mn-lt"/>
                        </a:rPr>
                        <a:t> </a:t>
                      </a:r>
                      <a:r>
                        <a:rPr lang="pl-PL" sz="800" b="0" strike="noStrike" spc="-1" dirty="0" err="1">
                          <a:solidFill>
                            <a:schemeClr val="tx1"/>
                          </a:solidFill>
                          <a:latin typeface="+mn-lt"/>
                        </a:rPr>
                        <a:t>rental</a:t>
                      </a:r>
                      <a:r>
                        <a:rPr lang="pl-PL" sz="800" b="0" strike="noStrike" spc="-1" dirty="0">
                          <a:solidFill>
                            <a:schemeClr val="tx1"/>
                          </a:solidFill>
                          <a:latin typeface="+mn-lt"/>
                        </a:rPr>
                        <a:t> </a:t>
                      </a:r>
                      <a:r>
                        <a:rPr lang="pl-PL" sz="800" b="0" strike="noStrike" spc="-1" dirty="0" err="1">
                          <a:solidFill>
                            <a:schemeClr val="tx1"/>
                          </a:solidFill>
                          <a:latin typeface="+mn-lt"/>
                        </a:rPr>
                        <a:t>costs</a:t>
                      </a:r>
                      <a:r>
                        <a:rPr lang="pl-PL" sz="800" b="0" strike="noStrike" spc="-1" dirty="0">
                          <a:solidFill>
                            <a:schemeClr val="tx1"/>
                          </a:solidFill>
                          <a:latin typeface="+mn-lt"/>
                        </a:rPr>
                        <a:t>, </a:t>
                      </a:r>
                      <a:r>
                        <a:rPr lang="pl-PL" sz="800" b="0" strike="noStrike" spc="-1" dirty="0" err="1">
                          <a:solidFill>
                            <a:schemeClr val="tx1"/>
                          </a:solidFill>
                          <a:latin typeface="+mn-lt"/>
                        </a:rPr>
                        <a:t>cosnumables</a:t>
                      </a:r>
                      <a:r>
                        <a:rPr lang="pl-PL" sz="800" b="0" strike="noStrike" spc="-1" dirty="0">
                          <a:solidFill>
                            <a:schemeClr val="tx1"/>
                          </a:solidFill>
                          <a:latin typeface="+mn-lt"/>
                        </a:rPr>
                        <a:t>, </a:t>
                      </a:r>
                      <a:r>
                        <a:rPr lang="pl-PL" sz="800" b="0" strike="noStrike" spc="-1" dirty="0" err="1">
                          <a:solidFill>
                            <a:schemeClr val="tx1"/>
                          </a:solidFill>
                          <a:latin typeface="+mn-lt"/>
                        </a:rPr>
                        <a:t>travels</a:t>
                      </a:r>
                      <a:r>
                        <a:rPr lang="pl-PL" sz="800" b="0" strike="noStrike" spc="-1" dirty="0">
                          <a:solidFill>
                            <a:schemeClr val="tx1"/>
                          </a:solidFill>
                          <a:latin typeface="+mn-lt"/>
                        </a:rPr>
                        <a:t> and </a:t>
                      </a:r>
                      <a:r>
                        <a:rPr lang="pl-PL" sz="800" b="0" strike="noStrike" spc="-1" dirty="0" err="1">
                          <a:solidFill>
                            <a:schemeClr val="tx1"/>
                          </a:solidFill>
                          <a:latin typeface="+mn-lt"/>
                        </a:rPr>
                        <a:t>remuneration</a:t>
                      </a:r>
                      <a:r>
                        <a:rPr lang="pl-PL" sz="800" b="0" strike="noStrike" spc="-1" dirty="0">
                          <a:solidFill>
                            <a:schemeClr val="tx1"/>
                          </a:solidFill>
                          <a:latin typeface="+mn-lt"/>
                        </a:rPr>
                        <a:t> (PI + co-</a:t>
                      </a:r>
                      <a:r>
                        <a:rPr lang="pl-PL" sz="800" b="0" strike="noStrike" spc="-1" dirty="0" err="1">
                          <a:solidFill>
                            <a:schemeClr val="tx1"/>
                          </a:solidFill>
                          <a:latin typeface="+mn-lt"/>
                        </a:rPr>
                        <a:t>investigator</a:t>
                      </a:r>
                      <a:r>
                        <a:rPr lang="pl-PL" sz="800" b="0" strike="noStrike" spc="-1" dirty="0">
                          <a:solidFill>
                            <a:schemeClr val="tx1"/>
                          </a:solidFill>
                          <a:latin typeface="+mn-lt"/>
                        </a:rPr>
                        <a:t>, </a:t>
                      </a:r>
                      <a:r>
                        <a:rPr lang="pl-PL" sz="800" b="0" strike="noStrike" spc="-1" dirty="0" err="1">
                          <a:solidFill>
                            <a:schemeClr val="tx1"/>
                          </a:solidFill>
                          <a:latin typeface="+mn-lt"/>
                        </a:rPr>
                        <a:t>postdoc</a:t>
                      </a:r>
                      <a:r>
                        <a:rPr lang="pl-PL" sz="800" b="0" strike="noStrike" spc="-1" dirty="0">
                          <a:solidFill>
                            <a:schemeClr val="tx1"/>
                          </a:solidFill>
                          <a:latin typeface="+mn-lt"/>
                        </a:rPr>
                        <a:t>, 1 </a:t>
                      </a:r>
                      <a:r>
                        <a:rPr lang="pl-PL" sz="800" b="0" strike="noStrike" spc="-1" dirty="0" err="1">
                          <a:solidFill>
                            <a:schemeClr val="tx1"/>
                          </a:solidFill>
                          <a:latin typeface="+mn-lt"/>
                        </a:rPr>
                        <a:t>PhD</a:t>
                      </a:r>
                      <a:r>
                        <a:rPr lang="pl-PL" sz="800" b="0" strike="noStrike" spc="-1" dirty="0">
                          <a:solidFill>
                            <a:schemeClr val="tx1"/>
                          </a:solidFill>
                          <a:latin typeface="+mn-lt"/>
                        </a:rPr>
                        <a:t>)</a:t>
                      </a:r>
                      <a:endParaRPr lang="en-CA" sz="800" b="0" strike="noStrike" spc="-1" dirty="0">
                        <a:solidFill>
                          <a:schemeClr val="tx1"/>
                        </a:solidFill>
                        <a:latin typeface="+mn-lt"/>
                      </a:endParaRPr>
                    </a:p>
                  </a:txBody>
                  <a:tcPr marL="38576" marR="38576" marT="19289" marB="19289">
                    <a:noFill/>
                  </a:tcPr>
                </a:tc>
                <a:extLst>
                  <a:ext uri="{0D108BD9-81ED-4DB2-BD59-A6C34878D82A}">
                    <a16:rowId xmlns:a16="http://schemas.microsoft.com/office/drawing/2014/main" val="4252395411"/>
                  </a:ext>
                </a:extLst>
              </a:tr>
              <a:tr h="450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strike="noStrike" spc="-1" dirty="0">
                          <a:solidFill>
                            <a:srgbClr val="C00000"/>
                          </a:solidFill>
                          <a:latin typeface="+mn-lt"/>
                        </a:rPr>
                        <a:t>Astrocent Plus</a:t>
                      </a:r>
                      <a:r>
                        <a:rPr lang="en-CA" sz="800" b="1" strike="noStrike" kern="1200" spc="-1" dirty="0">
                          <a:solidFill>
                            <a:srgbClr val="C00000"/>
                          </a:solidFill>
                          <a:latin typeface="+mn-lt"/>
                          <a:ea typeface="+mn-ea"/>
                          <a:cs typeface="+mn-cs"/>
                        </a:rPr>
                        <a:t>: Particle Astrophysics Science and Technology Centre</a:t>
                      </a:r>
                    </a:p>
                    <a:p>
                      <a:endParaRPr lang="en-CA" sz="800" b="0" strike="noStrike" spc="-1" dirty="0">
                        <a:solidFill>
                          <a:schemeClr val="tx1"/>
                        </a:solidFill>
                        <a:latin typeface="+mn-lt"/>
                      </a:endParaRPr>
                    </a:p>
                  </a:txBody>
                  <a:tcPr marL="38576" marR="38576" marT="19289" marB="19289">
                    <a:noFill/>
                  </a:tcPr>
                </a:tc>
                <a:tc>
                  <a:txBody>
                    <a:bodyPr/>
                    <a:lstStyle/>
                    <a:p>
                      <a:pPr algn="ctr"/>
                      <a:r>
                        <a:rPr lang="en-CA" sz="800" b="0" strike="noStrike" spc="-1" dirty="0">
                          <a:solidFill>
                            <a:srgbClr val="C00000"/>
                          </a:solidFill>
                          <a:latin typeface="+mn-lt"/>
                        </a:rPr>
                        <a:t>LR</a:t>
                      </a:r>
                    </a:p>
                  </a:txBody>
                  <a:tcPr marL="38576" marR="38576" marT="19289" marB="19289">
                    <a:noFill/>
                  </a:tcPr>
                </a:tc>
                <a:tc>
                  <a:txBody>
                    <a:bodyPr/>
                    <a:lstStyle/>
                    <a:p>
                      <a:r>
                        <a:rPr lang="en-CA" sz="800" b="0" strike="noStrike" spc="-1" dirty="0">
                          <a:solidFill>
                            <a:srgbClr val="C00000"/>
                          </a:solidFill>
                          <a:latin typeface="+mn-lt"/>
                        </a:rPr>
                        <a:t>EU</a:t>
                      </a:r>
                    </a:p>
                  </a:txBody>
                  <a:tcPr marL="38576" marR="38576" marT="19289" marB="19289">
                    <a:noFill/>
                  </a:tcPr>
                </a:tc>
                <a:tc>
                  <a:txBody>
                    <a:bodyPr/>
                    <a:lstStyle/>
                    <a:p>
                      <a:r>
                        <a:rPr lang="en-GB" sz="800" b="0" i="0" u="none" strike="noStrike" kern="1200" dirty="0">
                          <a:solidFill>
                            <a:srgbClr val="C00000"/>
                          </a:solidFill>
                          <a:effectLst/>
                          <a:latin typeface="+mn-lt"/>
                          <a:ea typeface="+mn-ea"/>
                          <a:cs typeface="+mn-cs"/>
                        </a:rPr>
                        <a:t>15 </a:t>
                      </a:r>
                      <a:r>
                        <a:rPr lang="en-GB" sz="800" b="0" i="0" u="none" strike="noStrike" kern="1200" dirty="0" err="1">
                          <a:solidFill>
                            <a:srgbClr val="C00000"/>
                          </a:solidFill>
                          <a:effectLst/>
                          <a:latin typeface="+mn-lt"/>
                          <a:ea typeface="+mn-ea"/>
                          <a:cs typeface="+mn-cs"/>
                        </a:rPr>
                        <a:t>MEuro</a:t>
                      </a:r>
                      <a:endParaRPr lang="en-GB" sz="800" b="0" i="0" u="none" strike="noStrike" kern="1200" dirty="0">
                        <a:solidFill>
                          <a:srgbClr val="C00000"/>
                        </a:solidFill>
                        <a:effectLst/>
                        <a:latin typeface="+mn-lt"/>
                        <a:ea typeface="+mn-ea"/>
                        <a:cs typeface="+mn-cs"/>
                      </a:endParaRPr>
                    </a:p>
                  </a:txBody>
                  <a:tcPr marL="38576" marR="38576" marT="19289" marB="19289">
                    <a:noFill/>
                  </a:tcPr>
                </a:tc>
                <a:tc>
                  <a:txBody>
                    <a:bodyPr/>
                    <a:lstStyle/>
                    <a:p>
                      <a:r>
                        <a:rPr lang="en-CA" sz="800" b="0" strike="noStrike" spc="-1" dirty="0">
                          <a:solidFill>
                            <a:srgbClr val="C00000"/>
                          </a:solidFill>
                          <a:latin typeface="+mn-lt"/>
                        </a:rPr>
                        <a:t>Q3 2024 (?) – 6 years</a:t>
                      </a:r>
                    </a:p>
                  </a:txBody>
                  <a:tcPr marL="38576" marR="38576" marT="19289" marB="19289">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b="1" strike="noStrike" spc="-1" dirty="0">
                          <a:solidFill>
                            <a:srgbClr val="C00000"/>
                          </a:solidFill>
                          <a:latin typeface="+mn-lt"/>
                        </a:rPr>
                        <a:t>Teaming for Excellence</a:t>
                      </a:r>
                      <a:r>
                        <a:rPr lang="en-CA" sz="800" b="0" strike="noStrike" spc="-1" dirty="0">
                          <a:solidFill>
                            <a:srgbClr val="C00000"/>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strike="noStrike" spc="-1" dirty="0">
                          <a:solidFill>
                            <a:srgbClr val="C00000"/>
                          </a:solidFill>
                          <a:latin typeface="+mn-lt"/>
                        </a:rPr>
                        <a:t>Passed to 2</a:t>
                      </a:r>
                      <a:r>
                        <a:rPr lang="en-CA" sz="800" b="0" strike="noStrike" spc="-1" baseline="30000" dirty="0">
                          <a:solidFill>
                            <a:srgbClr val="C00000"/>
                          </a:solidFill>
                          <a:latin typeface="+mn-lt"/>
                        </a:rPr>
                        <a:t>nd</a:t>
                      </a:r>
                      <a:r>
                        <a:rPr lang="en-CA" sz="800" b="0" strike="noStrike" spc="-1" dirty="0">
                          <a:solidFill>
                            <a:srgbClr val="C00000"/>
                          </a:solidFill>
                          <a:latin typeface="+mn-lt"/>
                        </a:rPr>
                        <a:t> stage, in preparation</a:t>
                      </a:r>
                    </a:p>
                  </a:txBody>
                  <a:tcPr marL="38576" marR="38576" marT="19289" marB="19289">
                    <a:noFill/>
                  </a:tcPr>
                </a:tc>
                <a:extLst>
                  <a:ext uri="{0D108BD9-81ED-4DB2-BD59-A6C34878D82A}">
                    <a16:rowId xmlns:a16="http://schemas.microsoft.com/office/drawing/2014/main" val="3169467156"/>
                  </a:ext>
                </a:extLst>
              </a:tr>
              <a:tr h="450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strike="noStrike" spc="-1" dirty="0">
                          <a:solidFill>
                            <a:srgbClr val="C00000"/>
                          </a:solidFill>
                          <a:latin typeface="+mn-lt"/>
                        </a:rPr>
                        <a:t>Astrocent:</a:t>
                      </a:r>
                      <a:r>
                        <a:rPr lang="en-CA" sz="800" b="1" strike="noStrike" kern="1200" spc="-1" dirty="0">
                          <a:solidFill>
                            <a:srgbClr val="C00000"/>
                          </a:solidFill>
                          <a:latin typeface="+mn-lt"/>
                          <a:ea typeface="+mn-ea"/>
                          <a:cs typeface="+mn-cs"/>
                        </a:rPr>
                        <a:t> Particle Astrophysics Science and Technology Centre</a:t>
                      </a:r>
                    </a:p>
                    <a:p>
                      <a:endParaRPr lang="en-CA" sz="800" b="0" strike="noStrike" spc="-1" dirty="0">
                        <a:solidFill>
                          <a:schemeClr val="tx1"/>
                        </a:solidFill>
                        <a:latin typeface="+mn-lt"/>
                      </a:endParaRPr>
                    </a:p>
                  </a:txBody>
                  <a:tcPr marL="38576" marR="38576" marT="19289" marB="19289">
                    <a:noFill/>
                  </a:tcPr>
                </a:tc>
                <a:tc>
                  <a:txBody>
                    <a:bodyPr/>
                    <a:lstStyle/>
                    <a:p>
                      <a:pPr algn="ctr"/>
                      <a:r>
                        <a:rPr lang="en-CA" sz="800" b="0" strike="noStrike" spc="-1" dirty="0">
                          <a:solidFill>
                            <a:srgbClr val="C00000"/>
                          </a:solidFill>
                          <a:latin typeface="+mn-lt"/>
                        </a:rPr>
                        <a:t>MK</a:t>
                      </a:r>
                    </a:p>
                  </a:txBody>
                  <a:tcPr marL="38576" marR="38576" marT="19289" marB="19289">
                    <a:noFill/>
                  </a:tcPr>
                </a:tc>
                <a:tc>
                  <a:txBody>
                    <a:bodyPr/>
                    <a:lstStyle/>
                    <a:p>
                      <a:r>
                        <a:rPr lang="en-CA" sz="800" b="0" strike="noStrike" spc="-1" dirty="0">
                          <a:solidFill>
                            <a:srgbClr val="C00000"/>
                          </a:solidFill>
                          <a:latin typeface="+mn-lt"/>
                        </a:rPr>
                        <a:t>FNP</a:t>
                      </a:r>
                    </a:p>
                  </a:txBody>
                  <a:tcPr marL="38576" marR="38576" marT="19289" marB="19289">
                    <a:noFill/>
                  </a:tcPr>
                </a:tc>
                <a:tc>
                  <a:txBody>
                    <a:bodyPr/>
                    <a:lstStyle/>
                    <a:p>
                      <a:r>
                        <a:rPr lang="en-GB" sz="800" b="0" i="0" u="none" strike="noStrike" kern="1200" dirty="0">
                          <a:solidFill>
                            <a:srgbClr val="C00000"/>
                          </a:solidFill>
                          <a:effectLst/>
                          <a:latin typeface="+mn-lt"/>
                          <a:ea typeface="+mn-ea"/>
                          <a:cs typeface="+mn-cs"/>
                        </a:rPr>
                        <a:t>30 MPLN</a:t>
                      </a:r>
                    </a:p>
                  </a:txBody>
                  <a:tcPr marL="38576" marR="38576" marT="19289" marB="19289">
                    <a:noFill/>
                  </a:tcPr>
                </a:tc>
                <a:tc>
                  <a:txBody>
                    <a:bodyPr/>
                    <a:lstStyle/>
                    <a:p>
                      <a:r>
                        <a:rPr lang="en-CA" sz="800" b="0" strike="noStrike" spc="-1" dirty="0">
                          <a:solidFill>
                            <a:srgbClr val="C00000"/>
                          </a:solidFill>
                          <a:latin typeface="+mn-lt"/>
                        </a:rPr>
                        <a:t>Q1 2024 (?) – 5yrs,  submitted</a:t>
                      </a:r>
                    </a:p>
                  </a:txBody>
                  <a:tcPr marL="38576" marR="38576" marT="19289" marB="19289">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strike="noStrike" spc="-1" dirty="0">
                          <a:solidFill>
                            <a:srgbClr val="C00000"/>
                          </a:solidFill>
                          <a:latin typeface="+mn-lt"/>
                        </a:rPr>
                        <a:t>IRA competition grant, pending decision</a:t>
                      </a:r>
                    </a:p>
                  </a:txBody>
                  <a:tcPr marL="38576" marR="38576" marT="19289" marB="19289">
                    <a:noFill/>
                  </a:tcPr>
                </a:tc>
                <a:extLst>
                  <a:ext uri="{0D108BD9-81ED-4DB2-BD59-A6C34878D82A}">
                    <a16:rowId xmlns:a16="http://schemas.microsoft.com/office/drawing/2014/main" val="624371450"/>
                  </a:ext>
                </a:extLst>
              </a:tr>
            </a:tbl>
          </a:graphicData>
        </a:graphic>
      </p:graphicFrame>
      <p:sp>
        <p:nvSpPr>
          <p:cNvPr id="2" name="Footer Placeholder 1">
            <a:extLst>
              <a:ext uri="{FF2B5EF4-FFF2-40B4-BE49-F238E27FC236}">
                <a16:creationId xmlns:a16="http://schemas.microsoft.com/office/drawing/2014/main" id="{3AACE317-35F5-018F-4F31-B366ADB32BD1}"/>
              </a:ext>
            </a:extLst>
          </p:cNvPr>
          <p:cNvSpPr>
            <a:spLocks noGrp="1"/>
          </p:cNvSpPr>
          <p:nvPr>
            <p:ph type="ftr" sz="quarter" idx="11"/>
          </p:nvPr>
        </p:nvSpPr>
        <p:spPr/>
        <p:txBody>
          <a:bodyPr/>
          <a:lstStyle/>
          <a:p>
            <a:r>
              <a:rPr lang="en-GB"/>
              <a:t>L. Roszkowski, APC-Astrocent, 20.12.2023</a:t>
            </a:r>
          </a:p>
        </p:txBody>
      </p:sp>
    </p:spTree>
    <p:extLst>
      <p:ext uri="{BB962C8B-B14F-4D97-AF65-F5344CB8AC3E}">
        <p14:creationId xmlns:p14="http://schemas.microsoft.com/office/powerpoint/2010/main" val="1513451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0406D0-67A3-F0CD-207E-68CF9611CC1E}"/>
              </a:ext>
            </a:extLst>
          </p:cNvPr>
          <p:cNvSpPr>
            <a:spLocks noGrp="1"/>
          </p:cNvSpPr>
          <p:nvPr>
            <p:ph type="ftr" sz="quarter" idx="11"/>
          </p:nvPr>
        </p:nvSpPr>
        <p:spPr/>
        <p:txBody>
          <a:bodyPr/>
          <a:lstStyle/>
          <a:p>
            <a:r>
              <a:rPr lang="en-GB"/>
              <a:t>L. Roszkowski, APC-Astrocent, 20.12.2023</a:t>
            </a:r>
          </a:p>
        </p:txBody>
      </p:sp>
      <p:sp>
        <p:nvSpPr>
          <p:cNvPr id="3" name="TextBox 2">
            <a:extLst>
              <a:ext uri="{FF2B5EF4-FFF2-40B4-BE49-F238E27FC236}">
                <a16:creationId xmlns:a16="http://schemas.microsoft.com/office/drawing/2014/main" id="{FDD71E49-75D3-10AF-C5D1-D79EBD19B8EA}"/>
              </a:ext>
            </a:extLst>
          </p:cNvPr>
          <p:cNvSpPr txBox="1"/>
          <p:nvPr/>
        </p:nvSpPr>
        <p:spPr>
          <a:xfrm>
            <a:off x="3090800" y="0"/>
            <a:ext cx="2962414" cy="461665"/>
          </a:xfrm>
          <a:prstGeom prst="rect">
            <a:avLst/>
          </a:prstGeom>
          <a:noFill/>
        </p:spPr>
        <p:txBody>
          <a:bodyPr wrap="none" rtlCol="0">
            <a:spAutoFit/>
          </a:bodyPr>
          <a:lstStyle/>
          <a:p>
            <a:pPr algn="ctr"/>
            <a:r>
              <a:rPr lang="en-GB" sz="2400" b="1" dirty="0">
                <a:solidFill>
                  <a:srgbClr val="7030A0"/>
                </a:solidFill>
              </a:rPr>
              <a:t>End of Project in sight</a:t>
            </a:r>
          </a:p>
        </p:txBody>
      </p:sp>
      <p:sp>
        <p:nvSpPr>
          <p:cNvPr id="4" name="TextBox 3">
            <a:extLst>
              <a:ext uri="{FF2B5EF4-FFF2-40B4-BE49-F238E27FC236}">
                <a16:creationId xmlns:a16="http://schemas.microsoft.com/office/drawing/2014/main" id="{8D5515C4-0A5E-5DC3-190F-4BCB959D7A6F}"/>
              </a:ext>
            </a:extLst>
          </p:cNvPr>
          <p:cNvSpPr txBox="1"/>
          <p:nvPr/>
        </p:nvSpPr>
        <p:spPr>
          <a:xfrm>
            <a:off x="297774" y="704973"/>
            <a:ext cx="8343503" cy="4093428"/>
          </a:xfrm>
          <a:prstGeom prst="rect">
            <a:avLst/>
          </a:prstGeom>
          <a:noFill/>
        </p:spPr>
        <p:txBody>
          <a:bodyPr wrap="none" rtlCol="0">
            <a:spAutoFit/>
          </a:bodyPr>
          <a:lstStyle/>
          <a:p>
            <a:pPr marL="285750" indent="-285750">
              <a:buFont typeface="Wingdings" pitchFamily="2" charset="2"/>
              <a:buChar char="Ø"/>
            </a:pPr>
            <a:r>
              <a:rPr lang="en-GB" sz="2400" b="1" dirty="0">
                <a:solidFill>
                  <a:srgbClr val="C00000"/>
                </a:solidFill>
              </a:rPr>
              <a:t>Budget spending on track</a:t>
            </a:r>
          </a:p>
          <a:p>
            <a:r>
              <a:rPr lang="en-GB" sz="2400" b="1" kern="100" dirty="0">
                <a:solidFill>
                  <a:srgbClr val="C00000"/>
                </a:solidFill>
                <a:effectLst/>
                <a:ea typeface="Calibri" panose="020F0502020204030204" pitchFamily="34" charset="0"/>
                <a:cs typeface="Times New Roman" panose="02020603050405020304" pitchFamily="18" charset="0"/>
              </a:rPr>
              <a:t>					</a:t>
            </a:r>
            <a:r>
              <a:rPr lang="en-GB" b="1" kern="100" dirty="0">
                <a:solidFill>
                  <a:srgbClr val="002060"/>
                </a:solidFill>
                <a:effectLst/>
                <a:ea typeface="Calibri" panose="020F0502020204030204" pitchFamily="34" charset="0"/>
                <a:cs typeface="Times New Roman" panose="02020603050405020304" pitchFamily="18" charset="0"/>
              </a:rPr>
              <a:t>expected underspent at ~</a:t>
            </a:r>
            <a:r>
              <a:rPr lang="en-GB" b="1" dirty="0">
                <a:solidFill>
                  <a:srgbClr val="002060"/>
                </a:solidFill>
                <a:ea typeface="Calibri"/>
                <a:cs typeface="Calibri"/>
                <a:sym typeface="Calibri"/>
              </a:rPr>
              <a:t>110-150 </a:t>
            </a:r>
            <a:r>
              <a:rPr lang="en-GB" b="1" dirty="0" err="1">
                <a:solidFill>
                  <a:srgbClr val="002060"/>
                </a:solidFill>
                <a:ea typeface="Calibri"/>
                <a:cs typeface="Calibri"/>
                <a:sym typeface="Calibri"/>
              </a:rPr>
              <a:t>kPLN</a:t>
            </a:r>
            <a:r>
              <a:rPr lang="en-GB" b="1" dirty="0">
                <a:solidFill>
                  <a:srgbClr val="002060"/>
                </a:solidFill>
                <a:ea typeface="Calibri"/>
                <a:cs typeface="Calibri"/>
                <a:sym typeface="Calibri"/>
              </a:rPr>
              <a:t> (0,3% - 0,4%)</a:t>
            </a:r>
            <a:endParaRPr lang="en-GB" b="1" kern="100" dirty="0">
              <a:solidFill>
                <a:srgbClr val="002060"/>
              </a:solidFill>
              <a:effectLst/>
              <a:ea typeface="Calibri" panose="020F0502020204030204" pitchFamily="34" charset="0"/>
              <a:cs typeface="Times New Roman" panose="02020603050405020304" pitchFamily="18" charset="0"/>
            </a:endParaRPr>
          </a:p>
          <a:p>
            <a:pPr marL="285750" indent="-285750">
              <a:buFont typeface="Wingdings" pitchFamily="2" charset="2"/>
              <a:buChar char="Ø"/>
            </a:pPr>
            <a:endParaRPr lang="en-GB" sz="2000" b="1" kern="100" dirty="0">
              <a:solidFill>
                <a:srgbClr val="C00000"/>
              </a:solidFill>
              <a:ea typeface="Calibri" panose="020F0502020204030204" pitchFamily="34" charset="0"/>
              <a:cs typeface="Times New Roman" panose="02020603050405020304" pitchFamily="18" charset="0"/>
            </a:endParaRPr>
          </a:p>
          <a:p>
            <a:pPr marL="285750" indent="-285750">
              <a:buFont typeface="Wingdings" pitchFamily="2" charset="2"/>
              <a:buChar char="Ø"/>
            </a:pPr>
            <a:r>
              <a:rPr lang="en-GB" sz="2400" b="1" kern="100" dirty="0">
                <a:solidFill>
                  <a:srgbClr val="C00000"/>
                </a:solidFill>
                <a:ea typeface="Calibri" panose="020F0502020204030204" pitchFamily="34" charset="0"/>
                <a:cs typeface="Times New Roman" panose="02020603050405020304" pitchFamily="18" charset="0"/>
              </a:rPr>
              <a:t>All grant indicators already exceeded initially declared values</a:t>
            </a:r>
          </a:p>
          <a:p>
            <a:pPr marL="285750" indent="-285750">
              <a:buFont typeface="Wingdings" pitchFamily="2" charset="2"/>
              <a:buChar char="Ø"/>
            </a:pPr>
            <a:endParaRPr lang="en-GB" sz="2400" b="1" kern="100" dirty="0">
              <a:solidFill>
                <a:srgbClr val="C00000"/>
              </a:solidFill>
              <a:ea typeface="Calibri" panose="020F0502020204030204" pitchFamily="34" charset="0"/>
              <a:cs typeface="Times New Roman" panose="02020603050405020304" pitchFamily="18" charset="0"/>
            </a:endParaRPr>
          </a:p>
          <a:p>
            <a:pPr marL="285750" indent="-285750">
              <a:buFont typeface="Wingdings" pitchFamily="2" charset="2"/>
              <a:buChar char="Ø"/>
            </a:pPr>
            <a:endParaRPr lang="en-GB" sz="2400" b="1" kern="100" dirty="0">
              <a:solidFill>
                <a:srgbClr val="002060"/>
              </a:solidFill>
              <a:ea typeface="Calibri" panose="020F0502020204030204" pitchFamily="34" charset="0"/>
              <a:cs typeface="Times New Roman" panose="02020603050405020304" pitchFamily="18" charset="0"/>
            </a:endParaRPr>
          </a:p>
          <a:p>
            <a:pPr marL="285750" indent="-285750">
              <a:buFont typeface="Wingdings" pitchFamily="2" charset="2"/>
              <a:buChar char="Ø"/>
            </a:pPr>
            <a:r>
              <a:rPr lang="en-GB" sz="2400" b="1" kern="100" dirty="0">
                <a:solidFill>
                  <a:srgbClr val="002060"/>
                </a:solidFill>
                <a:ea typeface="Calibri" panose="020F0502020204030204" pitchFamily="34" charset="0"/>
                <a:cs typeface="Times New Roman" panose="02020603050405020304" pitchFamily="18" charset="0"/>
              </a:rPr>
              <a:t>Two patents </a:t>
            </a:r>
            <a:r>
              <a:rPr lang="en-GB" sz="2400" b="1" i="0" u="none" strike="noStrike" kern="100" dirty="0">
                <a:solidFill>
                  <a:srgbClr val="002060"/>
                </a:solidFill>
                <a:effectLst/>
                <a:cs typeface="Times New Roman" panose="02020603050405020304" pitchFamily="18" charset="0"/>
              </a:rPr>
              <a:t>pending approval and</a:t>
            </a:r>
            <a:r>
              <a:rPr lang="en-GB" sz="2400" b="1" kern="100" dirty="0">
                <a:solidFill>
                  <a:srgbClr val="002060"/>
                </a:solidFill>
                <a:ea typeface="Calibri" panose="020F0502020204030204" pitchFamily="34" charset="0"/>
                <a:cs typeface="Times New Roman" panose="02020603050405020304" pitchFamily="18" charset="0"/>
              </a:rPr>
              <a:t> one granted (</a:t>
            </a:r>
            <a:r>
              <a:rPr lang="en-GB" sz="2400" b="0" i="0" u="none" strike="noStrike" dirty="0">
                <a:solidFill>
                  <a:srgbClr val="002060"/>
                </a:solidFill>
                <a:effectLst/>
              </a:rPr>
              <a:t>utility model</a:t>
            </a:r>
            <a:r>
              <a:rPr lang="en-GB" sz="2400" b="1" i="0" u="none" strike="noStrike" kern="100" dirty="0">
                <a:solidFill>
                  <a:srgbClr val="002060"/>
                </a:solidFill>
                <a:effectLst/>
                <a:cs typeface="Times New Roman" panose="02020603050405020304" pitchFamily="18" charset="0"/>
              </a:rPr>
              <a:t>)</a:t>
            </a:r>
            <a:endParaRPr lang="en-GB" sz="2400" b="1" kern="100" dirty="0">
              <a:solidFill>
                <a:srgbClr val="002060"/>
              </a:solidFill>
              <a:ea typeface="Calibri" panose="020F0502020204030204" pitchFamily="34" charset="0"/>
              <a:cs typeface="Times New Roman" panose="02020603050405020304" pitchFamily="18" charset="0"/>
            </a:endParaRPr>
          </a:p>
          <a:p>
            <a:pPr marL="285750" indent="-285750">
              <a:buFont typeface="Wingdings" pitchFamily="2" charset="2"/>
              <a:buChar char="Ø"/>
            </a:pPr>
            <a:endParaRPr lang="en-GB" sz="2400" b="1" kern="100" dirty="0">
              <a:solidFill>
                <a:srgbClr val="C00000"/>
              </a:solidFill>
              <a:effectLst/>
              <a:ea typeface="Calibri" panose="020F0502020204030204" pitchFamily="34" charset="0"/>
              <a:cs typeface="Times New Roman" panose="02020603050405020304" pitchFamily="18" charset="0"/>
            </a:endParaRPr>
          </a:p>
          <a:p>
            <a:pPr marL="285750" indent="-285750">
              <a:buFont typeface="Wingdings" pitchFamily="2" charset="2"/>
              <a:buChar char="Ø"/>
            </a:pPr>
            <a:r>
              <a:rPr lang="en-GB" sz="2400" b="1" kern="100" dirty="0">
                <a:solidFill>
                  <a:srgbClr val="C00000"/>
                </a:solidFill>
                <a:effectLst/>
                <a:ea typeface="Calibri" panose="020F0502020204030204" pitchFamily="34" charset="0"/>
                <a:cs typeface="Times New Roman" panose="02020603050405020304" pitchFamily="18" charset="0"/>
              </a:rPr>
              <a:t>Co-operation with industry developed (groups 1, 3, 5)</a:t>
            </a:r>
          </a:p>
          <a:p>
            <a:pPr marL="285750" indent="-285750">
              <a:buFont typeface="Wingdings" pitchFamily="2" charset="2"/>
              <a:buChar char="Ø"/>
            </a:pPr>
            <a:endParaRPr lang="en-GB" sz="2400" b="1" kern="100" dirty="0">
              <a:solidFill>
                <a:srgbClr val="C00000"/>
              </a:solidFill>
              <a:ea typeface="Calibri" panose="020F0502020204030204" pitchFamily="34" charset="0"/>
              <a:cs typeface="Times New Roman" panose="02020603050405020304" pitchFamily="18" charset="0"/>
            </a:endParaRPr>
          </a:p>
          <a:p>
            <a:pPr marL="285750" indent="-285750">
              <a:buFont typeface="Wingdings" pitchFamily="2" charset="2"/>
              <a:buChar char="Ø"/>
            </a:pPr>
            <a:r>
              <a:rPr lang="en-GB" sz="2400" b="1" kern="100" dirty="0">
                <a:solidFill>
                  <a:srgbClr val="002060"/>
                </a:solidFill>
                <a:ea typeface="Calibri" panose="020F0502020204030204" pitchFamily="34" charset="0"/>
                <a:cs typeface="Times New Roman" panose="02020603050405020304" pitchFamily="18" charset="0"/>
              </a:rPr>
              <a:t>…</a:t>
            </a:r>
          </a:p>
        </p:txBody>
      </p:sp>
      <p:sp>
        <p:nvSpPr>
          <p:cNvPr id="8" name="TextBox 7">
            <a:extLst>
              <a:ext uri="{FF2B5EF4-FFF2-40B4-BE49-F238E27FC236}">
                <a16:creationId xmlns:a16="http://schemas.microsoft.com/office/drawing/2014/main" id="{F5D87DA9-526A-6678-DB35-6347568E7BCF}"/>
              </a:ext>
            </a:extLst>
          </p:cNvPr>
          <p:cNvSpPr txBox="1"/>
          <p:nvPr/>
        </p:nvSpPr>
        <p:spPr>
          <a:xfrm>
            <a:off x="2940148" y="2158115"/>
            <a:ext cx="6097375" cy="369332"/>
          </a:xfrm>
          <a:prstGeom prst="rect">
            <a:avLst/>
          </a:prstGeom>
          <a:noFill/>
        </p:spPr>
        <p:txBody>
          <a:bodyPr wrap="none" rtlCol="0">
            <a:spAutoFit/>
          </a:bodyPr>
          <a:lstStyle/>
          <a:p>
            <a:r>
              <a:rPr lang="en-GB" b="1" dirty="0"/>
              <a:t>2 formal co-operation agreements signed, one being prepared</a:t>
            </a:r>
          </a:p>
        </p:txBody>
      </p:sp>
    </p:spTree>
    <p:extLst>
      <p:ext uri="{BB962C8B-B14F-4D97-AF65-F5344CB8AC3E}">
        <p14:creationId xmlns:p14="http://schemas.microsoft.com/office/powerpoint/2010/main" val="3737407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5BB5EF-32BF-8640-A65A-98A3FAAFBC60}"/>
              </a:ext>
            </a:extLst>
          </p:cNvPr>
          <p:cNvSpPr txBox="1"/>
          <p:nvPr/>
        </p:nvSpPr>
        <p:spPr>
          <a:xfrm>
            <a:off x="1131965" y="32021"/>
            <a:ext cx="6880089" cy="646331"/>
          </a:xfrm>
          <a:prstGeom prst="rect">
            <a:avLst/>
          </a:prstGeom>
          <a:noFill/>
        </p:spPr>
        <p:txBody>
          <a:bodyPr wrap="none" rtlCol="0">
            <a:spAutoFit/>
          </a:bodyPr>
          <a:lstStyle/>
          <a:p>
            <a:pPr algn="ctr"/>
            <a:r>
              <a:rPr lang="en-US" b="1" dirty="0" err="1">
                <a:solidFill>
                  <a:srgbClr val="C00000"/>
                </a:solidFill>
              </a:rPr>
              <a:t>Audyt</a:t>
            </a:r>
            <a:r>
              <a:rPr lang="en-US" b="1" dirty="0">
                <a:solidFill>
                  <a:srgbClr val="C00000"/>
                </a:solidFill>
              </a:rPr>
              <a:t> NCBR / Audit of National Centre for Research and Development</a:t>
            </a:r>
          </a:p>
          <a:p>
            <a:pPr algn="ctr"/>
            <a:r>
              <a:rPr lang="en-US" b="1" dirty="0">
                <a:solidFill>
                  <a:srgbClr val="C00000"/>
                </a:solidFill>
              </a:rPr>
              <a:t>15 October 2020</a:t>
            </a:r>
          </a:p>
        </p:txBody>
      </p:sp>
      <p:sp>
        <p:nvSpPr>
          <p:cNvPr id="4" name="TextBox 3">
            <a:extLst>
              <a:ext uri="{FF2B5EF4-FFF2-40B4-BE49-F238E27FC236}">
                <a16:creationId xmlns:a16="http://schemas.microsoft.com/office/drawing/2014/main" id="{BE6178F4-C1F9-4248-950E-EE62DE24107C}"/>
              </a:ext>
            </a:extLst>
          </p:cNvPr>
          <p:cNvSpPr txBox="1"/>
          <p:nvPr/>
        </p:nvSpPr>
        <p:spPr>
          <a:xfrm>
            <a:off x="653142" y="615224"/>
            <a:ext cx="3597844" cy="615553"/>
          </a:xfrm>
          <a:prstGeom prst="rect">
            <a:avLst/>
          </a:prstGeom>
          <a:noFill/>
        </p:spPr>
        <p:txBody>
          <a:bodyPr wrap="none" rtlCol="0">
            <a:spAutoFit/>
          </a:bodyPr>
          <a:lstStyle/>
          <a:p>
            <a:pPr marL="285750" indent="-285750">
              <a:buFont typeface="Arial" panose="020B0604020202020204" pitchFamily="34" charset="0"/>
              <a:buChar char="•"/>
            </a:pPr>
            <a:r>
              <a:rPr lang="en-US" dirty="0" err="1"/>
              <a:t>Część</a:t>
            </a:r>
            <a:r>
              <a:rPr lang="en-US" dirty="0"/>
              <a:t> </a:t>
            </a:r>
            <a:r>
              <a:rPr lang="en-US" dirty="0" err="1"/>
              <a:t>formalna</a:t>
            </a:r>
            <a:r>
              <a:rPr lang="en-US" dirty="0"/>
              <a:t>: bez </a:t>
            </a:r>
            <a:r>
              <a:rPr lang="en-US" dirty="0" err="1"/>
              <a:t>żadnych</a:t>
            </a:r>
            <a:r>
              <a:rPr lang="en-US" dirty="0"/>
              <a:t> </a:t>
            </a:r>
            <a:r>
              <a:rPr lang="en-US" dirty="0" err="1"/>
              <a:t>korekt</a:t>
            </a:r>
            <a:endParaRPr lang="en-US" dirty="0"/>
          </a:p>
          <a:p>
            <a:pPr marL="285750" indent="-285750">
              <a:buFont typeface="Arial" panose="020B0604020202020204" pitchFamily="34" charset="0"/>
              <a:buChar char="•"/>
            </a:pPr>
            <a:r>
              <a:rPr lang="en-US" dirty="0" err="1"/>
              <a:t>Część</a:t>
            </a:r>
            <a:r>
              <a:rPr lang="en-US" dirty="0"/>
              <a:t> </a:t>
            </a:r>
            <a:r>
              <a:rPr lang="en-US" dirty="0" err="1"/>
              <a:t>merytoryczna</a:t>
            </a:r>
            <a:r>
              <a:rPr lang="en-US" dirty="0"/>
              <a:t> (15.10.20):</a:t>
            </a:r>
          </a:p>
        </p:txBody>
      </p:sp>
      <p:pic>
        <p:nvPicPr>
          <p:cNvPr id="5" name="Picture 4">
            <a:extLst>
              <a:ext uri="{FF2B5EF4-FFF2-40B4-BE49-F238E27FC236}">
                <a16:creationId xmlns:a16="http://schemas.microsoft.com/office/drawing/2014/main" id="{3D455DAF-7E85-704D-8D68-18C5C40BCB96}"/>
              </a:ext>
            </a:extLst>
          </p:cNvPr>
          <p:cNvPicPr>
            <a:picLocks noChangeAspect="1"/>
          </p:cNvPicPr>
          <p:nvPr/>
        </p:nvPicPr>
        <p:blipFill>
          <a:blip r:embed="rId2"/>
          <a:stretch>
            <a:fillRect/>
          </a:stretch>
        </p:blipFill>
        <p:spPr>
          <a:xfrm rot="-5400000">
            <a:off x="2638087" y="-194045"/>
            <a:ext cx="3225799" cy="6273798"/>
          </a:xfrm>
          <a:prstGeom prst="rect">
            <a:avLst/>
          </a:prstGeom>
        </p:spPr>
      </p:pic>
      <p:pic>
        <p:nvPicPr>
          <p:cNvPr id="8" name="Picture 7">
            <a:extLst>
              <a:ext uri="{FF2B5EF4-FFF2-40B4-BE49-F238E27FC236}">
                <a16:creationId xmlns:a16="http://schemas.microsoft.com/office/drawing/2014/main" id="{C5A8F506-B7D3-4949-A149-2210190ABA80}"/>
              </a:ext>
            </a:extLst>
          </p:cNvPr>
          <p:cNvPicPr>
            <a:picLocks noChangeAspect="1"/>
          </p:cNvPicPr>
          <p:nvPr/>
        </p:nvPicPr>
        <p:blipFill>
          <a:blip r:embed="rId3"/>
          <a:stretch>
            <a:fillRect/>
          </a:stretch>
        </p:blipFill>
        <p:spPr>
          <a:xfrm rot="16200000">
            <a:off x="3241337" y="2468263"/>
            <a:ext cx="1993900" cy="6248400"/>
          </a:xfrm>
          <a:prstGeom prst="rect">
            <a:avLst/>
          </a:prstGeom>
        </p:spPr>
      </p:pic>
      <p:cxnSp>
        <p:nvCxnSpPr>
          <p:cNvPr id="11" name="Straight Connector 10">
            <a:extLst>
              <a:ext uri="{FF2B5EF4-FFF2-40B4-BE49-F238E27FC236}">
                <a16:creationId xmlns:a16="http://schemas.microsoft.com/office/drawing/2014/main" id="{CC40F8D4-F972-554C-B456-9C01759DFCBD}"/>
              </a:ext>
            </a:extLst>
          </p:cNvPr>
          <p:cNvCxnSpPr/>
          <p:nvPr/>
        </p:nvCxnSpPr>
        <p:spPr>
          <a:xfrm>
            <a:off x="3457575" y="3305175"/>
            <a:ext cx="39049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D0D4C0A-772B-844F-8F37-3298FDE52592}"/>
              </a:ext>
            </a:extLst>
          </p:cNvPr>
          <p:cNvCxnSpPr/>
          <p:nvPr/>
        </p:nvCxnSpPr>
        <p:spPr>
          <a:xfrm>
            <a:off x="1114087" y="3495675"/>
            <a:ext cx="62484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A8A80AC-2F16-D54C-8A1F-35BDDDE65705}"/>
              </a:ext>
            </a:extLst>
          </p:cNvPr>
          <p:cNvCxnSpPr/>
          <p:nvPr/>
        </p:nvCxnSpPr>
        <p:spPr>
          <a:xfrm>
            <a:off x="1847850" y="3914775"/>
            <a:ext cx="50482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5AE17D2-32A3-9D43-B118-1A4788F46F21}"/>
              </a:ext>
            </a:extLst>
          </p:cNvPr>
          <p:cNvCxnSpPr/>
          <p:nvPr/>
        </p:nvCxnSpPr>
        <p:spPr>
          <a:xfrm>
            <a:off x="7000875" y="4724400"/>
            <a:ext cx="3584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6110578-4FDB-4242-A64A-937CAFB11AC5}"/>
              </a:ext>
            </a:extLst>
          </p:cNvPr>
          <p:cNvCxnSpPr/>
          <p:nvPr/>
        </p:nvCxnSpPr>
        <p:spPr>
          <a:xfrm>
            <a:off x="1114087" y="4943475"/>
            <a:ext cx="62484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A4851F7-54A3-2849-B0AE-31016ECE45BF}"/>
              </a:ext>
            </a:extLst>
          </p:cNvPr>
          <p:cNvCxnSpPr>
            <a:cxnSpLocks/>
          </p:cNvCxnSpPr>
          <p:nvPr/>
        </p:nvCxnSpPr>
        <p:spPr>
          <a:xfrm>
            <a:off x="1114087" y="5143500"/>
            <a:ext cx="31368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43A06DD-A032-7B42-8B07-B1730DADE359}"/>
              </a:ext>
            </a:extLst>
          </p:cNvPr>
          <p:cNvCxnSpPr>
            <a:cxnSpLocks/>
          </p:cNvCxnSpPr>
          <p:nvPr/>
        </p:nvCxnSpPr>
        <p:spPr>
          <a:xfrm>
            <a:off x="1114087" y="5962650"/>
            <a:ext cx="62452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BA9CABB-CA74-E44A-BC4A-8B20FFE0D09D}"/>
              </a:ext>
            </a:extLst>
          </p:cNvPr>
          <p:cNvCxnSpPr>
            <a:cxnSpLocks/>
          </p:cNvCxnSpPr>
          <p:nvPr/>
        </p:nvCxnSpPr>
        <p:spPr>
          <a:xfrm>
            <a:off x="1114087" y="6172200"/>
            <a:ext cx="62452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ADDBFB1-76DB-384C-BAF7-6786C47DB31E}"/>
              </a:ext>
            </a:extLst>
          </p:cNvPr>
          <p:cNvCxnSpPr>
            <a:cxnSpLocks/>
          </p:cNvCxnSpPr>
          <p:nvPr/>
        </p:nvCxnSpPr>
        <p:spPr>
          <a:xfrm>
            <a:off x="1118849" y="6384926"/>
            <a:ext cx="62452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CBF0ED3-4576-584D-A426-FBF7E8049D74}"/>
              </a:ext>
            </a:extLst>
          </p:cNvPr>
          <p:cNvCxnSpPr>
            <a:cxnSpLocks/>
          </p:cNvCxnSpPr>
          <p:nvPr/>
        </p:nvCxnSpPr>
        <p:spPr>
          <a:xfrm>
            <a:off x="1114087" y="6570363"/>
            <a:ext cx="19434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B0506DD-9118-048B-5E70-B2B0949D3B8F}"/>
              </a:ext>
            </a:extLst>
          </p:cNvPr>
          <p:cNvSpPr txBox="1"/>
          <p:nvPr/>
        </p:nvSpPr>
        <p:spPr>
          <a:xfrm>
            <a:off x="209554" y="2791345"/>
            <a:ext cx="8170506" cy="1200329"/>
          </a:xfrm>
          <a:prstGeom prst="rect">
            <a:avLst/>
          </a:prstGeom>
          <a:solidFill>
            <a:srgbClr val="FFFF00">
              <a:alpha val="70000"/>
            </a:srgbClr>
          </a:solidFill>
        </p:spPr>
        <p:txBody>
          <a:bodyPr wrap="none" rtlCol="0">
            <a:spAutoFit/>
          </a:bodyPr>
          <a:lstStyle/>
          <a:p>
            <a:r>
              <a:rPr lang="en-GB" b="1" dirty="0">
                <a:solidFill>
                  <a:srgbClr val="C00000"/>
                </a:solidFill>
              </a:rPr>
              <a:t>What deserves special emphasis is the creation of administrative foundations </a:t>
            </a:r>
          </a:p>
          <a:p>
            <a:r>
              <a:rPr lang="en-GB" b="1" dirty="0">
                <a:solidFill>
                  <a:srgbClr val="C00000"/>
                </a:solidFill>
              </a:rPr>
              <a:t>in the first two years of the project (management of research groups, IP protection, </a:t>
            </a:r>
          </a:p>
          <a:p>
            <a:r>
              <a:rPr lang="en-GB" b="1" dirty="0">
                <a:solidFill>
                  <a:srgbClr val="C00000"/>
                </a:solidFill>
              </a:rPr>
              <a:t>creation of the position of a technology broker and HR expert), ... </a:t>
            </a:r>
          </a:p>
          <a:p>
            <a:r>
              <a:rPr lang="en-GB" b="1" dirty="0">
                <a:solidFill>
                  <a:srgbClr val="C00000"/>
                </a:solidFill>
              </a:rPr>
              <a:t>and, </a:t>
            </a:r>
            <a:r>
              <a:rPr lang="en-GB" b="1" u="sng" dirty="0">
                <a:solidFill>
                  <a:srgbClr val="C00000"/>
                </a:solidFill>
              </a:rPr>
              <a:t>above all, the employment of very good scientists as group leaders</a:t>
            </a:r>
            <a:r>
              <a:rPr lang="en-GB" b="1" dirty="0">
                <a:solidFill>
                  <a:srgbClr val="C00000"/>
                </a:solidFill>
              </a:rPr>
              <a:t>.</a:t>
            </a:r>
          </a:p>
        </p:txBody>
      </p:sp>
      <p:sp>
        <p:nvSpPr>
          <p:cNvPr id="6" name="TextBox 5">
            <a:extLst>
              <a:ext uri="{FF2B5EF4-FFF2-40B4-BE49-F238E27FC236}">
                <a16:creationId xmlns:a16="http://schemas.microsoft.com/office/drawing/2014/main" id="{AAEC6256-473A-9BD8-927C-DB9E6BD77C74}"/>
              </a:ext>
            </a:extLst>
          </p:cNvPr>
          <p:cNvSpPr txBox="1"/>
          <p:nvPr/>
        </p:nvSpPr>
        <p:spPr>
          <a:xfrm>
            <a:off x="217569" y="4187268"/>
            <a:ext cx="8162491" cy="646331"/>
          </a:xfrm>
          <a:prstGeom prst="rect">
            <a:avLst/>
          </a:prstGeom>
          <a:solidFill>
            <a:srgbClr val="FFFF00">
              <a:alpha val="70000"/>
            </a:srgbClr>
          </a:solidFill>
        </p:spPr>
        <p:txBody>
          <a:bodyPr wrap="none" rtlCol="0">
            <a:spAutoFit/>
          </a:bodyPr>
          <a:lstStyle/>
          <a:p>
            <a:r>
              <a:rPr lang="en-GB" b="1" dirty="0">
                <a:solidFill>
                  <a:srgbClr val="C00000"/>
                </a:solidFill>
              </a:rPr>
              <a:t>the selection of leaders was carried out properly, which </a:t>
            </a:r>
            <a:r>
              <a:rPr lang="en-GB" b="1" u="sng" dirty="0">
                <a:solidFill>
                  <a:srgbClr val="C00000"/>
                </a:solidFill>
              </a:rPr>
              <a:t>guarantees a high scientific </a:t>
            </a:r>
          </a:p>
          <a:p>
            <a:r>
              <a:rPr lang="en-GB" b="1" u="sng" dirty="0">
                <a:solidFill>
                  <a:srgbClr val="C00000"/>
                </a:solidFill>
              </a:rPr>
              <a:t>level of fundamental and applied research conducted at the </a:t>
            </a:r>
            <a:r>
              <a:rPr lang="en-GB" b="1" u="sng" dirty="0" err="1">
                <a:solidFill>
                  <a:srgbClr val="C00000"/>
                </a:solidFill>
              </a:rPr>
              <a:t>Center</a:t>
            </a:r>
            <a:r>
              <a:rPr lang="en-GB" b="1" dirty="0">
                <a:solidFill>
                  <a:srgbClr val="C00000"/>
                </a:solidFill>
              </a:rPr>
              <a:t>.</a:t>
            </a:r>
          </a:p>
        </p:txBody>
      </p:sp>
      <p:sp>
        <p:nvSpPr>
          <p:cNvPr id="7" name="TextBox 6">
            <a:extLst>
              <a:ext uri="{FF2B5EF4-FFF2-40B4-BE49-F238E27FC236}">
                <a16:creationId xmlns:a16="http://schemas.microsoft.com/office/drawing/2014/main" id="{16FD651E-7864-9FA6-DD82-B311CFEB1E03}"/>
              </a:ext>
            </a:extLst>
          </p:cNvPr>
          <p:cNvSpPr txBox="1"/>
          <p:nvPr/>
        </p:nvSpPr>
        <p:spPr>
          <a:xfrm>
            <a:off x="209554" y="5177250"/>
            <a:ext cx="8724889" cy="1477328"/>
          </a:xfrm>
          <a:prstGeom prst="rect">
            <a:avLst/>
          </a:prstGeom>
          <a:solidFill>
            <a:srgbClr val="FFFF00">
              <a:alpha val="70000"/>
            </a:srgbClr>
          </a:solidFill>
        </p:spPr>
        <p:txBody>
          <a:bodyPr wrap="none" rtlCol="0">
            <a:spAutoFit/>
          </a:bodyPr>
          <a:lstStyle/>
          <a:p>
            <a:r>
              <a:rPr lang="en-GB" b="1" dirty="0">
                <a:solidFill>
                  <a:srgbClr val="C00000"/>
                </a:solidFill>
              </a:rPr>
              <a:t>It is also worth pointing out the </a:t>
            </a:r>
            <a:r>
              <a:rPr lang="en-GB" b="1" u="sng" dirty="0">
                <a:solidFill>
                  <a:srgbClr val="C00000"/>
                </a:solidFill>
              </a:rPr>
              <a:t>strong presence of AstroCeNT in various international </a:t>
            </a:r>
          </a:p>
          <a:p>
            <a:r>
              <a:rPr lang="en-GB" b="1" u="sng" dirty="0">
                <a:solidFill>
                  <a:srgbClr val="C00000"/>
                </a:solidFill>
              </a:rPr>
              <a:t>networks and programs, which makes the initiative recognizable</a:t>
            </a:r>
            <a:r>
              <a:rPr lang="en-GB" b="1" dirty="0">
                <a:solidFill>
                  <a:srgbClr val="C00000"/>
                </a:solidFill>
              </a:rPr>
              <a:t>. Combined with the fact </a:t>
            </a:r>
          </a:p>
          <a:p>
            <a:r>
              <a:rPr lang="en-GB" b="1" dirty="0">
                <a:solidFill>
                  <a:srgbClr val="C00000"/>
                </a:solidFill>
              </a:rPr>
              <a:t>that </a:t>
            </a:r>
            <a:r>
              <a:rPr lang="en-GB" b="1" u="sng" dirty="0">
                <a:solidFill>
                  <a:srgbClr val="C00000"/>
                </a:solidFill>
              </a:rPr>
              <a:t>the technologies developed at the </a:t>
            </a:r>
            <a:r>
              <a:rPr lang="en-GB" b="1" u="sng" dirty="0" err="1">
                <a:solidFill>
                  <a:srgbClr val="C00000"/>
                </a:solidFill>
              </a:rPr>
              <a:t>Center</a:t>
            </a:r>
            <a:r>
              <a:rPr lang="en-GB" b="1" u="sng" dirty="0">
                <a:solidFill>
                  <a:srgbClr val="C00000"/>
                </a:solidFill>
              </a:rPr>
              <a:t> are attractive to external partners</a:t>
            </a:r>
            <a:r>
              <a:rPr lang="en-GB" b="1" dirty="0">
                <a:solidFill>
                  <a:srgbClr val="C00000"/>
                </a:solidFill>
              </a:rPr>
              <a:t>, </a:t>
            </a:r>
          </a:p>
          <a:p>
            <a:r>
              <a:rPr lang="en-GB" b="1" dirty="0">
                <a:solidFill>
                  <a:srgbClr val="C00000"/>
                </a:solidFill>
              </a:rPr>
              <a:t>this is a </a:t>
            </a:r>
            <a:r>
              <a:rPr lang="en-GB" b="1" u="sng" dirty="0">
                <a:solidFill>
                  <a:srgbClr val="C00000"/>
                </a:solidFill>
              </a:rPr>
              <a:t>very good forecast for further intensive development and further building of </a:t>
            </a:r>
          </a:p>
          <a:p>
            <a:r>
              <a:rPr lang="en-GB" b="1" u="sng" dirty="0">
                <a:solidFill>
                  <a:srgbClr val="C00000"/>
                </a:solidFill>
              </a:rPr>
              <a:t>the position in the international arena</a:t>
            </a:r>
            <a:r>
              <a:rPr lang="en-GB" b="1" dirty="0">
                <a:solidFill>
                  <a:srgbClr val="C00000"/>
                </a:solidFill>
              </a:rPr>
              <a:t>.</a:t>
            </a:r>
          </a:p>
        </p:txBody>
      </p:sp>
      <p:sp>
        <p:nvSpPr>
          <p:cNvPr id="9" name="Footer Placeholder 8">
            <a:extLst>
              <a:ext uri="{FF2B5EF4-FFF2-40B4-BE49-F238E27FC236}">
                <a16:creationId xmlns:a16="http://schemas.microsoft.com/office/drawing/2014/main" id="{082BBC27-B175-7563-3724-DFFD94DBD9A1}"/>
              </a:ext>
            </a:extLst>
          </p:cNvPr>
          <p:cNvSpPr>
            <a:spLocks noGrp="1"/>
          </p:cNvSpPr>
          <p:nvPr>
            <p:ph type="ftr" sz="quarter" idx="11"/>
          </p:nvPr>
        </p:nvSpPr>
        <p:spPr/>
        <p:txBody>
          <a:bodyPr/>
          <a:lstStyle/>
          <a:p>
            <a:r>
              <a:rPr lang="en-GB"/>
              <a:t>L. Roszkowski, APC-Astrocent, 20.12.2023</a:t>
            </a:r>
          </a:p>
        </p:txBody>
      </p:sp>
    </p:spTree>
    <p:extLst>
      <p:ext uri="{BB962C8B-B14F-4D97-AF65-F5344CB8AC3E}">
        <p14:creationId xmlns:p14="http://schemas.microsoft.com/office/powerpoint/2010/main" val="230626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B9F801-A307-1744-AD8B-221A0079F4B5}"/>
              </a:ext>
            </a:extLst>
          </p:cNvPr>
          <p:cNvSpPr>
            <a:spLocks noGrp="1"/>
          </p:cNvSpPr>
          <p:nvPr>
            <p:ph type="ftr" sz="quarter" idx="11"/>
          </p:nvPr>
        </p:nvSpPr>
        <p:spPr/>
        <p:txBody>
          <a:bodyPr/>
          <a:lstStyle/>
          <a:p>
            <a:r>
              <a:rPr lang="en-GB"/>
              <a:t>L. Roszkowski, APC-Astrocent, 20.12.2023</a:t>
            </a:r>
          </a:p>
        </p:txBody>
      </p:sp>
      <p:pic>
        <p:nvPicPr>
          <p:cNvPr id="4098" name="Picture 2" descr="wild west train station - Google Search | Building structure, Model trains,  Town building">
            <a:extLst>
              <a:ext uri="{FF2B5EF4-FFF2-40B4-BE49-F238E27FC236}">
                <a16:creationId xmlns:a16="http://schemas.microsoft.com/office/drawing/2014/main" id="{0A553B97-8B6B-E503-D10F-5EF283E6E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175" y="2038573"/>
            <a:ext cx="3441650" cy="27808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ast train tgv">
            <a:extLst>
              <a:ext uri="{FF2B5EF4-FFF2-40B4-BE49-F238E27FC236}">
                <a16:creationId xmlns:a16="http://schemas.microsoft.com/office/drawing/2014/main" id="{458D2AE2-7BC3-F34B-87CD-67B92AFF4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41" y="737168"/>
            <a:ext cx="9865006" cy="6165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094091-70B3-5DEB-CB7F-C8511A1A07F9}"/>
              </a:ext>
            </a:extLst>
          </p:cNvPr>
          <p:cNvSpPr txBox="1"/>
          <p:nvPr/>
        </p:nvSpPr>
        <p:spPr>
          <a:xfrm>
            <a:off x="3063670" y="108065"/>
            <a:ext cx="2669385" cy="400110"/>
          </a:xfrm>
          <a:prstGeom prst="rect">
            <a:avLst/>
          </a:prstGeom>
          <a:noFill/>
        </p:spPr>
        <p:txBody>
          <a:bodyPr wrap="none" rtlCol="0">
            <a:spAutoFit/>
          </a:bodyPr>
          <a:lstStyle/>
          <a:p>
            <a:pPr algn="ctr"/>
            <a:r>
              <a:rPr lang="en-GB" sz="2000" b="1" dirty="0">
                <a:solidFill>
                  <a:srgbClr val="C00000"/>
                </a:solidFill>
              </a:rPr>
              <a:t>Biggest achievements…</a:t>
            </a:r>
          </a:p>
        </p:txBody>
      </p:sp>
      <p:sp>
        <p:nvSpPr>
          <p:cNvPr id="8" name="TextBox 7">
            <a:extLst>
              <a:ext uri="{FF2B5EF4-FFF2-40B4-BE49-F238E27FC236}">
                <a16:creationId xmlns:a16="http://schemas.microsoft.com/office/drawing/2014/main" id="{93D68745-763D-FAC6-87E6-4B34F4C5CB74}"/>
              </a:ext>
            </a:extLst>
          </p:cNvPr>
          <p:cNvSpPr txBox="1"/>
          <p:nvPr/>
        </p:nvSpPr>
        <p:spPr>
          <a:xfrm>
            <a:off x="8341986" y="3197773"/>
            <a:ext cx="660758" cy="1323439"/>
          </a:xfrm>
          <a:prstGeom prst="rect">
            <a:avLst/>
          </a:prstGeom>
          <a:noFill/>
        </p:spPr>
        <p:txBody>
          <a:bodyPr wrap="none" rtlCol="0">
            <a:spAutoFit/>
          </a:bodyPr>
          <a:lstStyle/>
          <a:p>
            <a:r>
              <a:rPr lang="en-GB" sz="8000" b="1" dirty="0">
                <a:solidFill>
                  <a:srgbClr val="FFFF00"/>
                </a:solidFill>
              </a:rPr>
              <a:t>?</a:t>
            </a:r>
          </a:p>
        </p:txBody>
      </p:sp>
    </p:spTree>
    <p:extLst>
      <p:ext uri="{BB962C8B-B14F-4D97-AF65-F5344CB8AC3E}">
        <p14:creationId xmlns:p14="http://schemas.microsoft.com/office/powerpoint/2010/main" val="310157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144F43-6BFE-9B42-8AA3-CAD2083DB1A8}"/>
              </a:ext>
            </a:extLst>
          </p:cNvPr>
          <p:cNvSpPr>
            <a:spLocks noGrp="1"/>
          </p:cNvSpPr>
          <p:nvPr>
            <p:ph type="ftr" sz="quarter" idx="11"/>
          </p:nvPr>
        </p:nvSpPr>
        <p:spPr/>
        <p:txBody>
          <a:bodyPr/>
          <a:lstStyle/>
          <a:p>
            <a:r>
              <a:rPr lang="en-GB"/>
              <a:t>L. Roszkowski, APC-Astrocent, 20.12.2023</a:t>
            </a:r>
          </a:p>
        </p:txBody>
      </p:sp>
      <p:sp>
        <p:nvSpPr>
          <p:cNvPr id="3" name="TextBox 2">
            <a:extLst>
              <a:ext uri="{FF2B5EF4-FFF2-40B4-BE49-F238E27FC236}">
                <a16:creationId xmlns:a16="http://schemas.microsoft.com/office/drawing/2014/main" id="{98132048-F277-0545-A41E-9C94F5E99F43}"/>
              </a:ext>
            </a:extLst>
          </p:cNvPr>
          <p:cNvSpPr txBox="1"/>
          <p:nvPr/>
        </p:nvSpPr>
        <p:spPr>
          <a:xfrm>
            <a:off x="4086129" y="103484"/>
            <a:ext cx="971741" cy="461665"/>
          </a:xfrm>
          <a:prstGeom prst="rect">
            <a:avLst/>
          </a:prstGeom>
          <a:noFill/>
        </p:spPr>
        <p:txBody>
          <a:bodyPr wrap="none" rtlCol="0">
            <a:spAutoFit/>
          </a:bodyPr>
          <a:lstStyle/>
          <a:p>
            <a:pPr algn="ctr"/>
            <a:r>
              <a:rPr lang="en-US" sz="2400" b="1" dirty="0">
                <a:solidFill>
                  <a:srgbClr val="7030A0"/>
                </a:solidFill>
              </a:rPr>
              <a:t>Vision</a:t>
            </a:r>
          </a:p>
        </p:txBody>
      </p:sp>
      <p:pic>
        <p:nvPicPr>
          <p:cNvPr id="6" name="Picture 5">
            <a:extLst>
              <a:ext uri="{FF2B5EF4-FFF2-40B4-BE49-F238E27FC236}">
                <a16:creationId xmlns:a16="http://schemas.microsoft.com/office/drawing/2014/main" id="{D37BFD02-8EAF-3E4A-8751-CD0C95941BE9}"/>
              </a:ext>
            </a:extLst>
          </p:cNvPr>
          <p:cNvPicPr>
            <a:picLocks noChangeAspect="1"/>
          </p:cNvPicPr>
          <p:nvPr/>
        </p:nvPicPr>
        <p:blipFill>
          <a:blip r:embed="rId2"/>
          <a:stretch>
            <a:fillRect/>
          </a:stretch>
        </p:blipFill>
        <p:spPr>
          <a:xfrm>
            <a:off x="0" y="643890"/>
            <a:ext cx="9144000" cy="5570220"/>
          </a:xfrm>
          <a:prstGeom prst="rect">
            <a:avLst/>
          </a:prstGeom>
        </p:spPr>
      </p:pic>
    </p:spTree>
    <p:extLst>
      <p:ext uri="{BB962C8B-B14F-4D97-AF65-F5344CB8AC3E}">
        <p14:creationId xmlns:p14="http://schemas.microsoft.com/office/powerpoint/2010/main" val="258276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FC887B-5F3A-AE38-75F0-415545EDAD6E}"/>
              </a:ext>
            </a:extLst>
          </p:cNvPr>
          <p:cNvSpPr>
            <a:spLocks noGrp="1"/>
          </p:cNvSpPr>
          <p:nvPr>
            <p:ph type="ftr" sz="quarter" idx="11"/>
          </p:nvPr>
        </p:nvSpPr>
        <p:spPr/>
        <p:txBody>
          <a:bodyPr/>
          <a:lstStyle/>
          <a:p>
            <a:r>
              <a:rPr lang="en-GB"/>
              <a:t>L. Roszkowski, APC-Astrocent, 20.12.2023</a:t>
            </a:r>
          </a:p>
        </p:txBody>
      </p:sp>
      <p:sp>
        <p:nvSpPr>
          <p:cNvPr id="3" name="TextBox 2">
            <a:extLst>
              <a:ext uri="{FF2B5EF4-FFF2-40B4-BE49-F238E27FC236}">
                <a16:creationId xmlns:a16="http://schemas.microsoft.com/office/drawing/2014/main" id="{ECDD1CE1-95AD-26EF-275E-22D6727EBD31}"/>
              </a:ext>
            </a:extLst>
          </p:cNvPr>
          <p:cNvSpPr txBox="1"/>
          <p:nvPr/>
        </p:nvSpPr>
        <p:spPr>
          <a:xfrm>
            <a:off x="2990125" y="2505670"/>
            <a:ext cx="3166829" cy="923330"/>
          </a:xfrm>
          <a:prstGeom prst="rect">
            <a:avLst/>
          </a:prstGeom>
          <a:noFill/>
        </p:spPr>
        <p:txBody>
          <a:bodyPr wrap="none" rtlCol="0">
            <a:spAutoFit/>
          </a:bodyPr>
          <a:lstStyle/>
          <a:p>
            <a:pPr algn="ctr"/>
            <a:r>
              <a:rPr lang="en-GB" sz="5400" b="1" dirty="0">
                <a:solidFill>
                  <a:srgbClr val="C00000"/>
                </a:solidFill>
              </a:rPr>
              <a:t>Thank you</a:t>
            </a:r>
          </a:p>
        </p:txBody>
      </p:sp>
    </p:spTree>
    <p:extLst>
      <p:ext uri="{BB962C8B-B14F-4D97-AF65-F5344CB8AC3E}">
        <p14:creationId xmlns:p14="http://schemas.microsoft.com/office/powerpoint/2010/main" val="2122444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FA08A0-264F-811E-BE44-96EE2F8650FE}"/>
              </a:ext>
            </a:extLst>
          </p:cNvPr>
          <p:cNvSpPr>
            <a:spLocks noGrp="1"/>
          </p:cNvSpPr>
          <p:nvPr>
            <p:ph type="ftr" sz="quarter" idx="11"/>
          </p:nvPr>
        </p:nvSpPr>
        <p:spPr/>
        <p:txBody>
          <a:bodyPr/>
          <a:lstStyle/>
          <a:p>
            <a:r>
              <a:rPr lang="en-GB"/>
              <a:t>L. Roszkowski, APC-Astrocent, 20.12.2023</a:t>
            </a:r>
          </a:p>
        </p:txBody>
      </p:sp>
      <p:sp>
        <p:nvSpPr>
          <p:cNvPr id="3" name="TextBox 2">
            <a:extLst>
              <a:ext uri="{FF2B5EF4-FFF2-40B4-BE49-F238E27FC236}">
                <a16:creationId xmlns:a16="http://schemas.microsoft.com/office/drawing/2014/main" id="{37A062B4-898A-D240-F213-C55094C83165}"/>
              </a:ext>
            </a:extLst>
          </p:cNvPr>
          <p:cNvSpPr txBox="1"/>
          <p:nvPr/>
        </p:nvSpPr>
        <p:spPr>
          <a:xfrm>
            <a:off x="3552073" y="2514599"/>
            <a:ext cx="2039854" cy="830997"/>
          </a:xfrm>
          <a:prstGeom prst="rect">
            <a:avLst/>
          </a:prstGeom>
          <a:noFill/>
        </p:spPr>
        <p:txBody>
          <a:bodyPr wrap="none" rtlCol="0">
            <a:spAutoFit/>
          </a:bodyPr>
          <a:lstStyle/>
          <a:p>
            <a:pPr algn="ctr"/>
            <a:r>
              <a:rPr lang="en-GB" sz="4800" b="1" dirty="0"/>
              <a:t>Backup</a:t>
            </a:r>
          </a:p>
        </p:txBody>
      </p:sp>
    </p:spTree>
    <p:extLst>
      <p:ext uri="{BB962C8B-B14F-4D97-AF65-F5344CB8AC3E}">
        <p14:creationId xmlns:p14="http://schemas.microsoft.com/office/powerpoint/2010/main" val="3550288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7689D-32BD-BE4F-A6B0-88A48AEF3DA3}"/>
              </a:ext>
            </a:extLst>
          </p:cNvPr>
          <p:cNvPicPr>
            <a:picLocks noChangeAspect="1"/>
          </p:cNvPicPr>
          <p:nvPr/>
        </p:nvPicPr>
        <p:blipFill>
          <a:blip r:embed="rId2"/>
          <a:stretch>
            <a:fillRect/>
          </a:stretch>
        </p:blipFill>
        <p:spPr>
          <a:xfrm>
            <a:off x="1143000" y="857250"/>
            <a:ext cx="6858000" cy="5143500"/>
          </a:xfrm>
          <a:prstGeom prst="rect">
            <a:avLst/>
          </a:prstGeom>
        </p:spPr>
      </p:pic>
      <p:sp>
        <p:nvSpPr>
          <p:cNvPr id="2" name="Footer Placeholder 1">
            <a:extLst>
              <a:ext uri="{FF2B5EF4-FFF2-40B4-BE49-F238E27FC236}">
                <a16:creationId xmlns:a16="http://schemas.microsoft.com/office/drawing/2014/main" id="{543ECB57-45DB-5A4F-8A89-E3E3AADF4431}"/>
              </a:ext>
            </a:extLst>
          </p:cNvPr>
          <p:cNvSpPr>
            <a:spLocks noGrp="1"/>
          </p:cNvSpPr>
          <p:nvPr>
            <p:ph type="ftr" sz="quarter" idx="11"/>
          </p:nvPr>
        </p:nvSpPr>
        <p:spPr/>
        <p:txBody>
          <a:bodyPr/>
          <a:lstStyle/>
          <a:p>
            <a:r>
              <a:rPr lang="en-GB"/>
              <a:t>L. Roszkowski, APC-Astrocent, 20.12.2023</a:t>
            </a:r>
          </a:p>
        </p:txBody>
      </p:sp>
      <p:sp>
        <p:nvSpPr>
          <p:cNvPr id="4" name="TextBox 3">
            <a:extLst>
              <a:ext uri="{FF2B5EF4-FFF2-40B4-BE49-F238E27FC236}">
                <a16:creationId xmlns:a16="http://schemas.microsoft.com/office/drawing/2014/main" id="{ADE695ED-E829-2204-2F9A-02F8471A9871}"/>
              </a:ext>
            </a:extLst>
          </p:cNvPr>
          <p:cNvSpPr txBox="1"/>
          <p:nvPr/>
        </p:nvSpPr>
        <p:spPr>
          <a:xfrm>
            <a:off x="1394234" y="380246"/>
            <a:ext cx="1974258" cy="353943"/>
          </a:xfrm>
          <a:prstGeom prst="rect">
            <a:avLst/>
          </a:prstGeom>
          <a:noFill/>
        </p:spPr>
        <p:txBody>
          <a:bodyPr wrap="none" rtlCol="0">
            <a:spAutoFit/>
          </a:bodyPr>
          <a:lstStyle/>
          <a:p>
            <a:r>
              <a:rPr lang="en-GB" b="1" dirty="0">
                <a:solidFill>
                  <a:srgbClr val="C00000"/>
                </a:solidFill>
              </a:rPr>
              <a:t>Group 4 (M. Wada):</a:t>
            </a:r>
          </a:p>
        </p:txBody>
      </p:sp>
    </p:spTree>
    <p:extLst>
      <p:ext uri="{BB962C8B-B14F-4D97-AF65-F5344CB8AC3E}">
        <p14:creationId xmlns:p14="http://schemas.microsoft.com/office/powerpoint/2010/main" val="257622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CA4F58-7F88-0040-B366-212AC7A84673}"/>
              </a:ext>
            </a:extLst>
          </p:cNvPr>
          <p:cNvSpPr txBox="1"/>
          <p:nvPr/>
        </p:nvSpPr>
        <p:spPr>
          <a:xfrm>
            <a:off x="318086" y="0"/>
            <a:ext cx="3646704" cy="584775"/>
          </a:xfrm>
          <a:prstGeom prst="rect">
            <a:avLst/>
          </a:prstGeom>
          <a:noFill/>
        </p:spPr>
        <p:txBody>
          <a:bodyPr wrap="none" rtlCol="0">
            <a:spAutoFit/>
          </a:bodyPr>
          <a:lstStyle/>
          <a:p>
            <a:pPr algn="ctr"/>
            <a:r>
              <a:rPr lang="en-US" sz="3200" b="1" dirty="0">
                <a:solidFill>
                  <a:srgbClr val="FF0000"/>
                </a:solidFill>
              </a:rPr>
              <a:t>Particle astrophysics</a:t>
            </a:r>
          </a:p>
        </p:txBody>
      </p:sp>
      <p:sp>
        <p:nvSpPr>
          <p:cNvPr id="6" name="TextBox 5">
            <a:extLst>
              <a:ext uri="{FF2B5EF4-FFF2-40B4-BE49-F238E27FC236}">
                <a16:creationId xmlns:a16="http://schemas.microsoft.com/office/drawing/2014/main" id="{FF09D102-3682-124E-978F-386B476D7D75}"/>
              </a:ext>
            </a:extLst>
          </p:cNvPr>
          <p:cNvSpPr txBox="1"/>
          <p:nvPr/>
        </p:nvSpPr>
        <p:spPr>
          <a:xfrm>
            <a:off x="149658" y="774111"/>
            <a:ext cx="4649221" cy="1323439"/>
          </a:xfrm>
          <a:prstGeom prst="rect">
            <a:avLst/>
          </a:prstGeom>
          <a:noFill/>
        </p:spPr>
        <p:txBody>
          <a:bodyPr wrap="none" rtlCol="0">
            <a:spAutoFit/>
          </a:bodyPr>
          <a:lstStyle/>
          <a:p>
            <a:r>
              <a:rPr lang="en-US" sz="2000" b="1" dirty="0">
                <a:solidFill>
                  <a:srgbClr val="002060"/>
                </a:solidFill>
              </a:rPr>
              <a:t>Fruitful cooperation of:</a:t>
            </a:r>
          </a:p>
          <a:p>
            <a:pPr marL="285750" indent="-285750">
              <a:buFont typeface="Wingdings" pitchFamily="2" charset="2"/>
              <a:buChar char="§"/>
            </a:pPr>
            <a:r>
              <a:rPr lang="en-US" sz="2000" b="1" dirty="0">
                <a:solidFill>
                  <a:srgbClr val="002060"/>
                </a:solidFill>
              </a:rPr>
              <a:t>Fascinating, frontline, highly promising </a:t>
            </a:r>
          </a:p>
          <a:p>
            <a:r>
              <a:rPr lang="en-US" sz="2000" b="1" dirty="0">
                <a:solidFill>
                  <a:srgbClr val="002060"/>
                </a:solidFill>
              </a:rPr>
              <a:t>	science (with bright future), and</a:t>
            </a:r>
          </a:p>
          <a:p>
            <a:pPr marL="285750" indent="-285750">
              <a:buFont typeface="Wingdings" pitchFamily="2" charset="2"/>
              <a:buChar char="§"/>
            </a:pPr>
            <a:r>
              <a:rPr lang="en-GB" sz="2000" b="1" dirty="0">
                <a:solidFill>
                  <a:srgbClr val="002060"/>
                </a:solidFill>
              </a:rPr>
              <a:t>Innovative, </a:t>
            </a:r>
            <a:r>
              <a:rPr lang="en-US" sz="2000" b="1" dirty="0">
                <a:solidFill>
                  <a:srgbClr val="002060"/>
                </a:solidFill>
              </a:rPr>
              <a:t>cutting-edge</a:t>
            </a:r>
            <a:r>
              <a:rPr lang="en-GB" sz="2000" b="1" dirty="0">
                <a:solidFill>
                  <a:srgbClr val="002060"/>
                </a:solidFill>
              </a:rPr>
              <a:t> technologies</a:t>
            </a:r>
            <a:endParaRPr lang="en-US" sz="2000" b="1" dirty="0">
              <a:solidFill>
                <a:srgbClr val="002060"/>
              </a:solidFill>
            </a:endParaRPr>
          </a:p>
        </p:txBody>
      </p:sp>
      <p:sp>
        <p:nvSpPr>
          <p:cNvPr id="7" name="TextBox 6">
            <a:extLst>
              <a:ext uri="{FF2B5EF4-FFF2-40B4-BE49-F238E27FC236}">
                <a16:creationId xmlns:a16="http://schemas.microsoft.com/office/drawing/2014/main" id="{79252363-809A-934F-88F3-E2F87FEB4706}"/>
              </a:ext>
            </a:extLst>
          </p:cNvPr>
          <p:cNvSpPr txBox="1"/>
          <p:nvPr/>
        </p:nvSpPr>
        <p:spPr>
          <a:xfrm>
            <a:off x="149658" y="2166510"/>
            <a:ext cx="3765711" cy="2708434"/>
          </a:xfrm>
          <a:prstGeom prst="rect">
            <a:avLst/>
          </a:prstGeom>
          <a:noFill/>
        </p:spPr>
        <p:txBody>
          <a:bodyPr wrap="none" rtlCol="0">
            <a:spAutoFit/>
          </a:bodyPr>
          <a:lstStyle/>
          <a:p>
            <a:r>
              <a:rPr lang="en-US" b="1" dirty="0">
                <a:solidFill>
                  <a:srgbClr val="7030A0"/>
                </a:solidFill>
              </a:rPr>
              <a:t>Technological requirements:</a:t>
            </a:r>
          </a:p>
          <a:p>
            <a:pPr marL="285750" indent="-285750">
              <a:buFont typeface="Arial" panose="020B0604020202020204" pitchFamily="34" charset="0"/>
              <a:buChar char="•"/>
            </a:pPr>
            <a:r>
              <a:rPr lang="en-US" b="1" dirty="0">
                <a:solidFill>
                  <a:srgbClr val="7030A0"/>
                </a:solidFill>
              </a:rPr>
              <a:t>Extremely sensitive</a:t>
            </a:r>
          </a:p>
          <a:p>
            <a:pPr marL="285750" indent="-285750">
              <a:buFont typeface="Arial" panose="020B0604020202020204" pitchFamily="34" charset="0"/>
              <a:buChar char="•"/>
            </a:pPr>
            <a:r>
              <a:rPr lang="en-US" b="1" dirty="0">
                <a:solidFill>
                  <a:srgbClr val="7030A0"/>
                </a:solidFill>
              </a:rPr>
              <a:t>Prepared for long-term use</a:t>
            </a:r>
          </a:p>
          <a:p>
            <a:pPr marL="285750" indent="-285750">
              <a:buFont typeface="Arial" panose="020B0604020202020204" pitchFamily="34" charset="0"/>
              <a:buChar char="•"/>
            </a:pPr>
            <a:r>
              <a:rPr lang="en-US" b="1" dirty="0">
                <a:solidFill>
                  <a:srgbClr val="7030A0"/>
                </a:solidFill>
              </a:rPr>
              <a:t>Work in extreme conditions</a:t>
            </a:r>
          </a:p>
          <a:p>
            <a:pPr marL="285750" indent="-285750">
              <a:buFont typeface="Arial" panose="020B0604020202020204" pitchFamily="34" charset="0"/>
              <a:buChar char="•"/>
            </a:pPr>
            <a:r>
              <a:rPr lang="en-US" b="1" dirty="0">
                <a:solidFill>
                  <a:srgbClr val="7030A0"/>
                </a:solidFill>
              </a:rPr>
              <a:t>Own/limited power supply</a:t>
            </a:r>
          </a:p>
          <a:p>
            <a:pPr marL="285750" indent="-285750">
              <a:buFont typeface="Arial" panose="020B0604020202020204" pitchFamily="34" charset="0"/>
              <a:buChar char="•"/>
            </a:pPr>
            <a:r>
              <a:rPr lang="en-US" b="1" dirty="0">
                <a:solidFill>
                  <a:srgbClr val="7030A0"/>
                </a:solidFill>
              </a:rPr>
              <a:t>Sturdy, no/little option for repair</a:t>
            </a:r>
          </a:p>
          <a:p>
            <a:pPr marL="285750" indent="-285750">
              <a:buFont typeface="Arial" panose="020B0604020202020204" pitchFamily="34" charset="0"/>
              <a:buChar char="•"/>
            </a:pPr>
            <a:r>
              <a:rPr lang="en-US" b="1" dirty="0">
                <a:solidFill>
                  <a:srgbClr val="7030A0"/>
                </a:solidFill>
              </a:rPr>
              <a:t>Process huge amount of data, online</a:t>
            </a:r>
          </a:p>
          <a:p>
            <a:pPr marL="285750" indent="-285750">
              <a:buFont typeface="Arial" panose="020B0604020202020204" pitchFamily="34" charset="0"/>
              <a:buChar char="•"/>
            </a:pPr>
            <a:r>
              <a:rPr lang="en-US" b="1" dirty="0">
                <a:solidFill>
                  <a:srgbClr val="7030A0"/>
                </a:solidFill>
              </a:rPr>
              <a:t>Requires inventing new solutions</a:t>
            </a:r>
          </a:p>
          <a:p>
            <a:pPr marL="285750" indent="-285750">
              <a:buFont typeface="Arial" panose="020B0604020202020204" pitchFamily="34" charset="0"/>
              <a:buChar char="•"/>
            </a:pPr>
            <a:r>
              <a:rPr lang="en-US" b="1" dirty="0">
                <a:solidFill>
                  <a:srgbClr val="7030A0"/>
                </a:solidFill>
              </a:rPr>
              <a:t>Affordable</a:t>
            </a:r>
          </a:p>
          <a:p>
            <a:pPr marL="285750" indent="-285750">
              <a:buFont typeface="Arial" panose="020B0604020202020204" pitchFamily="34" charset="0"/>
              <a:buChar char="•"/>
            </a:pPr>
            <a:r>
              <a:rPr lang="en-US" b="1" dirty="0">
                <a:solidFill>
                  <a:srgbClr val="7030A0"/>
                </a:solidFill>
              </a:rPr>
              <a:t>…</a:t>
            </a:r>
          </a:p>
        </p:txBody>
      </p:sp>
      <p:sp>
        <p:nvSpPr>
          <p:cNvPr id="8" name="TextBox 7">
            <a:extLst>
              <a:ext uri="{FF2B5EF4-FFF2-40B4-BE49-F238E27FC236}">
                <a16:creationId xmlns:a16="http://schemas.microsoft.com/office/drawing/2014/main" id="{5B128CF1-029E-3D48-8C24-3487E00D42E9}"/>
              </a:ext>
            </a:extLst>
          </p:cNvPr>
          <p:cNvSpPr txBox="1"/>
          <p:nvPr/>
        </p:nvSpPr>
        <p:spPr>
          <a:xfrm>
            <a:off x="156525" y="5114567"/>
            <a:ext cx="3951018" cy="923330"/>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FF0000"/>
                </a:solidFill>
              </a:rPr>
              <a:t>Need teams of scientists, engineers, </a:t>
            </a:r>
          </a:p>
          <a:p>
            <a:r>
              <a:rPr lang="en-US" b="1" dirty="0">
                <a:solidFill>
                  <a:srgbClr val="FF0000"/>
                </a:solidFill>
              </a:rPr>
              <a:t>			software programmers</a:t>
            </a:r>
          </a:p>
          <a:p>
            <a:pPr marL="285750" indent="-285750">
              <a:buFont typeface="Arial" panose="020B0604020202020204" pitchFamily="34" charset="0"/>
              <a:buChar char="•"/>
            </a:pPr>
            <a:r>
              <a:rPr lang="en-US" b="1" dirty="0">
                <a:solidFill>
                  <a:srgbClr val="FF0000"/>
                </a:solidFill>
              </a:rPr>
              <a:t>Need innovative R+D</a:t>
            </a:r>
          </a:p>
        </p:txBody>
      </p:sp>
      <p:sp>
        <p:nvSpPr>
          <p:cNvPr id="10" name="TextBox 9">
            <a:extLst>
              <a:ext uri="{FF2B5EF4-FFF2-40B4-BE49-F238E27FC236}">
                <a16:creationId xmlns:a16="http://schemas.microsoft.com/office/drawing/2014/main" id="{3A6122E3-E2D9-8B49-A48F-3C18A1B8DCB2}"/>
              </a:ext>
            </a:extLst>
          </p:cNvPr>
          <p:cNvSpPr txBox="1"/>
          <p:nvPr/>
        </p:nvSpPr>
        <p:spPr>
          <a:xfrm>
            <a:off x="2102545" y="509952"/>
            <a:ext cx="1691682" cy="307777"/>
          </a:xfrm>
          <a:prstGeom prst="rect">
            <a:avLst/>
          </a:prstGeom>
          <a:noFill/>
        </p:spPr>
        <p:txBody>
          <a:bodyPr wrap="none" rtlCol="0">
            <a:spAutoFit/>
          </a:bodyPr>
          <a:lstStyle/>
          <a:p>
            <a:r>
              <a:rPr lang="en-US" sz="1400" b="1" dirty="0">
                <a:solidFill>
                  <a:srgbClr val="7030A0"/>
                </a:solidFill>
              </a:rPr>
              <a:t>9 Nobel prizes so far</a:t>
            </a:r>
          </a:p>
        </p:txBody>
      </p:sp>
      <p:pic>
        <p:nvPicPr>
          <p:cNvPr id="12" name="Obraz 3">
            <a:extLst>
              <a:ext uri="{FF2B5EF4-FFF2-40B4-BE49-F238E27FC236}">
                <a16:creationId xmlns:a16="http://schemas.microsoft.com/office/drawing/2014/main" id="{7CB35477-6B6D-B247-8FE7-FADFB387DD32}"/>
              </a:ext>
            </a:extLst>
          </p:cNvPr>
          <p:cNvPicPr>
            <a:picLocks noChangeAspect="1"/>
          </p:cNvPicPr>
          <p:nvPr/>
        </p:nvPicPr>
        <p:blipFill>
          <a:blip r:embed="rId2"/>
          <a:stretch>
            <a:fillRect/>
          </a:stretch>
        </p:blipFill>
        <p:spPr>
          <a:xfrm>
            <a:off x="4383473" y="5158570"/>
            <a:ext cx="2714588" cy="923330"/>
          </a:xfrm>
          <a:prstGeom prst="rect">
            <a:avLst/>
          </a:prstGeom>
        </p:spPr>
      </p:pic>
      <p:pic>
        <p:nvPicPr>
          <p:cNvPr id="12290" name="Picture 2" descr="Fermi's first five years | symmetry magazine">
            <a:extLst>
              <a:ext uri="{FF2B5EF4-FFF2-40B4-BE49-F238E27FC236}">
                <a16:creationId xmlns:a16="http://schemas.microsoft.com/office/drawing/2014/main" id="{E63100BF-58BA-114F-8A8E-A46E0C53A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554" y="3222102"/>
            <a:ext cx="22352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e IceCube observatory detects neutrino and discovers a blazar as ...">
            <a:extLst>
              <a:ext uri="{FF2B5EF4-FFF2-40B4-BE49-F238E27FC236}">
                <a16:creationId xmlns:a16="http://schemas.microsoft.com/office/drawing/2014/main" id="{780897E4-009D-3649-80B7-DDB8A28FD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33" y="4549025"/>
            <a:ext cx="3375558" cy="230897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KM3NeT - Wikipedia">
            <a:extLst>
              <a:ext uri="{FF2B5EF4-FFF2-40B4-BE49-F238E27FC236}">
                <a16:creationId xmlns:a16="http://schemas.microsoft.com/office/drawing/2014/main" id="{7BD2429E-2CA6-5D4B-9C5D-60CE3E772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8025" y="3857706"/>
            <a:ext cx="2160834" cy="12100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9C9B4EF-9D83-4A4B-9052-76B63573C992}"/>
              </a:ext>
            </a:extLst>
          </p:cNvPr>
          <p:cNvSpPr/>
          <p:nvPr/>
        </p:nvSpPr>
        <p:spPr>
          <a:xfrm>
            <a:off x="149657" y="5128143"/>
            <a:ext cx="3951017" cy="957602"/>
          </a:xfrm>
          <a:prstGeom prst="rect">
            <a:avLst/>
          </a:prstGeom>
          <a:solidFill>
            <a:schemeClr val="accent6">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CABFDD-C101-6C41-B60C-88818160DA34}"/>
              </a:ext>
            </a:extLst>
          </p:cNvPr>
          <p:cNvSpPr txBox="1"/>
          <p:nvPr/>
        </p:nvSpPr>
        <p:spPr>
          <a:xfrm>
            <a:off x="3971657" y="40828"/>
            <a:ext cx="3402378" cy="707886"/>
          </a:xfrm>
          <a:prstGeom prst="rect">
            <a:avLst/>
          </a:prstGeom>
          <a:noFill/>
        </p:spPr>
        <p:txBody>
          <a:bodyPr wrap="square" rtlCol="0">
            <a:spAutoFit/>
          </a:bodyPr>
          <a:lstStyle/>
          <a:p>
            <a:r>
              <a:rPr lang="en-US" sz="2000" b="1" dirty="0">
                <a:solidFill>
                  <a:srgbClr val="80005C"/>
                </a:solidFill>
              </a:rPr>
              <a:t>Study of elementary particles in the invisible Universe </a:t>
            </a:r>
          </a:p>
        </p:txBody>
      </p:sp>
      <p:pic>
        <p:nvPicPr>
          <p:cNvPr id="1026" name="Picture 2" descr="SNOLAB Underground Laboratory">
            <a:extLst>
              <a:ext uri="{FF2B5EF4-FFF2-40B4-BE49-F238E27FC236}">
                <a16:creationId xmlns:a16="http://schemas.microsoft.com/office/drawing/2014/main" id="{BD622777-5BDB-F881-FDED-E86E3F3BE2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8061" y="1626099"/>
            <a:ext cx="2560058" cy="13229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osmic pie chart">
            <a:extLst>
              <a:ext uri="{FF2B5EF4-FFF2-40B4-BE49-F238E27FC236}">
                <a16:creationId xmlns:a16="http://schemas.microsoft.com/office/drawing/2014/main" id="{49E965FE-5302-A4A5-371B-5827EF706A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8387" y="59894"/>
            <a:ext cx="1834224" cy="15040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1E0325B-BE9E-E8E5-E811-7DD89B408198}"/>
              </a:ext>
            </a:extLst>
          </p:cNvPr>
          <p:cNvSpPr>
            <a:spLocks noGrp="1"/>
          </p:cNvSpPr>
          <p:nvPr>
            <p:ph type="ftr" sz="quarter" idx="11"/>
          </p:nvPr>
        </p:nvSpPr>
        <p:spPr/>
        <p:txBody>
          <a:bodyPr/>
          <a:lstStyle/>
          <a:p>
            <a:r>
              <a:rPr lang="en-GB"/>
              <a:t>L. Roszkowski, APC-Astrocent, 20.12.2023</a:t>
            </a:r>
            <a:endParaRPr lang="en-GB" dirty="0"/>
          </a:p>
        </p:txBody>
      </p:sp>
      <p:sp>
        <p:nvSpPr>
          <p:cNvPr id="11" name="TextBox 10">
            <a:extLst>
              <a:ext uri="{FF2B5EF4-FFF2-40B4-BE49-F238E27FC236}">
                <a16:creationId xmlns:a16="http://schemas.microsoft.com/office/drawing/2014/main" id="{2648F34F-6E17-D544-F298-C29DF62C3D38}"/>
              </a:ext>
            </a:extLst>
          </p:cNvPr>
          <p:cNvSpPr txBox="1"/>
          <p:nvPr/>
        </p:nvSpPr>
        <p:spPr>
          <a:xfrm>
            <a:off x="4720754" y="880940"/>
            <a:ext cx="2361800" cy="1200329"/>
          </a:xfrm>
          <a:prstGeom prst="rect">
            <a:avLst/>
          </a:prstGeom>
          <a:noFill/>
        </p:spPr>
        <p:txBody>
          <a:bodyPr wrap="none" rtlCol="0">
            <a:spAutoFit/>
          </a:bodyPr>
          <a:lstStyle/>
          <a:p>
            <a:pPr marL="285750" indent="-285750">
              <a:buFont typeface="Wingdings" pitchFamily="2" charset="2"/>
              <a:buChar char="q"/>
            </a:pPr>
            <a:r>
              <a:rPr lang="en-GB" b="1" dirty="0">
                <a:solidFill>
                  <a:srgbClr val="C00000"/>
                </a:solidFill>
              </a:rPr>
              <a:t>Dark matter</a:t>
            </a:r>
          </a:p>
          <a:p>
            <a:pPr marL="285750" indent="-285750">
              <a:buFont typeface="Wingdings" pitchFamily="2" charset="2"/>
              <a:buChar char="q"/>
            </a:pPr>
            <a:r>
              <a:rPr lang="en-GB" b="1" dirty="0">
                <a:solidFill>
                  <a:srgbClr val="C00000"/>
                </a:solidFill>
              </a:rPr>
              <a:t>Gravitational waves</a:t>
            </a:r>
          </a:p>
          <a:p>
            <a:pPr marL="285750" indent="-285750">
              <a:buFont typeface="Wingdings" pitchFamily="2" charset="2"/>
              <a:buChar char="q"/>
            </a:pPr>
            <a:r>
              <a:rPr lang="en-GB" b="1" dirty="0">
                <a:solidFill>
                  <a:srgbClr val="C00000"/>
                </a:solidFill>
              </a:rPr>
              <a:t>Neutrinos</a:t>
            </a:r>
          </a:p>
          <a:p>
            <a:pPr marL="285750" indent="-285750">
              <a:buFont typeface="Wingdings" pitchFamily="2" charset="2"/>
              <a:buChar char="q"/>
            </a:pPr>
            <a:r>
              <a:rPr lang="en-GB" b="1" dirty="0">
                <a:solidFill>
                  <a:srgbClr val="C00000"/>
                </a:solidFill>
              </a:rPr>
              <a:t>…</a:t>
            </a:r>
          </a:p>
        </p:txBody>
      </p:sp>
      <p:pic>
        <p:nvPicPr>
          <p:cNvPr id="13" name="Picture 2">
            <a:extLst>
              <a:ext uri="{FF2B5EF4-FFF2-40B4-BE49-F238E27FC236}">
                <a16:creationId xmlns:a16="http://schemas.microsoft.com/office/drawing/2014/main" id="{1E6BDE1E-3983-B545-D1AC-9557422A72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2522" y="2166510"/>
            <a:ext cx="2876800" cy="15992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747D95A-0FBB-7819-80FA-E213175383DB}"/>
              </a:ext>
            </a:extLst>
          </p:cNvPr>
          <p:cNvSpPr txBox="1"/>
          <p:nvPr/>
        </p:nvSpPr>
        <p:spPr>
          <a:xfrm>
            <a:off x="4628715" y="2171719"/>
            <a:ext cx="1968168" cy="584775"/>
          </a:xfrm>
          <a:prstGeom prst="rect">
            <a:avLst/>
          </a:prstGeom>
          <a:noFill/>
        </p:spPr>
        <p:txBody>
          <a:bodyPr wrap="none" rtlCol="0">
            <a:spAutoFit/>
          </a:bodyPr>
          <a:lstStyle/>
          <a:p>
            <a:r>
              <a:rPr lang="en-GB" sz="1600" b="1" i="0" u="none" strike="noStrike" dirty="0">
                <a:solidFill>
                  <a:srgbClr val="FFC000"/>
                </a:solidFill>
                <a:effectLst/>
                <a:latin typeface="Calibri" panose="020F0502020204030204" pitchFamily="34" charset="0"/>
              </a:rPr>
              <a:t>Gravitational </a:t>
            </a:r>
            <a:r>
              <a:rPr lang="en-GB" sz="1600" b="1" dirty="0">
                <a:solidFill>
                  <a:srgbClr val="FFC000"/>
                </a:solidFill>
                <a:latin typeface="Calibri" panose="020F0502020204030204" pitchFamily="34" charset="0"/>
              </a:rPr>
              <a:t>waves: </a:t>
            </a:r>
          </a:p>
          <a:p>
            <a:r>
              <a:rPr lang="en-GB" sz="1600" b="1" i="0" u="none" strike="noStrike" dirty="0">
                <a:solidFill>
                  <a:srgbClr val="FFC000"/>
                </a:solidFill>
                <a:effectLst/>
                <a:latin typeface="Calibri" panose="020F0502020204030204" pitchFamily="34" charset="0"/>
              </a:rPr>
              <a:t>Nobel Prize 2017</a:t>
            </a:r>
            <a:endParaRPr lang="en-GB" sz="1600" dirty="0">
              <a:solidFill>
                <a:srgbClr val="FFC000"/>
              </a:solidFill>
              <a:effectLst/>
            </a:endParaRPr>
          </a:p>
        </p:txBody>
      </p:sp>
      <p:sp>
        <p:nvSpPr>
          <p:cNvPr id="18" name="Rectangle 17">
            <a:extLst>
              <a:ext uri="{FF2B5EF4-FFF2-40B4-BE49-F238E27FC236}">
                <a16:creationId xmlns:a16="http://schemas.microsoft.com/office/drawing/2014/main" id="{AFD2D60D-E87E-80D4-CF06-8AFF6095487E}"/>
              </a:ext>
            </a:extLst>
          </p:cNvPr>
          <p:cNvSpPr/>
          <p:nvPr/>
        </p:nvSpPr>
        <p:spPr>
          <a:xfrm>
            <a:off x="149658" y="795955"/>
            <a:ext cx="4510344" cy="1279821"/>
          </a:xfrm>
          <a:prstGeom prst="rect">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854497E-E2F8-CF5B-918E-080D01F523D7}"/>
              </a:ext>
            </a:extLst>
          </p:cNvPr>
          <p:cNvSpPr/>
          <p:nvPr/>
        </p:nvSpPr>
        <p:spPr>
          <a:xfrm>
            <a:off x="3975676" y="48810"/>
            <a:ext cx="3267211" cy="714216"/>
          </a:xfrm>
          <a:prstGeom prst="rect">
            <a:avLst/>
          </a:prstGeom>
          <a:solidFill>
            <a:srgbClr val="FFC0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442A281-5761-F85A-10E5-E9F6589CF7AF}"/>
              </a:ext>
            </a:extLst>
          </p:cNvPr>
          <p:cNvSpPr/>
          <p:nvPr/>
        </p:nvSpPr>
        <p:spPr>
          <a:xfrm>
            <a:off x="156524" y="2133832"/>
            <a:ext cx="3914899" cy="2880581"/>
          </a:xfrm>
          <a:prstGeom prst="rect">
            <a:avLst/>
          </a:prstGeom>
          <a:solidFill>
            <a:srgbClr val="FFC0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4B6FBE1-11E5-01FE-1E77-CC680AB6D7C7}"/>
              </a:ext>
            </a:extLst>
          </p:cNvPr>
          <p:cNvSpPr/>
          <p:nvPr/>
        </p:nvSpPr>
        <p:spPr>
          <a:xfrm>
            <a:off x="4683875" y="854461"/>
            <a:ext cx="2340028" cy="1203208"/>
          </a:xfrm>
          <a:prstGeom prst="rect">
            <a:avLst/>
          </a:prstGeom>
          <a:solidFill>
            <a:srgbClr val="92D05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6319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29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29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29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3" grpId="0" animBg="1"/>
      <p:bldP spid="11" grpId="0"/>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Tekstowe 3"/>
          <p:cNvSpPr txBox="1"/>
          <p:nvPr/>
        </p:nvSpPr>
        <p:spPr>
          <a:xfrm>
            <a:off x="476824" y="1668157"/>
            <a:ext cx="7532575" cy="1246495"/>
          </a:xfrm>
          <a:prstGeom prst="rect">
            <a:avLst/>
          </a:prstGeom>
          <a:noFill/>
        </p:spPr>
        <p:txBody>
          <a:bodyPr wrap="none" rtlCol="0">
            <a:spAutoFit/>
          </a:bodyPr>
          <a:lstStyle/>
          <a:p>
            <a:pPr marL="160735" indent="-160735">
              <a:buFont typeface="Wingdings" charset="2"/>
              <a:buChar char="v"/>
            </a:pPr>
            <a:r>
              <a:rPr lang="en-GB" sz="2000" b="1" dirty="0">
                <a:solidFill>
                  <a:srgbClr val="002060"/>
                </a:solidFill>
              </a:rPr>
              <a:t>International Research Agenda: new centre of excellence</a:t>
            </a:r>
          </a:p>
          <a:p>
            <a:pPr marL="160735" indent="-160735">
              <a:buFont typeface="Wingdings" charset="2"/>
              <a:buChar char="v"/>
            </a:pPr>
            <a:r>
              <a:rPr lang="en-GB" sz="2000" b="1" dirty="0">
                <a:solidFill>
                  <a:srgbClr val="C00000"/>
                </a:solidFill>
              </a:rPr>
              <a:t>Funding: 38 MPLN (8.3 </a:t>
            </a:r>
            <a:r>
              <a:rPr lang="en-GB" sz="2000" b="1" dirty="0" err="1">
                <a:solidFill>
                  <a:srgbClr val="C00000"/>
                </a:solidFill>
              </a:rPr>
              <a:t>MEuro</a:t>
            </a:r>
            <a:r>
              <a:rPr lang="en-GB" sz="2000" b="1" dirty="0">
                <a:solidFill>
                  <a:srgbClr val="C00000"/>
                </a:solidFill>
              </a:rPr>
              <a:t>) for 5 years </a:t>
            </a:r>
            <a:r>
              <a:rPr lang="en-GB" sz="2000" b="1" dirty="0">
                <a:solidFill>
                  <a:srgbClr val="002060"/>
                </a:solidFill>
              </a:rPr>
              <a:t>(1 July ‘18 – 30 June ‘23)</a:t>
            </a:r>
            <a:r>
              <a:rPr lang="en-US" sz="2000" b="1" dirty="0">
                <a:solidFill>
                  <a:srgbClr val="002060"/>
                </a:solidFill>
              </a:rPr>
              <a:t> </a:t>
            </a:r>
          </a:p>
          <a:p>
            <a:pPr marL="160735" indent="-160735">
              <a:buFont typeface="Wingdings" charset="2"/>
              <a:buChar char="v"/>
            </a:pPr>
            <a:r>
              <a:rPr lang="en-US" sz="2000" b="1" dirty="0">
                <a:solidFill>
                  <a:srgbClr val="002060"/>
                </a:solidFill>
              </a:rPr>
              <a:t>Autonomous department of CAMK PAN</a:t>
            </a:r>
            <a:endParaRPr lang="en-GB" sz="2000" b="1" dirty="0">
              <a:solidFill>
                <a:srgbClr val="C00000"/>
              </a:solidFill>
            </a:endParaRPr>
          </a:p>
          <a:p>
            <a:pPr marL="160735" indent="-160735">
              <a:buFont typeface="Wingdings" charset="2"/>
              <a:buChar char="v"/>
            </a:pPr>
            <a:endParaRPr lang="en-US" sz="1500" b="1" dirty="0">
              <a:solidFill>
                <a:srgbClr val="002060"/>
              </a:solidFill>
            </a:endParaRPr>
          </a:p>
        </p:txBody>
      </p:sp>
      <p:sp>
        <p:nvSpPr>
          <p:cNvPr id="6" name="PoleTekstowe 5"/>
          <p:cNvSpPr txBox="1"/>
          <p:nvPr/>
        </p:nvSpPr>
        <p:spPr>
          <a:xfrm>
            <a:off x="475561" y="3450426"/>
            <a:ext cx="6680740" cy="2308324"/>
          </a:xfrm>
          <a:prstGeom prst="rect">
            <a:avLst/>
          </a:prstGeom>
          <a:noFill/>
        </p:spPr>
        <p:txBody>
          <a:bodyPr wrap="none" rtlCol="0">
            <a:spAutoFit/>
          </a:bodyPr>
          <a:lstStyle/>
          <a:p>
            <a:r>
              <a:rPr lang="en-GB" b="1" dirty="0">
                <a:solidFill>
                  <a:srgbClr val="C00000"/>
                </a:solidFill>
              </a:rPr>
              <a:t>Main objectives:</a:t>
            </a:r>
          </a:p>
          <a:p>
            <a:pPr marL="160735" indent="-160735">
              <a:buFont typeface="Wingdings" charset="2"/>
              <a:buChar char="Ø"/>
            </a:pPr>
            <a:r>
              <a:rPr lang="en-GB" b="1" dirty="0">
                <a:solidFill>
                  <a:srgbClr val="000090"/>
                </a:solidFill>
              </a:rPr>
              <a:t>Studies of the invisible Universe</a:t>
            </a:r>
            <a:r>
              <a:rPr lang="en-GB" b="1" dirty="0">
                <a:solidFill>
                  <a:srgbClr val="002060"/>
                </a:solidFill>
              </a:rPr>
              <a:t> (gravitational waves, dark matter,</a:t>
            </a:r>
          </a:p>
          <a:p>
            <a:pPr lvl="1"/>
            <a:r>
              <a:rPr lang="en-GB" b="1" dirty="0">
                <a:solidFill>
                  <a:srgbClr val="002060"/>
                </a:solidFill>
              </a:rPr>
              <a:t>							neutrinos</a:t>
            </a:r>
            <a:r>
              <a:rPr lang="mr-IN" b="1" dirty="0">
                <a:solidFill>
                  <a:srgbClr val="002060"/>
                </a:solidFill>
              </a:rPr>
              <a:t>…</a:t>
            </a:r>
            <a:r>
              <a:rPr lang="pl-PL" b="1" dirty="0">
                <a:solidFill>
                  <a:srgbClr val="002060"/>
                </a:solidFill>
              </a:rPr>
              <a:t>)</a:t>
            </a:r>
          </a:p>
          <a:p>
            <a:pPr marL="160735" indent="-160735">
              <a:buFont typeface="Wingdings" charset="2"/>
              <a:buChar char="Ø"/>
            </a:pPr>
            <a:r>
              <a:rPr lang="pl-PL" b="1" dirty="0">
                <a:solidFill>
                  <a:srgbClr val="C00000"/>
                </a:solidFill>
              </a:rPr>
              <a:t>Ultra-</a:t>
            </a:r>
            <a:r>
              <a:rPr lang="pl-PL" b="1" dirty="0" err="1">
                <a:solidFill>
                  <a:srgbClr val="C00000"/>
                </a:solidFill>
              </a:rPr>
              <a:t>sensitive</a:t>
            </a:r>
            <a:r>
              <a:rPr lang="pl-PL" b="1" dirty="0">
                <a:solidFill>
                  <a:srgbClr val="C00000"/>
                </a:solidFill>
              </a:rPr>
              <a:t> </a:t>
            </a:r>
            <a:r>
              <a:rPr lang="pl-PL" b="1" dirty="0" err="1">
                <a:solidFill>
                  <a:srgbClr val="C00000"/>
                </a:solidFill>
              </a:rPr>
              <a:t>instruments</a:t>
            </a:r>
            <a:r>
              <a:rPr lang="pl-PL" b="1" dirty="0">
                <a:solidFill>
                  <a:srgbClr val="C00000"/>
                </a:solidFill>
              </a:rPr>
              <a:t> to </a:t>
            </a:r>
            <a:r>
              <a:rPr lang="pl-PL" b="1" dirty="0" err="1">
                <a:solidFill>
                  <a:srgbClr val="C00000"/>
                </a:solidFill>
              </a:rPr>
              <a:t>detect</a:t>
            </a:r>
            <a:r>
              <a:rPr lang="pl-PL" b="1" dirty="0">
                <a:solidFill>
                  <a:srgbClr val="C00000"/>
                </a:solidFill>
              </a:rPr>
              <a:t> </a:t>
            </a:r>
            <a:r>
              <a:rPr lang="pl-PL" b="1" dirty="0" err="1">
                <a:solidFill>
                  <a:srgbClr val="C00000"/>
                </a:solidFill>
              </a:rPr>
              <a:t>extremely</a:t>
            </a:r>
            <a:r>
              <a:rPr lang="pl-PL" b="1" dirty="0">
                <a:solidFill>
                  <a:srgbClr val="C00000"/>
                </a:solidFill>
              </a:rPr>
              <a:t> </a:t>
            </a:r>
            <a:r>
              <a:rPr lang="en-GB" b="1" dirty="0">
                <a:solidFill>
                  <a:srgbClr val="C00000"/>
                </a:solidFill>
              </a:rPr>
              <a:t>faint signals</a:t>
            </a:r>
          </a:p>
          <a:p>
            <a:pPr marL="417910" lvl="1" indent="-160735">
              <a:buFont typeface="Wingdings" charset="2"/>
              <a:buChar char="Ø"/>
            </a:pPr>
            <a:r>
              <a:rPr lang="en-GB" b="1" dirty="0">
                <a:solidFill>
                  <a:srgbClr val="C00000"/>
                </a:solidFill>
              </a:rPr>
              <a:t>Seismic sensors, modules of silicon photomultipliers (SiPMs), </a:t>
            </a:r>
            <a:r>
              <a:rPr lang="mr-IN" b="1" dirty="0">
                <a:solidFill>
                  <a:srgbClr val="000090"/>
                </a:solidFill>
              </a:rPr>
              <a:t>…</a:t>
            </a:r>
            <a:endParaRPr lang="en-GB" b="1" dirty="0">
              <a:solidFill>
                <a:srgbClr val="000090"/>
              </a:solidFill>
            </a:endParaRPr>
          </a:p>
          <a:p>
            <a:pPr marL="160735" indent="-160735">
              <a:buFont typeface="Wingdings" charset="2"/>
              <a:buChar char="Ø"/>
            </a:pPr>
            <a:r>
              <a:rPr lang="en-GB" b="1" dirty="0">
                <a:solidFill>
                  <a:srgbClr val="C00000"/>
                </a:solidFill>
              </a:rPr>
              <a:t>Big data collection and processing</a:t>
            </a:r>
          </a:p>
          <a:p>
            <a:pPr marL="160735" indent="-160735">
              <a:buFont typeface="Wingdings" charset="2"/>
              <a:buChar char="Ø"/>
            </a:pPr>
            <a:r>
              <a:rPr lang="en-GB" b="1" dirty="0">
                <a:solidFill>
                  <a:srgbClr val="000090"/>
                </a:solidFill>
              </a:rPr>
              <a:t>Applications to hi-tech industry and medicine (e.g., PET)</a:t>
            </a:r>
          </a:p>
          <a:p>
            <a:pPr marL="160735" indent="-160735">
              <a:buFont typeface="Wingdings" charset="2"/>
              <a:buChar char="Ø"/>
            </a:pPr>
            <a:r>
              <a:rPr lang="mr-IN" b="1" dirty="0">
                <a:solidFill>
                  <a:srgbClr val="000090"/>
                </a:solidFill>
              </a:rPr>
              <a:t>…</a:t>
            </a:r>
            <a:endParaRPr lang="en-GB" b="1" dirty="0">
              <a:solidFill>
                <a:srgbClr val="000090"/>
              </a:solidFill>
            </a:endParaRPr>
          </a:p>
        </p:txBody>
      </p:sp>
      <p:sp>
        <p:nvSpPr>
          <p:cNvPr id="12" name="PoleTekstowe 11"/>
          <p:cNvSpPr txBox="1"/>
          <p:nvPr/>
        </p:nvSpPr>
        <p:spPr>
          <a:xfrm>
            <a:off x="7949741" y="3667089"/>
            <a:ext cx="878767" cy="646331"/>
          </a:xfrm>
          <a:prstGeom prst="rect">
            <a:avLst/>
          </a:prstGeom>
          <a:noFill/>
        </p:spPr>
        <p:txBody>
          <a:bodyPr wrap="none" rtlCol="0">
            <a:spAutoFit/>
          </a:bodyPr>
          <a:lstStyle/>
          <a:p>
            <a:pPr algn="ctr"/>
            <a:r>
              <a:rPr lang="en-GB" b="1" dirty="0">
                <a:solidFill>
                  <a:srgbClr val="FF0000"/>
                </a:solidFill>
              </a:rPr>
              <a:t>Big </a:t>
            </a:r>
          </a:p>
          <a:p>
            <a:pPr algn="ctr"/>
            <a:r>
              <a:rPr lang="en-GB" b="1" dirty="0">
                <a:solidFill>
                  <a:srgbClr val="FF0000"/>
                </a:solidFill>
              </a:rPr>
              <a:t>science</a:t>
            </a:r>
          </a:p>
        </p:txBody>
      </p:sp>
      <p:sp>
        <p:nvSpPr>
          <p:cNvPr id="13" name="PoleTekstowe 12"/>
          <p:cNvSpPr txBox="1"/>
          <p:nvPr/>
        </p:nvSpPr>
        <p:spPr>
          <a:xfrm>
            <a:off x="7691466" y="4694981"/>
            <a:ext cx="1395318" cy="646331"/>
          </a:xfrm>
          <a:prstGeom prst="rect">
            <a:avLst/>
          </a:prstGeom>
          <a:noFill/>
        </p:spPr>
        <p:txBody>
          <a:bodyPr wrap="none" rtlCol="0">
            <a:spAutoFit/>
          </a:bodyPr>
          <a:lstStyle/>
          <a:p>
            <a:pPr algn="ctr"/>
            <a:r>
              <a:rPr lang="en-GB" b="1" dirty="0">
                <a:solidFill>
                  <a:srgbClr val="FF0000"/>
                </a:solidFill>
              </a:rPr>
              <a:t>Innovative</a:t>
            </a:r>
          </a:p>
          <a:p>
            <a:pPr algn="ctr"/>
            <a:r>
              <a:rPr lang="en-GB" b="1" dirty="0">
                <a:solidFill>
                  <a:srgbClr val="FF0000"/>
                </a:solidFill>
              </a:rPr>
              <a:t>technologies</a:t>
            </a:r>
          </a:p>
        </p:txBody>
      </p:sp>
      <p:sp>
        <p:nvSpPr>
          <p:cNvPr id="14" name="PoleTekstowe 13"/>
          <p:cNvSpPr txBox="1"/>
          <p:nvPr/>
        </p:nvSpPr>
        <p:spPr>
          <a:xfrm>
            <a:off x="8031045" y="1756039"/>
            <a:ext cx="914033" cy="533608"/>
          </a:xfrm>
          <a:prstGeom prst="rect">
            <a:avLst/>
          </a:prstGeom>
          <a:noFill/>
        </p:spPr>
        <p:txBody>
          <a:bodyPr wrap="none" rtlCol="0">
            <a:spAutoFit/>
          </a:bodyPr>
          <a:lstStyle/>
          <a:p>
            <a:pPr algn="r"/>
            <a:r>
              <a:rPr lang="en-GB" sz="956" b="1" dirty="0">
                <a:solidFill>
                  <a:srgbClr val="C00000"/>
                </a:solidFill>
              </a:rPr>
              <a:t>source: FNP </a:t>
            </a:r>
          </a:p>
          <a:p>
            <a:pPr algn="r"/>
            <a:r>
              <a:rPr lang="en-GB" sz="956" b="1" dirty="0">
                <a:solidFill>
                  <a:srgbClr val="C00000"/>
                </a:solidFill>
              </a:rPr>
              <a:t>(EU structural </a:t>
            </a:r>
          </a:p>
          <a:p>
            <a:pPr algn="r"/>
            <a:r>
              <a:rPr lang="en-GB" sz="956" b="1" dirty="0">
                <a:solidFill>
                  <a:srgbClr val="C00000"/>
                </a:solidFill>
              </a:rPr>
              <a:t>funds)</a:t>
            </a:r>
          </a:p>
        </p:txBody>
      </p:sp>
      <p:sp>
        <p:nvSpPr>
          <p:cNvPr id="8" name="TextBox 7">
            <a:extLst>
              <a:ext uri="{FF2B5EF4-FFF2-40B4-BE49-F238E27FC236}">
                <a16:creationId xmlns:a16="http://schemas.microsoft.com/office/drawing/2014/main" id="{D4791BC9-4B44-9F45-BC31-212123DBA23A}"/>
              </a:ext>
            </a:extLst>
          </p:cNvPr>
          <p:cNvSpPr txBox="1"/>
          <p:nvPr/>
        </p:nvSpPr>
        <p:spPr>
          <a:xfrm>
            <a:off x="1502730" y="1594190"/>
            <a:ext cx="401392" cy="300082"/>
          </a:xfrm>
          <a:prstGeom prst="rect">
            <a:avLst/>
          </a:prstGeom>
          <a:noFill/>
        </p:spPr>
        <p:txBody>
          <a:bodyPr wrap="none" rtlCol="0">
            <a:spAutoFit/>
          </a:bodyPr>
          <a:lstStyle/>
          <a:p>
            <a:pPr marL="214313" indent="-214313">
              <a:buFont typeface="Wingdings" pitchFamily="2" charset="2"/>
              <a:buChar char="Ø"/>
            </a:pPr>
            <a:endParaRPr lang="en-US" sz="1350" b="1" dirty="0">
              <a:solidFill>
                <a:srgbClr val="002060"/>
              </a:solidFill>
            </a:endParaRPr>
          </a:p>
        </p:txBody>
      </p:sp>
      <p:sp>
        <p:nvSpPr>
          <p:cNvPr id="3" name="Rounded Rectangle 2">
            <a:extLst>
              <a:ext uri="{FF2B5EF4-FFF2-40B4-BE49-F238E27FC236}">
                <a16:creationId xmlns:a16="http://schemas.microsoft.com/office/drawing/2014/main" id="{4503B6D5-3D83-144B-B0D5-BAC9D22B8DB0}"/>
              </a:ext>
            </a:extLst>
          </p:cNvPr>
          <p:cNvSpPr/>
          <p:nvPr/>
        </p:nvSpPr>
        <p:spPr>
          <a:xfrm>
            <a:off x="475561" y="1687264"/>
            <a:ext cx="7356645" cy="989708"/>
          </a:xfrm>
          <a:prstGeom prst="roundRect">
            <a:avLst/>
          </a:prstGeom>
          <a:solidFill>
            <a:schemeClr val="accent6">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Rounded Rectangle 4">
            <a:extLst>
              <a:ext uri="{FF2B5EF4-FFF2-40B4-BE49-F238E27FC236}">
                <a16:creationId xmlns:a16="http://schemas.microsoft.com/office/drawing/2014/main" id="{11C8274D-E7B9-3943-B302-D8C1ECED1721}"/>
              </a:ext>
            </a:extLst>
          </p:cNvPr>
          <p:cNvSpPr/>
          <p:nvPr/>
        </p:nvSpPr>
        <p:spPr>
          <a:xfrm>
            <a:off x="397298" y="3429000"/>
            <a:ext cx="6759003" cy="2531962"/>
          </a:xfrm>
          <a:prstGeom prst="roundRect">
            <a:avLst/>
          </a:prstGeom>
          <a:solidFill>
            <a:srgbClr val="00B0F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F85D5A76-B553-9447-840B-AB3F12B04431}"/>
              </a:ext>
            </a:extLst>
          </p:cNvPr>
          <p:cNvSpPr txBox="1"/>
          <p:nvPr/>
        </p:nvSpPr>
        <p:spPr>
          <a:xfrm>
            <a:off x="3589550" y="265254"/>
            <a:ext cx="1964900" cy="523220"/>
          </a:xfrm>
          <a:prstGeom prst="rect">
            <a:avLst/>
          </a:prstGeom>
          <a:noFill/>
        </p:spPr>
        <p:txBody>
          <a:bodyPr wrap="square" rtlCol="0">
            <a:spAutoFit/>
          </a:bodyPr>
          <a:lstStyle/>
          <a:p>
            <a:pPr algn="ctr"/>
            <a:r>
              <a:rPr lang="en-GB" sz="2800" b="1" spc="38" dirty="0">
                <a:ln w="11430"/>
                <a:solidFill>
                  <a:srgbClr val="7030A0"/>
                </a:solidFill>
                <a:effectLst>
                  <a:outerShdw blurRad="76200" dist="50800" dir="5400000" algn="tl" rotWithShape="0">
                    <a:srgbClr val="000000">
                      <a:alpha val="65000"/>
                    </a:srgbClr>
                  </a:outerShdw>
                </a:effectLst>
                <a:latin typeface="Capitals" pitchFamily="2" charset="0"/>
              </a:rPr>
              <a:t>AstroCeNT</a:t>
            </a:r>
            <a:endParaRPr lang="en-GB" sz="2800" dirty="0">
              <a:solidFill>
                <a:srgbClr val="7030A0"/>
              </a:solidFill>
              <a:latin typeface="Capitals" pitchFamily="2" charset="0"/>
            </a:endParaRPr>
          </a:p>
        </p:txBody>
      </p:sp>
      <p:sp>
        <p:nvSpPr>
          <p:cNvPr id="10" name="Rectangle 9">
            <a:extLst>
              <a:ext uri="{FF2B5EF4-FFF2-40B4-BE49-F238E27FC236}">
                <a16:creationId xmlns:a16="http://schemas.microsoft.com/office/drawing/2014/main" id="{C1FFC589-A753-CA4D-929B-E4A8D4ED534E}"/>
              </a:ext>
            </a:extLst>
          </p:cNvPr>
          <p:cNvSpPr/>
          <p:nvPr/>
        </p:nvSpPr>
        <p:spPr>
          <a:xfrm>
            <a:off x="2002765" y="811434"/>
            <a:ext cx="5138470" cy="369332"/>
          </a:xfrm>
          <a:prstGeom prst="rect">
            <a:avLst/>
          </a:prstGeom>
        </p:spPr>
        <p:txBody>
          <a:bodyPr wrap="square">
            <a:spAutoFit/>
          </a:bodyPr>
          <a:lstStyle/>
          <a:p>
            <a:pPr algn="ctr"/>
            <a:r>
              <a:rPr lang="en-GB" b="1" dirty="0">
                <a:solidFill>
                  <a:srgbClr val="7030A0"/>
                </a:solidFill>
              </a:rPr>
              <a:t>Particle Astrophysics Science and Technology Centre</a:t>
            </a:r>
          </a:p>
        </p:txBody>
      </p:sp>
      <p:sp>
        <p:nvSpPr>
          <p:cNvPr id="9" name="Left Arrow 8">
            <a:extLst>
              <a:ext uri="{FF2B5EF4-FFF2-40B4-BE49-F238E27FC236}">
                <a16:creationId xmlns:a16="http://schemas.microsoft.com/office/drawing/2014/main" id="{94F6AAD1-224C-17BB-47F9-F0C70BC5F184}"/>
              </a:ext>
            </a:extLst>
          </p:cNvPr>
          <p:cNvSpPr/>
          <p:nvPr/>
        </p:nvSpPr>
        <p:spPr>
          <a:xfrm>
            <a:off x="7234564" y="4830383"/>
            <a:ext cx="378639" cy="19533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7" name="Left Arrow 16">
            <a:extLst>
              <a:ext uri="{FF2B5EF4-FFF2-40B4-BE49-F238E27FC236}">
                <a16:creationId xmlns:a16="http://schemas.microsoft.com/office/drawing/2014/main" id="{E36B353A-EAB5-6FA0-A5D8-E34C690345EF}"/>
              </a:ext>
            </a:extLst>
          </p:cNvPr>
          <p:cNvSpPr/>
          <p:nvPr/>
        </p:nvSpPr>
        <p:spPr>
          <a:xfrm>
            <a:off x="7234564" y="3828390"/>
            <a:ext cx="378639" cy="2100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1" name="TextBox 20">
            <a:extLst>
              <a:ext uri="{FF2B5EF4-FFF2-40B4-BE49-F238E27FC236}">
                <a16:creationId xmlns:a16="http://schemas.microsoft.com/office/drawing/2014/main" id="{49D5B6EB-03AC-31C1-77CD-4BFE427C4714}"/>
              </a:ext>
            </a:extLst>
          </p:cNvPr>
          <p:cNvSpPr txBox="1"/>
          <p:nvPr/>
        </p:nvSpPr>
        <p:spPr>
          <a:xfrm>
            <a:off x="6918163" y="2818122"/>
            <a:ext cx="2048561" cy="400110"/>
          </a:xfrm>
          <a:prstGeom prst="rect">
            <a:avLst/>
          </a:prstGeom>
          <a:noFill/>
        </p:spPr>
        <p:txBody>
          <a:bodyPr wrap="square">
            <a:spAutoFit/>
          </a:bodyPr>
          <a:lstStyle/>
          <a:p>
            <a:pPr algn="r"/>
            <a:r>
              <a:rPr lang="en-GB" sz="2000" b="1" dirty="0">
                <a:solidFill>
                  <a:srgbClr val="C00000"/>
                </a:solidFill>
              </a:rPr>
              <a:t>31 December ’23</a:t>
            </a:r>
            <a:endParaRPr lang="en-GB" sz="2000" dirty="0"/>
          </a:p>
        </p:txBody>
      </p:sp>
      <p:sp>
        <p:nvSpPr>
          <p:cNvPr id="16" name="Footer Placeholder 15">
            <a:extLst>
              <a:ext uri="{FF2B5EF4-FFF2-40B4-BE49-F238E27FC236}">
                <a16:creationId xmlns:a16="http://schemas.microsoft.com/office/drawing/2014/main" id="{D888EAE2-F696-E9FC-3DCE-0C9B46074972}"/>
              </a:ext>
            </a:extLst>
          </p:cNvPr>
          <p:cNvSpPr>
            <a:spLocks noGrp="1"/>
          </p:cNvSpPr>
          <p:nvPr>
            <p:ph type="ftr" sz="quarter" idx="11"/>
          </p:nvPr>
        </p:nvSpPr>
        <p:spPr/>
        <p:txBody>
          <a:bodyPr/>
          <a:lstStyle/>
          <a:p>
            <a:r>
              <a:rPr lang="en-GB"/>
              <a:t>L. Roszkowski, APC-Astrocent, 20.12.2023</a:t>
            </a:r>
            <a:endParaRPr lang="en-GB" dirty="0"/>
          </a:p>
        </p:txBody>
      </p:sp>
      <p:cxnSp>
        <p:nvCxnSpPr>
          <p:cNvPr id="20" name="Straight Arrow Connector 19">
            <a:extLst>
              <a:ext uri="{FF2B5EF4-FFF2-40B4-BE49-F238E27FC236}">
                <a16:creationId xmlns:a16="http://schemas.microsoft.com/office/drawing/2014/main" id="{85F31C7F-922C-8639-FA1F-5BABBE0DE450}"/>
              </a:ext>
            </a:extLst>
          </p:cNvPr>
          <p:cNvCxnSpPr>
            <a:cxnSpLocks/>
          </p:cNvCxnSpPr>
          <p:nvPr/>
        </p:nvCxnSpPr>
        <p:spPr>
          <a:xfrm>
            <a:off x="7067864" y="2335148"/>
            <a:ext cx="764342" cy="5100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18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additive="base">
                                        <p:cTn id="1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additive="base">
                                        <p:cTn id="2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xEl>
                                              <p:pRg st="1" end="1"/>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7"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2337546558"/>
              </p:ext>
            </p:extLst>
          </p:nvPr>
        </p:nvGraphicFramePr>
        <p:xfrm>
          <a:off x="575556" y="784548"/>
          <a:ext cx="799288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ZoneTexte 11"/>
          <p:cNvSpPr txBox="1"/>
          <p:nvPr/>
        </p:nvSpPr>
        <p:spPr>
          <a:xfrm>
            <a:off x="2015716" y="137840"/>
            <a:ext cx="5472608" cy="400110"/>
          </a:xfrm>
          <a:prstGeom prst="rect">
            <a:avLst/>
          </a:prstGeom>
          <a:noFill/>
        </p:spPr>
        <p:txBody>
          <a:bodyPr wrap="square" rtlCol="0">
            <a:spAutoFit/>
          </a:bodyPr>
          <a:lstStyle/>
          <a:p>
            <a:pPr algn="ctr"/>
            <a:r>
              <a:rPr lang="fr-FR" sz="2000" b="1" dirty="0">
                <a:solidFill>
                  <a:srgbClr val="7030A0"/>
                </a:solidFill>
                <a:latin typeface="Cambria"/>
                <a:cs typeface="Cambria"/>
              </a:rPr>
              <a:t>AstroCeNT and  new technologies</a:t>
            </a:r>
          </a:p>
        </p:txBody>
      </p:sp>
      <p:sp>
        <p:nvSpPr>
          <p:cNvPr id="3" name="TextBox 2">
            <a:extLst>
              <a:ext uri="{FF2B5EF4-FFF2-40B4-BE49-F238E27FC236}">
                <a16:creationId xmlns:a16="http://schemas.microsoft.com/office/drawing/2014/main" id="{6D1A463D-71F3-DE4A-B8F8-E9A0F969371A}"/>
              </a:ext>
            </a:extLst>
          </p:cNvPr>
          <p:cNvSpPr txBox="1"/>
          <p:nvPr/>
        </p:nvSpPr>
        <p:spPr>
          <a:xfrm>
            <a:off x="6896790" y="6135385"/>
            <a:ext cx="2021707" cy="584775"/>
          </a:xfrm>
          <a:prstGeom prst="rect">
            <a:avLst/>
          </a:prstGeom>
          <a:noFill/>
        </p:spPr>
        <p:txBody>
          <a:bodyPr wrap="none" rtlCol="0">
            <a:spAutoFit/>
          </a:bodyPr>
          <a:lstStyle/>
          <a:p>
            <a:r>
              <a:rPr lang="en-US" sz="1600" b="1" dirty="0"/>
              <a:t>Stavros Katsanevas</a:t>
            </a:r>
          </a:p>
          <a:p>
            <a:r>
              <a:rPr lang="en-US" sz="1600" b="1" dirty="0"/>
              <a:t>Chair of ISC (2018-22)</a:t>
            </a:r>
          </a:p>
        </p:txBody>
      </p:sp>
    </p:spTree>
    <p:extLst>
      <p:ext uri="{BB962C8B-B14F-4D97-AF65-F5344CB8AC3E}">
        <p14:creationId xmlns:p14="http://schemas.microsoft.com/office/powerpoint/2010/main" val="896281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3D2F5E-26B3-A040-98B9-E1D393A71534}"/>
              </a:ext>
            </a:extLst>
          </p:cNvPr>
          <p:cNvSpPr>
            <a:spLocks noGrp="1"/>
          </p:cNvSpPr>
          <p:nvPr>
            <p:ph type="ftr" sz="quarter" idx="11"/>
          </p:nvPr>
        </p:nvSpPr>
        <p:spPr/>
        <p:txBody>
          <a:bodyPr/>
          <a:lstStyle/>
          <a:p>
            <a:r>
              <a:rPr lang="en-GB"/>
              <a:t>L. Roszkowski, APC-Astrocent, 20.12.2023</a:t>
            </a:r>
          </a:p>
        </p:txBody>
      </p:sp>
      <p:sp>
        <p:nvSpPr>
          <p:cNvPr id="5" name="Rectangle 4">
            <a:extLst>
              <a:ext uri="{FF2B5EF4-FFF2-40B4-BE49-F238E27FC236}">
                <a16:creationId xmlns:a16="http://schemas.microsoft.com/office/drawing/2014/main" id="{52AD0AAB-AB94-AD4A-8DED-2BC5268432BD}"/>
              </a:ext>
            </a:extLst>
          </p:cNvPr>
          <p:cNvSpPr/>
          <p:nvPr/>
        </p:nvSpPr>
        <p:spPr>
          <a:xfrm>
            <a:off x="1140199" y="158742"/>
            <a:ext cx="7053943" cy="461665"/>
          </a:xfrm>
          <a:prstGeom prst="rect">
            <a:avLst/>
          </a:prstGeom>
        </p:spPr>
        <p:txBody>
          <a:bodyPr wrap="square">
            <a:spAutoFit/>
          </a:bodyPr>
          <a:lstStyle/>
          <a:p>
            <a:pPr algn="ctr"/>
            <a:r>
              <a:rPr lang="en-GB" sz="2400" b="1" dirty="0">
                <a:solidFill>
                  <a:srgbClr val="660066"/>
                </a:solidFill>
              </a:rPr>
              <a:t>Main research directions, collaborations and partners</a:t>
            </a:r>
          </a:p>
        </p:txBody>
      </p:sp>
      <p:sp>
        <p:nvSpPr>
          <p:cNvPr id="6" name="TextBox 5">
            <a:extLst>
              <a:ext uri="{FF2B5EF4-FFF2-40B4-BE49-F238E27FC236}">
                <a16:creationId xmlns:a16="http://schemas.microsoft.com/office/drawing/2014/main" id="{D90424EC-7871-2843-AA90-0C0F18B783B4}"/>
              </a:ext>
            </a:extLst>
          </p:cNvPr>
          <p:cNvSpPr txBox="1"/>
          <p:nvPr/>
        </p:nvSpPr>
        <p:spPr>
          <a:xfrm>
            <a:off x="729738" y="798549"/>
            <a:ext cx="3613662" cy="1477328"/>
          </a:xfrm>
          <a:prstGeom prst="rect">
            <a:avLst/>
          </a:prstGeom>
          <a:noFill/>
        </p:spPr>
        <p:txBody>
          <a:bodyPr wrap="square" rtlCol="0">
            <a:spAutoFit/>
          </a:bodyPr>
          <a:lstStyle/>
          <a:p>
            <a:r>
              <a:rPr lang="en-GB" b="1" u="sng" dirty="0">
                <a:solidFill>
                  <a:srgbClr val="002060"/>
                </a:solidFill>
              </a:rPr>
              <a:t>Large experimental collaborations:</a:t>
            </a:r>
            <a:endParaRPr lang="en-US" b="1" dirty="0">
              <a:solidFill>
                <a:srgbClr val="0D25C0"/>
              </a:solidFill>
            </a:endParaRPr>
          </a:p>
          <a:p>
            <a:r>
              <a:rPr lang="en-US" b="1" dirty="0">
                <a:solidFill>
                  <a:srgbClr val="0D25C0"/>
                </a:solidFill>
              </a:rPr>
              <a:t>Dark matter:</a:t>
            </a:r>
          </a:p>
          <a:p>
            <a:pPr marL="257175" indent="-257175">
              <a:buFont typeface="Wingdings" pitchFamily="2" charset="2"/>
              <a:buChar char="§"/>
            </a:pPr>
            <a:r>
              <a:rPr lang="en-GB" b="1" dirty="0" err="1">
                <a:solidFill>
                  <a:srgbClr val="BF0000"/>
                </a:solidFill>
              </a:rPr>
              <a:t>DarkSide</a:t>
            </a:r>
            <a:r>
              <a:rPr lang="en-GB" b="1" dirty="0">
                <a:solidFill>
                  <a:srgbClr val="BF0000"/>
                </a:solidFill>
              </a:rPr>
              <a:t>, DEAP-3600</a:t>
            </a:r>
          </a:p>
          <a:p>
            <a:pPr marL="257175" indent="-257175">
              <a:buFont typeface="Wingdings" pitchFamily="2" charset="2"/>
              <a:buChar char="§"/>
            </a:pPr>
            <a:r>
              <a:rPr lang="en-GB" b="1" dirty="0">
                <a:solidFill>
                  <a:srgbClr val="BF0000"/>
                </a:solidFill>
              </a:rPr>
              <a:t>Global Argon Dark Matter </a:t>
            </a:r>
          </a:p>
          <a:p>
            <a:r>
              <a:rPr lang="en-GB" b="1" dirty="0">
                <a:solidFill>
                  <a:srgbClr val="BF0000"/>
                </a:solidFill>
              </a:rPr>
              <a:t>	Collaboration (ARGO) - future</a:t>
            </a:r>
          </a:p>
        </p:txBody>
      </p:sp>
      <p:sp>
        <p:nvSpPr>
          <p:cNvPr id="7" name="TextBox 6">
            <a:extLst>
              <a:ext uri="{FF2B5EF4-FFF2-40B4-BE49-F238E27FC236}">
                <a16:creationId xmlns:a16="http://schemas.microsoft.com/office/drawing/2014/main" id="{0E6627A7-F6E0-4041-BDC3-C9BC7BC21FBE}"/>
              </a:ext>
            </a:extLst>
          </p:cNvPr>
          <p:cNvSpPr txBox="1"/>
          <p:nvPr/>
        </p:nvSpPr>
        <p:spPr>
          <a:xfrm>
            <a:off x="729738" y="2347222"/>
            <a:ext cx="3487301" cy="923330"/>
          </a:xfrm>
          <a:prstGeom prst="rect">
            <a:avLst/>
          </a:prstGeom>
          <a:noFill/>
        </p:spPr>
        <p:txBody>
          <a:bodyPr wrap="none" rtlCol="0">
            <a:spAutoFit/>
          </a:bodyPr>
          <a:lstStyle/>
          <a:p>
            <a:r>
              <a:rPr lang="en-US" b="1" dirty="0">
                <a:solidFill>
                  <a:srgbClr val="0D25C0"/>
                </a:solidFill>
              </a:rPr>
              <a:t>Gravitational waves/seismic noise:</a:t>
            </a:r>
          </a:p>
          <a:p>
            <a:pPr marL="257175" indent="-257175">
              <a:buFont typeface="Wingdings" pitchFamily="2" charset="2"/>
              <a:buChar char="§"/>
            </a:pPr>
            <a:r>
              <a:rPr lang="en-GB" b="1" dirty="0">
                <a:solidFill>
                  <a:srgbClr val="BF0000"/>
                </a:solidFill>
              </a:rPr>
              <a:t>Advanced VIRGO/LIGO, </a:t>
            </a:r>
          </a:p>
          <a:p>
            <a:pPr marL="257175" indent="-257175">
              <a:buFont typeface="Wingdings" pitchFamily="2" charset="2"/>
              <a:buChar char="§"/>
            </a:pPr>
            <a:r>
              <a:rPr lang="en-GB" b="1" dirty="0">
                <a:solidFill>
                  <a:srgbClr val="BF0000"/>
                </a:solidFill>
              </a:rPr>
              <a:t>Einstein Telescope - future</a:t>
            </a:r>
            <a:endParaRPr lang="en-US" b="1" dirty="0">
              <a:solidFill>
                <a:srgbClr val="0D25C0"/>
              </a:solidFill>
            </a:endParaRPr>
          </a:p>
        </p:txBody>
      </p:sp>
      <p:sp>
        <p:nvSpPr>
          <p:cNvPr id="9" name="Rectangle 8">
            <a:extLst>
              <a:ext uri="{FF2B5EF4-FFF2-40B4-BE49-F238E27FC236}">
                <a16:creationId xmlns:a16="http://schemas.microsoft.com/office/drawing/2014/main" id="{578BF3B7-DE4F-9345-9B9C-CA62C9AEF018}"/>
              </a:ext>
            </a:extLst>
          </p:cNvPr>
          <p:cNvSpPr/>
          <p:nvPr/>
        </p:nvSpPr>
        <p:spPr>
          <a:xfrm>
            <a:off x="4630556" y="817319"/>
            <a:ext cx="3804640" cy="2585323"/>
          </a:xfrm>
          <a:prstGeom prst="rect">
            <a:avLst/>
          </a:prstGeom>
        </p:spPr>
        <p:txBody>
          <a:bodyPr wrap="square">
            <a:spAutoFit/>
          </a:bodyPr>
          <a:lstStyle/>
          <a:p>
            <a:r>
              <a:rPr lang="en-US" b="1" u="sng" dirty="0">
                <a:solidFill>
                  <a:srgbClr val="C00000"/>
                </a:solidFill>
              </a:rPr>
              <a:t>Technology for science and industry:</a:t>
            </a:r>
          </a:p>
          <a:p>
            <a:pPr marL="214313" indent="-214313">
              <a:buFont typeface="Wingdings" pitchFamily="2" charset="2"/>
              <a:buChar char="§"/>
            </a:pPr>
            <a:r>
              <a:rPr lang="en-GB" b="1" dirty="0">
                <a:solidFill>
                  <a:srgbClr val="002060"/>
                </a:solidFill>
              </a:rPr>
              <a:t>Silicon Photo Multiplier (</a:t>
            </a:r>
            <a:r>
              <a:rPr lang="en-GB" b="1" dirty="0" err="1">
                <a:solidFill>
                  <a:srgbClr val="002060"/>
                </a:solidFill>
              </a:rPr>
              <a:t>SiPM</a:t>
            </a:r>
            <a:r>
              <a:rPr lang="en-GB" b="1" dirty="0">
                <a:solidFill>
                  <a:srgbClr val="002060"/>
                </a:solidFill>
              </a:rPr>
              <a:t>) systems</a:t>
            </a:r>
            <a:r>
              <a:rPr lang="en-GB" dirty="0">
                <a:solidFill>
                  <a:srgbClr val="002060"/>
                </a:solidFill>
              </a:rPr>
              <a:t> </a:t>
            </a:r>
          </a:p>
          <a:p>
            <a:pPr marL="214313" indent="-214313">
              <a:buFont typeface="Wingdings" pitchFamily="2" charset="2"/>
              <a:buChar char="§"/>
            </a:pPr>
            <a:r>
              <a:rPr lang="en-GB" b="1" dirty="0">
                <a:solidFill>
                  <a:srgbClr val="002060"/>
                </a:solidFill>
              </a:rPr>
              <a:t>systems of seismic sensors</a:t>
            </a:r>
            <a:endParaRPr lang="en-GB" dirty="0">
              <a:solidFill>
                <a:srgbClr val="002060"/>
              </a:solidFill>
            </a:endParaRPr>
          </a:p>
          <a:p>
            <a:pPr marL="214313" indent="-214313">
              <a:buFont typeface="Wingdings" pitchFamily="2" charset="2"/>
              <a:buChar char="§"/>
            </a:pPr>
            <a:r>
              <a:rPr lang="en-GB" b="1" dirty="0">
                <a:solidFill>
                  <a:srgbClr val="002060"/>
                </a:solidFill>
              </a:rPr>
              <a:t>data acquisition and large data set processing</a:t>
            </a:r>
          </a:p>
          <a:p>
            <a:pPr marL="214313" indent="-214313">
              <a:buFont typeface="Wingdings" pitchFamily="2" charset="2"/>
              <a:buChar char="§"/>
            </a:pPr>
            <a:r>
              <a:rPr lang="en-GB" b="1" dirty="0">
                <a:solidFill>
                  <a:srgbClr val="002060"/>
                </a:solidFill>
              </a:rPr>
              <a:t>quantum computing and artificial intelligence</a:t>
            </a:r>
          </a:p>
          <a:p>
            <a:pPr marL="214313" indent="-214313">
              <a:buFont typeface="Wingdings" pitchFamily="2" charset="2"/>
              <a:buChar char="§"/>
            </a:pPr>
            <a:r>
              <a:rPr lang="en-GB" b="1" dirty="0">
                <a:solidFill>
                  <a:srgbClr val="0C23BF"/>
                </a:solidFill>
                <a:latin typeface="DejaVuSans"/>
              </a:rPr>
              <a:t>Liquid Argon PET</a:t>
            </a:r>
            <a:endParaRPr lang="en-GB" b="1" dirty="0">
              <a:solidFill>
                <a:srgbClr val="002060"/>
              </a:solidFill>
            </a:endParaRPr>
          </a:p>
        </p:txBody>
      </p:sp>
      <p:sp>
        <p:nvSpPr>
          <p:cNvPr id="10" name="TextBox 9">
            <a:extLst>
              <a:ext uri="{FF2B5EF4-FFF2-40B4-BE49-F238E27FC236}">
                <a16:creationId xmlns:a16="http://schemas.microsoft.com/office/drawing/2014/main" id="{769EF33E-04CF-EC40-8C4E-A2125E166FCC}"/>
              </a:ext>
            </a:extLst>
          </p:cNvPr>
          <p:cNvSpPr txBox="1"/>
          <p:nvPr/>
        </p:nvSpPr>
        <p:spPr>
          <a:xfrm>
            <a:off x="4630556" y="3612628"/>
            <a:ext cx="3552191" cy="2554545"/>
          </a:xfrm>
          <a:prstGeom prst="rect">
            <a:avLst/>
          </a:prstGeom>
          <a:noFill/>
        </p:spPr>
        <p:txBody>
          <a:bodyPr wrap="none" rtlCol="0">
            <a:spAutoFit/>
          </a:bodyPr>
          <a:lstStyle/>
          <a:p>
            <a:r>
              <a:rPr lang="en-GB" sz="1600" b="1" u="sng" dirty="0">
                <a:solidFill>
                  <a:srgbClr val="BF0000"/>
                </a:solidFill>
              </a:rPr>
              <a:t>Main scientific partners: </a:t>
            </a:r>
            <a:endParaRPr lang="en-GB" sz="1600" u="sng" dirty="0"/>
          </a:p>
          <a:p>
            <a:pPr marL="214313" indent="-214313">
              <a:buFont typeface="Wingdings" pitchFamily="2" charset="2"/>
              <a:buChar char="§"/>
            </a:pPr>
            <a:r>
              <a:rPr lang="en-GB" sz="1600" b="1" dirty="0">
                <a:solidFill>
                  <a:srgbClr val="FF0000"/>
                </a:solidFill>
              </a:rPr>
              <a:t>APC</a:t>
            </a:r>
          </a:p>
          <a:p>
            <a:pPr marL="214313" indent="-214313">
              <a:buFont typeface="Wingdings" pitchFamily="2" charset="2"/>
              <a:buChar char="§"/>
            </a:pPr>
            <a:r>
              <a:rPr lang="en-GB" sz="1600" b="1" dirty="0">
                <a:solidFill>
                  <a:srgbClr val="0C23BF"/>
                </a:solidFill>
              </a:rPr>
              <a:t>European Gravitational Observatory</a:t>
            </a:r>
          </a:p>
          <a:p>
            <a:pPr marL="214313" indent="-214313">
              <a:buFont typeface="Wingdings" pitchFamily="2" charset="2"/>
              <a:buChar char="§"/>
            </a:pPr>
            <a:r>
              <a:rPr lang="en-GB" sz="1600" b="1" dirty="0">
                <a:solidFill>
                  <a:srgbClr val="0C23BF"/>
                </a:solidFill>
              </a:rPr>
              <a:t>Princeton University</a:t>
            </a:r>
          </a:p>
          <a:p>
            <a:pPr marL="214313" indent="-214313">
              <a:buFont typeface="Wingdings" pitchFamily="2" charset="2"/>
              <a:buChar char="§"/>
            </a:pPr>
            <a:r>
              <a:rPr lang="en-GB" sz="1600" b="1" dirty="0">
                <a:solidFill>
                  <a:srgbClr val="0C23BF"/>
                </a:solidFill>
              </a:rPr>
              <a:t>Gran </a:t>
            </a:r>
            <a:r>
              <a:rPr lang="en-GB" sz="1600" b="1" dirty="0" err="1">
                <a:solidFill>
                  <a:srgbClr val="0C23BF"/>
                </a:solidFill>
              </a:rPr>
              <a:t>Sasso</a:t>
            </a:r>
            <a:r>
              <a:rPr lang="en-GB" sz="1600" b="1" dirty="0">
                <a:solidFill>
                  <a:srgbClr val="0C23BF"/>
                </a:solidFill>
              </a:rPr>
              <a:t> Science Institute</a:t>
            </a:r>
          </a:p>
          <a:p>
            <a:pPr marL="214313" indent="-214313">
              <a:buFont typeface="Wingdings" pitchFamily="2" charset="2"/>
              <a:buChar char="§"/>
            </a:pPr>
            <a:r>
              <a:rPr lang="en-GB" sz="1600" b="1" dirty="0">
                <a:solidFill>
                  <a:srgbClr val="0C23BF"/>
                </a:solidFill>
              </a:rPr>
              <a:t>+ TUM, </a:t>
            </a:r>
            <a:r>
              <a:rPr lang="en-US" sz="1600" b="1" dirty="0">
                <a:solidFill>
                  <a:srgbClr val="0D25C0"/>
                </a:solidFill>
              </a:rPr>
              <a:t>…. (via </a:t>
            </a:r>
            <a:r>
              <a:rPr lang="en-US" sz="1600" b="1" dirty="0" err="1">
                <a:solidFill>
                  <a:srgbClr val="0D25C0"/>
                </a:solidFill>
              </a:rPr>
              <a:t>DarkWave</a:t>
            </a:r>
            <a:r>
              <a:rPr lang="en-US" sz="1600" b="1" dirty="0">
                <a:solidFill>
                  <a:srgbClr val="0D25C0"/>
                </a:solidFill>
              </a:rPr>
              <a:t>)</a:t>
            </a:r>
          </a:p>
          <a:p>
            <a:pPr marL="214313" indent="-214313">
              <a:buFont typeface="Wingdings" pitchFamily="2" charset="2"/>
              <a:buChar char="§"/>
            </a:pPr>
            <a:endParaRPr lang="en-GB" sz="1600" b="1" dirty="0">
              <a:solidFill>
                <a:srgbClr val="0C23BF"/>
              </a:solidFill>
            </a:endParaRPr>
          </a:p>
          <a:p>
            <a:pPr marL="214313" indent="-214313">
              <a:buFont typeface="Wingdings" pitchFamily="2" charset="2"/>
              <a:buChar char="§"/>
            </a:pPr>
            <a:r>
              <a:rPr lang="en-GB" sz="1600" b="1" dirty="0">
                <a:solidFill>
                  <a:srgbClr val="0C23BF"/>
                </a:solidFill>
              </a:rPr>
              <a:t>National Centre for Nuclear Research</a:t>
            </a:r>
          </a:p>
          <a:p>
            <a:pPr marL="214313" indent="-214313">
              <a:buFont typeface="Wingdings" pitchFamily="2" charset="2"/>
              <a:buChar char="§"/>
            </a:pPr>
            <a:r>
              <a:rPr lang="en-GB" sz="1600" b="1" dirty="0">
                <a:solidFill>
                  <a:srgbClr val="0C23BF"/>
                </a:solidFill>
              </a:rPr>
              <a:t>Warsaw University of Technology</a:t>
            </a:r>
          </a:p>
          <a:p>
            <a:pPr marL="214313" indent="-214313">
              <a:buFont typeface="Wingdings" pitchFamily="2" charset="2"/>
              <a:buChar char="§"/>
            </a:pPr>
            <a:r>
              <a:rPr lang="en-GB" sz="1600" b="1" dirty="0">
                <a:solidFill>
                  <a:srgbClr val="0C23BF"/>
                </a:solidFill>
              </a:rPr>
              <a:t>University of Warsaw</a:t>
            </a:r>
            <a:endParaRPr lang="en-US" sz="1600" dirty="0"/>
          </a:p>
        </p:txBody>
      </p:sp>
      <p:sp>
        <p:nvSpPr>
          <p:cNvPr id="11" name="Rectangle 10">
            <a:extLst>
              <a:ext uri="{FF2B5EF4-FFF2-40B4-BE49-F238E27FC236}">
                <a16:creationId xmlns:a16="http://schemas.microsoft.com/office/drawing/2014/main" id="{5F375E1E-A43A-D944-9AF5-46E3962D53EE}"/>
              </a:ext>
            </a:extLst>
          </p:cNvPr>
          <p:cNvSpPr/>
          <p:nvPr/>
        </p:nvSpPr>
        <p:spPr>
          <a:xfrm>
            <a:off x="-1866264" y="1655903"/>
            <a:ext cx="4168393" cy="338554"/>
          </a:xfrm>
          <a:prstGeom prst="rect">
            <a:avLst/>
          </a:prstGeom>
          <a:scene3d>
            <a:camera prst="orthographicFront">
              <a:rot lat="0" lon="0" rev="5400000"/>
            </a:camera>
            <a:lightRig rig="threePt" dir="t"/>
          </a:scene3d>
        </p:spPr>
        <p:txBody>
          <a:bodyPr wrap="square">
            <a:spAutoFit/>
          </a:bodyPr>
          <a:lstStyle/>
          <a:p>
            <a:r>
              <a:rPr lang="en-US" sz="1600" b="1" dirty="0">
                <a:solidFill>
                  <a:srgbClr val="7030A0"/>
                </a:solidFill>
              </a:rPr>
              <a:t>main roadmap directions (APPEC)</a:t>
            </a:r>
          </a:p>
        </p:txBody>
      </p:sp>
      <p:sp>
        <p:nvSpPr>
          <p:cNvPr id="13" name="Right Arrow 12">
            <a:extLst>
              <a:ext uri="{FF2B5EF4-FFF2-40B4-BE49-F238E27FC236}">
                <a16:creationId xmlns:a16="http://schemas.microsoft.com/office/drawing/2014/main" id="{554D90BE-E0F0-4141-AF15-73BD0BD3AF75}"/>
              </a:ext>
            </a:extLst>
          </p:cNvPr>
          <p:cNvSpPr>
            <a:spLocks noChangeAspect="1"/>
          </p:cNvSpPr>
          <p:nvPr/>
        </p:nvSpPr>
        <p:spPr>
          <a:xfrm>
            <a:off x="420685" y="2477178"/>
            <a:ext cx="223200" cy="267108"/>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8F39F9ED-7C53-E448-92A4-9935A8B95353}"/>
              </a:ext>
            </a:extLst>
          </p:cNvPr>
          <p:cNvSpPr txBox="1"/>
          <p:nvPr/>
        </p:nvSpPr>
        <p:spPr>
          <a:xfrm>
            <a:off x="729738" y="4800681"/>
            <a:ext cx="3119637" cy="1600438"/>
          </a:xfrm>
          <a:prstGeom prst="rect">
            <a:avLst/>
          </a:prstGeom>
          <a:noFill/>
        </p:spPr>
        <p:txBody>
          <a:bodyPr wrap="none" rtlCol="0">
            <a:spAutoFit/>
          </a:bodyPr>
          <a:lstStyle/>
          <a:p>
            <a:r>
              <a:rPr lang="en-US" sz="1400" b="1" u="sng" dirty="0">
                <a:solidFill>
                  <a:srgbClr val="7030A0"/>
                </a:solidFill>
              </a:rPr>
              <a:t>Strategic partner APC</a:t>
            </a:r>
          </a:p>
          <a:p>
            <a:pPr marL="214313" indent="-214313">
              <a:buFont typeface="Wingdings" pitchFamily="2" charset="2"/>
              <a:buChar char="Ø"/>
            </a:pPr>
            <a:r>
              <a:rPr lang="en-US" sz="1400" b="1" dirty="0">
                <a:solidFill>
                  <a:srgbClr val="7030A0"/>
                </a:solidFill>
              </a:rPr>
              <a:t>growing collaboration in large </a:t>
            </a:r>
          </a:p>
          <a:p>
            <a:r>
              <a:rPr lang="en-US" sz="1400" b="1" dirty="0">
                <a:solidFill>
                  <a:srgbClr val="7030A0"/>
                </a:solidFill>
              </a:rPr>
              <a:t>international experiments: Virgo (GW), </a:t>
            </a:r>
          </a:p>
          <a:p>
            <a:r>
              <a:rPr lang="en-US" sz="1400" b="1" dirty="0" err="1">
                <a:solidFill>
                  <a:srgbClr val="7030A0"/>
                </a:solidFill>
              </a:rPr>
              <a:t>DarkSide</a:t>
            </a:r>
            <a:r>
              <a:rPr lang="en-US" sz="1400" b="1" dirty="0">
                <a:solidFill>
                  <a:srgbClr val="7030A0"/>
                </a:solidFill>
              </a:rPr>
              <a:t> (DM), KM3Net (neutrino), …</a:t>
            </a:r>
          </a:p>
          <a:p>
            <a:pPr marL="214313" indent="-214313">
              <a:buFont typeface="Wingdings" pitchFamily="2" charset="2"/>
              <a:buChar char="Ø"/>
            </a:pPr>
            <a:r>
              <a:rPr lang="en-US" sz="1400" b="1" dirty="0">
                <a:solidFill>
                  <a:srgbClr val="7030A0"/>
                </a:solidFill>
              </a:rPr>
              <a:t>Joint (cotutelle) student</a:t>
            </a:r>
          </a:p>
          <a:p>
            <a:pPr marL="214313" indent="-214313">
              <a:buFont typeface="Wingdings" pitchFamily="2" charset="2"/>
              <a:buChar char="Ø"/>
            </a:pPr>
            <a:r>
              <a:rPr lang="en-US" sz="1400" b="1" dirty="0">
                <a:solidFill>
                  <a:srgbClr val="7030A0"/>
                </a:solidFill>
              </a:rPr>
              <a:t>plan to </a:t>
            </a:r>
            <a:r>
              <a:rPr lang="pl-PL" sz="1400" b="1" dirty="0" err="1">
                <a:solidFill>
                  <a:srgbClr val="7030A0"/>
                </a:solidFill>
              </a:rPr>
              <a:t>expand</a:t>
            </a:r>
            <a:r>
              <a:rPr lang="pl-PL" sz="1400" b="1" dirty="0">
                <a:solidFill>
                  <a:srgbClr val="7030A0"/>
                </a:solidFill>
              </a:rPr>
              <a:t> KM3Net and </a:t>
            </a:r>
            <a:r>
              <a:rPr lang="pl-PL" sz="1400" b="1" dirty="0" err="1">
                <a:solidFill>
                  <a:srgbClr val="7030A0"/>
                </a:solidFill>
              </a:rPr>
              <a:t>other</a:t>
            </a:r>
            <a:endParaRPr lang="pl-PL" sz="1400" b="1" dirty="0">
              <a:solidFill>
                <a:srgbClr val="7030A0"/>
              </a:solidFill>
            </a:endParaRPr>
          </a:p>
          <a:p>
            <a:r>
              <a:rPr lang="pl-PL" sz="1400" b="1" dirty="0">
                <a:solidFill>
                  <a:srgbClr val="7030A0"/>
                </a:solidFill>
              </a:rPr>
              <a:t>	</a:t>
            </a:r>
            <a:r>
              <a:rPr lang="pl-PL" sz="1400" b="1" dirty="0" err="1">
                <a:solidFill>
                  <a:srgbClr val="7030A0"/>
                </a:solidFill>
              </a:rPr>
              <a:t>collaboration</a:t>
            </a:r>
            <a:r>
              <a:rPr lang="pl-PL" sz="1400" b="1" dirty="0">
                <a:solidFill>
                  <a:srgbClr val="7030A0"/>
                </a:solidFill>
              </a:rPr>
              <a:t> </a:t>
            </a:r>
            <a:r>
              <a:rPr lang="pl-PL" sz="1400" b="1" dirty="0" err="1">
                <a:solidFill>
                  <a:srgbClr val="7030A0"/>
                </a:solidFill>
              </a:rPr>
              <a:t>involvement</a:t>
            </a:r>
            <a:r>
              <a:rPr lang="pl-PL" sz="1400" b="1" dirty="0">
                <a:solidFill>
                  <a:srgbClr val="7030A0"/>
                </a:solidFill>
              </a:rPr>
              <a:t> </a:t>
            </a:r>
            <a:endParaRPr lang="en-GB" sz="1400" b="1" dirty="0">
              <a:solidFill>
                <a:srgbClr val="7030A0"/>
              </a:solidFill>
            </a:endParaRPr>
          </a:p>
        </p:txBody>
      </p:sp>
      <p:sp>
        <p:nvSpPr>
          <p:cNvPr id="19" name="Rectangle 18">
            <a:extLst>
              <a:ext uri="{FF2B5EF4-FFF2-40B4-BE49-F238E27FC236}">
                <a16:creationId xmlns:a16="http://schemas.microsoft.com/office/drawing/2014/main" id="{2DABC016-5332-C14D-9E0E-13FAFFC32BA2}"/>
              </a:ext>
            </a:extLst>
          </p:cNvPr>
          <p:cNvSpPr/>
          <p:nvPr/>
        </p:nvSpPr>
        <p:spPr>
          <a:xfrm>
            <a:off x="708804" y="793889"/>
            <a:ext cx="3634595" cy="3788235"/>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Rectangle 19">
            <a:extLst>
              <a:ext uri="{FF2B5EF4-FFF2-40B4-BE49-F238E27FC236}">
                <a16:creationId xmlns:a16="http://schemas.microsoft.com/office/drawing/2014/main" id="{FF732044-689E-2E40-8CB6-619AC5D15114}"/>
              </a:ext>
            </a:extLst>
          </p:cNvPr>
          <p:cNvSpPr/>
          <p:nvPr/>
        </p:nvSpPr>
        <p:spPr>
          <a:xfrm>
            <a:off x="708803" y="4762191"/>
            <a:ext cx="3634595" cy="1632950"/>
          </a:xfrm>
          <a:prstGeom prst="rect">
            <a:avLst/>
          </a:prstGeom>
          <a:solidFill>
            <a:schemeClr val="accent2">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ectangle 20">
            <a:extLst>
              <a:ext uri="{FF2B5EF4-FFF2-40B4-BE49-F238E27FC236}">
                <a16:creationId xmlns:a16="http://schemas.microsoft.com/office/drawing/2014/main" id="{94EAD0C8-2296-1943-8A7A-F55FAB429559}"/>
              </a:ext>
            </a:extLst>
          </p:cNvPr>
          <p:cNvSpPr/>
          <p:nvPr/>
        </p:nvSpPr>
        <p:spPr>
          <a:xfrm>
            <a:off x="4667171" y="793889"/>
            <a:ext cx="3682172" cy="2661470"/>
          </a:xfrm>
          <a:prstGeom prst="rect">
            <a:avLst/>
          </a:prstGeom>
          <a:solidFill>
            <a:schemeClr val="accent2">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Rectangle 21">
            <a:extLst>
              <a:ext uri="{FF2B5EF4-FFF2-40B4-BE49-F238E27FC236}">
                <a16:creationId xmlns:a16="http://schemas.microsoft.com/office/drawing/2014/main" id="{6B4A9F23-E09E-7A46-BD58-A7A52543D59D}"/>
              </a:ext>
            </a:extLst>
          </p:cNvPr>
          <p:cNvSpPr/>
          <p:nvPr/>
        </p:nvSpPr>
        <p:spPr>
          <a:xfrm>
            <a:off x="4667171" y="3636561"/>
            <a:ext cx="3682172" cy="2608896"/>
          </a:xfrm>
          <a:prstGeom prst="rect">
            <a:avLst/>
          </a:prstGeom>
          <a:solidFill>
            <a:schemeClr val="accent1">
              <a:alpha val="2009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extBox 2">
            <a:extLst>
              <a:ext uri="{FF2B5EF4-FFF2-40B4-BE49-F238E27FC236}">
                <a16:creationId xmlns:a16="http://schemas.microsoft.com/office/drawing/2014/main" id="{B5F90951-B116-2E18-864F-920560F90104}"/>
              </a:ext>
            </a:extLst>
          </p:cNvPr>
          <p:cNvSpPr txBox="1"/>
          <p:nvPr/>
        </p:nvSpPr>
        <p:spPr>
          <a:xfrm>
            <a:off x="722111" y="3346860"/>
            <a:ext cx="3599255" cy="923330"/>
          </a:xfrm>
          <a:prstGeom prst="rect">
            <a:avLst/>
          </a:prstGeom>
          <a:noFill/>
        </p:spPr>
        <p:txBody>
          <a:bodyPr wrap="none" rtlCol="0">
            <a:spAutoFit/>
          </a:bodyPr>
          <a:lstStyle/>
          <a:p>
            <a:r>
              <a:rPr lang="en-US" b="1" dirty="0">
                <a:solidFill>
                  <a:srgbClr val="0D25C0"/>
                </a:solidFill>
              </a:rPr>
              <a:t>Neutrinos:</a:t>
            </a:r>
          </a:p>
          <a:p>
            <a:pPr marL="257175" indent="-257175">
              <a:buFont typeface="Wingdings" pitchFamily="2" charset="2"/>
              <a:buChar char="§"/>
            </a:pPr>
            <a:r>
              <a:rPr lang="en-US" b="1" dirty="0">
                <a:solidFill>
                  <a:srgbClr val="C00000"/>
                </a:solidFill>
              </a:rPr>
              <a:t>KM3Net (observer)</a:t>
            </a:r>
          </a:p>
          <a:p>
            <a:pPr marL="257175" indent="-257175">
              <a:buFont typeface="Wingdings" pitchFamily="2" charset="2"/>
              <a:buChar char="§"/>
            </a:pPr>
            <a:r>
              <a:rPr lang="en-US" b="1" dirty="0">
                <a:solidFill>
                  <a:srgbClr val="C00000"/>
                </a:solidFill>
              </a:rPr>
              <a:t>Hyper-</a:t>
            </a:r>
            <a:r>
              <a:rPr lang="en-US" b="1" dirty="0" err="1">
                <a:solidFill>
                  <a:srgbClr val="C00000"/>
                </a:solidFill>
              </a:rPr>
              <a:t>Kamiokande</a:t>
            </a:r>
            <a:r>
              <a:rPr lang="en-US" b="1" dirty="0">
                <a:solidFill>
                  <a:srgbClr val="C00000"/>
                </a:solidFill>
              </a:rPr>
              <a:t> (joined 2021)</a:t>
            </a:r>
          </a:p>
        </p:txBody>
      </p:sp>
      <p:sp>
        <p:nvSpPr>
          <p:cNvPr id="4" name="Right Arrow 3">
            <a:extLst>
              <a:ext uri="{FF2B5EF4-FFF2-40B4-BE49-F238E27FC236}">
                <a16:creationId xmlns:a16="http://schemas.microsoft.com/office/drawing/2014/main" id="{35191634-1317-00F7-516A-0B7A99E3755E}"/>
              </a:ext>
            </a:extLst>
          </p:cNvPr>
          <p:cNvSpPr>
            <a:spLocks noChangeAspect="1"/>
          </p:cNvSpPr>
          <p:nvPr/>
        </p:nvSpPr>
        <p:spPr>
          <a:xfrm>
            <a:off x="405967" y="1147435"/>
            <a:ext cx="223200" cy="267108"/>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3" name="Right Arrow 22">
            <a:extLst>
              <a:ext uri="{FF2B5EF4-FFF2-40B4-BE49-F238E27FC236}">
                <a16:creationId xmlns:a16="http://schemas.microsoft.com/office/drawing/2014/main" id="{E0ACA1EB-B99E-3006-E37C-0AEEF9DC41DD}"/>
              </a:ext>
            </a:extLst>
          </p:cNvPr>
          <p:cNvSpPr>
            <a:spLocks noChangeAspect="1"/>
          </p:cNvSpPr>
          <p:nvPr/>
        </p:nvSpPr>
        <p:spPr>
          <a:xfrm>
            <a:off x="399751" y="3402642"/>
            <a:ext cx="223200" cy="267108"/>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37836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zaokrąglone rogi 3">
            <a:extLst>
              <a:ext uri="{FF2B5EF4-FFF2-40B4-BE49-F238E27FC236}">
                <a16:creationId xmlns:a16="http://schemas.microsoft.com/office/drawing/2014/main" id="{1CF98A89-9811-4845-B228-EE6856E6E8E2}"/>
              </a:ext>
            </a:extLst>
          </p:cNvPr>
          <p:cNvSpPr/>
          <p:nvPr/>
        </p:nvSpPr>
        <p:spPr>
          <a:xfrm>
            <a:off x="3413591" y="1948841"/>
            <a:ext cx="2319391" cy="164129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Management Board</a:t>
            </a:r>
          </a:p>
          <a:p>
            <a:pPr algn="ctr"/>
            <a:endParaRPr lang="en-GB" sz="1350">
              <a:solidFill>
                <a:schemeClr val="tx1"/>
              </a:solidFill>
            </a:endParaRPr>
          </a:p>
          <a:p>
            <a:pPr algn="ctr"/>
            <a:r>
              <a:rPr lang="en-GB" sz="1350">
                <a:solidFill>
                  <a:schemeClr val="tx1"/>
                </a:solidFill>
              </a:rPr>
              <a:t>Director of Astrocent</a:t>
            </a:r>
          </a:p>
          <a:p>
            <a:pPr algn="ctr"/>
            <a:r>
              <a:rPr lang="en-GB" sz="1350">
                <a:solidFill>
                  <a:schemeClr val="tx1"/>
                </a:solidFill>
              </a:rPr>
              <a:t>&amp;</a:t>
            </a:r>
          </a:p>
          <a:p>
            <a:pPr algn="ctr"/>
            <a:r>
              <a:rPr lang="en-GB" sz="1350">
                <a:solidFill>
                  <a:schemeClr val="tx1"/>
                </a:solidFill>
              </a:rPr>
              <a:t>Director for Scientific Affairs</a:t>
            </a:r>
          </a:p>
        </p:txBody>
      </p:sp>
      <p:sp>
        <p:nvSpPr>
          <p:cNvPr id="6" name="Prostokąt: zaokrąglone rogi 5">
            <a:extLst>
              <a:ext uri="{FF2B5EF4-FFF2-40B4-BE49-F238E27FC236}">
                <a16:creationId xmlns:a16="http://schemas.microsoft.com/office/drawing/2014/main" id="{CE74E21A-54AB-4B38-A9BF-F66D9B12FEF5}"/>
              </a:ext>
            </a:extLst>
          </p:cNvPr>
          <p:cNvSpPr/>
          <p:nvPr/>
        </p:nvSpPr>
        <p:spPr>
          <a:xfrm>
            <a:off x="6206233" y="1948841"/>
            <a:ext cx="1909709" cy="151287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schemeClr val="tx1"/>
                </a:solidFill>
              </a:rPr>
              <a:t>Administration</a:t>
            </a:r>
          </a:p>
          <a:p>
            <a:pPr algn="ctr"/>
            <a:endParaRPr lang="en-GB" sz="1350" dirty="0">
              <a:solidFill>
                <a:schemeClr val="tx1"/>
              </a:solidFill>
            </a:endParaRPr>
          </a:p>
          <a:p>
            <a:pPr algn="ctr"/>
            <a:r>
              <a:rPr lang="en-GB" sz="1050" dirty="0">
                <a:solidFill>
                  <a:schemeClr val="tx1"/>
                </a:solidFill>
              </a:rPr>
              <a:t>Office</a:t>
            </a:r>
          </a:p>
          <a:p>
            <a:pPr algn="ctr"/>
            <a:r>
              <a:rPr lang="en-GB" sz="1050" dirty="0">
                <a:solidFill>
                  <a:schemeClr val="tx1"/>
                </a:solidFill>
              </a:rPr>
              <a:t>HR</a:t>
            </a:r>
          </a:p>
          <a:p>
            <a:pPr algn="ctr"/>
            <a:r>
              <a:rPr lang="en-GB" sz="1050" dirty="0">
                <a:solidFill>
                  <a:schemeClr val="tx1"/>
                </a:solidFill>
              </a:rPr>
              <a:t>Technology broker</a:t>
            </a:r>
          </a:p>
          <a:p>
            <a:pPr algn="ctr"/>
            <a:r>
              <a:rPr lang="en-GB" sz="1050" dirty="0">
                <a:solidFill>
                  <a:schemeClr val="tx1"/>
                </a:solidFill>
              </a:rPr>
              <a:t>Public procurement</a:t>
            </a:r>
          </a:p>
          <a:p>
            <a:pPr algn="ctr"/>
            <a:r>
              <a:rPr lang="en-GB" sz="1050" dirty="0">
                <a:solidFill>
                  <a:schemeClr val="tx1"/>
                </a:solidFill>
              </a:rPr>
              <a:t>Information and promotion</a:t>
            </a:r>
          </a:p>
          <a:p>
            <a:pPr algn="ctr"/>
            <a:r>
              <a:rPr lang="en-GB" sz="1050" dirty="0">
                <a:solidFill>
                  <a:schemeClr val="tx1"/>
                </a:solidFill>
              </a:rPr>
              <a:t>Finances</a:t>
            </a:r>
          </a:p>
        </p:txBody>
      </p:sp>
      <p:sp>
        <p:nvSpPr>
          <p:cNvPr id="7" name="Prostokąt: zaokrąglone rogi 6">
            <a:extLst>
              <a:ext uri="{FF2B5EF4-FFF2-40B4-BE49-F238E27FC236}">
                <a16:creationId xmlns:a16="http://schemas.microsoft.com/office/drawing/2014/main" id="{9F9B91D9-5E6B-4019-899A-90F5E8DED39D}"/>
              </a:ext>
            </a:extLst>
          </p:cNvPr>
          <p:cNvSpPr/>
          <p:nvPr/>
        </p:nvSpPr>
        <p:spPr>
          <a:xfrm>
            <a:off x="6104777" y="3845067"/>
            <a:ext cx="2011166" cy="5560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schemeClr val="tx1"/>
                </a:solidFill>
              </a:rPr>
              <a:t>CAMK administration &amp; accounting</a:t>
            </a:r>
          </a:p>
        </p:txBody>
      </p:sp>
      <p:sp>
        <p:nvSpPr>
          <p:cNvPr id="8" name="Prostokąt: zaokrąglone rogi 7">
            <a:extLst>
              <a:ext uri="{FF2B5EF4-FFF2-40B4-BE49-F238E27FC236}">
                <a16:creationId xmlns:a16="http://schemas.microsoft.com/office/drawing/2014/main" id="{3BD463BB-C593-4857-BDDD-35D3196D7391}"/>
              </a:ext>
            </a:extLst>
          </p:cNvPr>
          <p:cNvSpPr/>
          <p:nvPr/>
        </p:nvSpPr>
        <p:spPr>
          <a:xfrm>
            <a:off x="931097" y="1043108"/>
            <a:ext cx="2011166" cy="55608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a:solidFill>
                  <a:schemeClr val="tx1"/>
                </a:solidFill>
              </a:rPr>
              <a:t>International Scientific Committee</a:t>
            </a:r>
          </a:p>
        </p:txBody>
      </p:sp>
      <p:sp>
        <p:nvSpPr>
          <p:cNvPr id="9" name="Prostokąt: zaokrąglone rogi 8">
            <a:extLst>
              <a:ext uri="{FF2B5EF4-FFF2-40B4-BE49-F238E27FC236}">
                <a16:creationId xmlns:a16="http://schemas.microsoft.com/office/drawing/2014/main" id="{72D547E9-FB85-429D-BD70-E1720839838B}"/>
              </a:ext>
            </a:extLst>
          </p:cNvPr>
          <p:cNvSpPr/>
          <p:nvPr/>
        </p:nvSpPr>
        <p:spPr>
          <a:xfrm>
            <a:off x="931096" y="2062980"/>
            <a:ext cx="2011166" cy="55608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a:solidFill>
                  <a:schemeClr val="tx1"/>
                </a:solidFill>
              </a:rPr>
              <a:t>APC-AstroCeNT </a:t>
            </a:r>
          </a:p>
          <a:p>
            <a:pPr algn="ctr"/>
            <a:r>
              <a:rPr lang="en-GB" sz="1350" b="1">
                <a:solidFill>
                  <a:schemeClr val="tx1"/>
                </a:solidFill>
              </a:rPr>
              <a:t>Executive Commitee</a:t>
            </a:r>
          </a:p>
        </p:txBody>
      </p:sp>
      <p:sp>
        <p:nvSpPr>
          <p:cNvPr id="10" name="Prostokąt: zaokrąglone rogi 9">
            <a:extLst>
              <a:ext uri="{FF2B5EF4-FFF2-40B4-BE49-F238E27FC236}">
                <a16:creationId xmlns:a16="http://schemas.microsoft.com/office/drawing/2014/main" id="{2DA8CDF8-0EF7-49F0-A3E3-87C028E03BEF}"/>
              </a:ext>
            </a:extLst>
          </p:cNvPr>
          <p:cNvSpPr/>
          <p:nvPr/>
        </p:nvSpPr>
        <p:spPr>
          <a:xfrm>
            <a:off x="924581" y="2922236"/>
            <a:ext cx="1482047" cy="427020"/>
          </a:xfrm>
          <a:prstGeom prst="roundRect">
            <a:avLst/>
          </a:prstGeom>
          <a:solidFill>
            <a:srgbClr val="A98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a:solidFill>
                  <a:schemeClr val="tx1"/>
                </a:solidFill>
              </a:rPr>
              <a:t>Research Board</a:t>
            </a:r>
          </a:p>
        </p:txBody>
      </p:sp>
      <p:sp>
        <p:nvSpPr>
          <p:cNvPr id="11" name="Prostokąt: zaokrąglone rogi 10">
            <a:extLst>
              <a:ext uri="{FF2B5EF4-FFF2-40B4-BE49-F238E27FC236}">
                <a16:creationId xmlns:a16="http://schemas.microsoft.com/office/drawing/2014/main" id="{161FE67C-EE15-4E36-91D0-342007449DD3}"/>
              </a:ext>
            </a:extLst>
          </p:cNvPr>
          <p:cNvSpPr/>
          <p:nvPr/>
        </p:nvSpPr>
        <p:spPr>
          <a:xfrm>
            <a:off x="1326976" y="3893306"/>
            <a:ext cx="2011166" cy="427020"/>
          </a:xfrm>
          <a:prstGeom prst="roundRect">
            <a:avLst/>
          </a:prstGeom>
          <a:solidFill>
            <a:srgbClr val="A98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a:solidFill>
                  <a:schemeClr val="tx1"/>
                </a:solidFill>
              </a:rPr>
              <a:t>Commercialisation Board</a:t>
            </a:r>
          </a:p>
        </p:txBody>
      </p:sp>
      <p:cxnSp>
        <p:nvCxnSpPr>
          <p:cNvPr id="18" name="Łącznik prosty ze strzałką 17">
            <a:extLst>
              <a:ext uri="{FF2B5EF4-FFF2-40B4-BE49-F238E27FC236}">
                <a16:creationId xmlns:a16="http://schemas.microsoft.com/office/drawing/2014/main" id="{DCC78728-C560-467B-9C02-353A788B17FC}"/>
              </a:ext>
            </a:extLst>
          </p:cNvPr>
          <p:cNvCxnSpPr>
            <a:cxnSpLocks/>
            <a:stCxn id="4" idx="3"/>
            <a:endCxn id="6" idx="1"/>
          </p:cNvCxnSpPr>
          <p:nvPr/>
        </p:nvCxnSpPr>
        <p:spPr>
          <a:xfrm flipV="1">
            <a:off x="5732980" y="2705275"/>
            <a:ext cx="473253" cy="64214"/>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Łącznik prosty ze strzałką 20">
            <a:extLst>
              <a:ext uri="{FF2B5EF4-FFF2-40B4-BE49-F238E27FC236}">
                <a16:creationId xmlns:a16="http://schemas.microsoft.com/office/drawing/2014/main" id="{721756D7-5280-4CFC-99BF-9FEB21539267}"/>
              </a:ext>
            </a:extLst>
          </p:cNvPr>
          <p:cNvCxnSpPr>
            <a:cxnSpLocks/>
            <a:stCxn id="6" idx="2"/>
            <a:endCxn id="7" idx="0"/>
          </p:cNvCxnSpPr>
          <p:nvPr/>
        </p:nvCxnSpPr>
        <p:spPr>
          <a:xfrm flipH="1">
            <a:off x="7110358" y="3461713"/>
            <a:ext cx="50729" cy="383354"/>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Łącznik prosty ze strzałką 23">
            <a:extLst>
              <a:ext uri="{FF2B5EF4-FFF2-40B4-BE49-F238E27FC236}">
                <a16:creationId xmlns:a16="http://schemas.microsoft.com/office/drawing/2014/main" id="{0FE6CE08-2E37-4510-A17A-3414BAC889BD}"/>
              </a:ext>
            </a:extLst>
          </p:cNvPr>
          <p:cNvCxnSpPr>
            <a:cxnSpLocks/>
            <a:endCxn id="7" idx="1"/>
          </p:cNvCxnSpPr>
          <p:nvPr/>
        </p:nvCxnSpPr>
        <p:spPr>
          <a:xfrm>
            <a:off x="5712432" y="3380962"/>
            <a:ext cx="392343" cy="742148"/>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Łącznik prosty ze strzałką 26">
            <a:extLst>
              <a:ext uri="{FF2B5EF4-FFF2-40B4-BE49-F238E27FC236}">
                <a16:creationId xmlns:a16="http://schemas.microsoft.com/office/drawing/2014/main" id="{6362C05F-EAC7-4380-88C6-0B92633F753E}"/>
              </a:ext>
            </a:extLst>
          </p:cNvPr>
          <p:cNvCxnSpPr>
            <a:cxnSpLocks/>
            <a:stCxn id="8" idx="3"/>
          </p:cNvCxnSpPr>
          <p:nvPr/>
        </p:nvCxnSpPr>
        <p:spPr>
          <a:xfrm>
            <a:off x="2942265" y="1321152"/>
            <a:ext cx="995950" cy="627689"/>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Łącznik prosty ze strzałką 29">
            <a:extLst>
              <a:ext uri="{FF2B5EF4-FFF2-40B4-BE49-F238E27FC236}">
                <a16:creationId xmlns:a16="http://schemas.microsoft.com/office/drawing/2014/main" id="{7D35A5BD-A3C7-413D-8A3D-CB42E94067D1}"/>
              </a:ext>
            </a:extLst>
          </p:cNvPr>
          <p:cNvCxnSpPr>
            <a:cxnSpLocks/>
            <a:stCxn id="9" idx="3"/>
          </p:cNvCxnSpPr>
          <p:nvPr/>
        </p:nvCxnSpPr>
        <p:spPr>
          <a:xfrm flipV="1">
            <a:off x="2942264" y="2341025"/>
            <a:ext cx="471326" cy="1"/>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Łącznik prosty ze strzałką 36">
            <a:extLst>
              <a:ext uri="{FF2B5EF4-FFF2-40B4-BE49-F238E27FC236}">
                <a16:creationId xmlns:a16="http://schemas.microsoft.com/office/drawing/2014/main" id="{03892410-8204-42D6-B4DB-2D656A9A71B7}"/>
              </a:ext>
            </a:extLst>
          </p:cNvPr>
          <p:cNvCxnSpPr>
            <a:cxnSpLocks/>
            <a:stCxn id="11" idx="0"/>
          </p:cNvCxnSpPr>
          <p:nvPr/>
        </p:nvCxnSpPr>
        <p:spPr>
          <a:xfrm flipV="1">
            <a:off x="2332559" y="3286167"/>
            <a:ext cx="1099012" cy="607139"/>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Łącznik prosty ze strzałką 39">
            <a:extLst>
              <a:ext uri="{FF2B5EF4-FFF2-40B4-BE49-F238E27FC236}">
                <a16:creationId xmlns:a16="http://schemas.microsoft.com/office/drawing/2014/main" id="{0C0E3F7D-C5FF-4965-8D5B-675E92B4BB85}"/>
              </a:ext>
            </a:extLst>
          </p:cNvPr>
          <p:cNvCxnSpPr>
            <a:cxnSpLocks/>
            <a:stCxn id="10" idx="3"/>
            <a:endCxn id="4" idx="1"/>
          </p:cNvCxnSpPr>
          <p:nvPr/>
        </p:nvCxnSpPr>
        <p:spPr>
          <a:xfrm flipV="1">
            <a:off x="2406630" y="2769489"/>
            <a:ext cx="1006961" cy="366257"/>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43" name="Tabela 42">
            <a:extLst>
              <a:ext uri="{FF2B5EF4-FFF2-40B4-BE49-F238E27FC236}">
                <a16:creationId xmlns:a16="http://schemas.microsoft.com/office/drawing/2014/main" id="{C8F81785-6253-4A8F-B107-E225D7A993E9}"/>
              </a:ext>
            </a:extLst>
          </p:cNvPr>
          <p:cNvGraphicFramePr>
            <a:graphicFrameLocks noGrp="1"/>
          </p:cNvGraphicFramePr>
          <p:nvPr/>
        </p:nvGraphicFramePr>
        <p:xfrm>
          <a:off x="504423" y="4537286"/>
          <a:ext cx="8135154" cy="1135380"/>
        </p:xfrm>
        <a:graphic>
          <a:graphicData uri="http://schemas.openxmlformats.org/drawingml/2006/table">
            <a:tbl>
              <a:tblPr firstRow="1" bandRow="1">
                <a:tableStyleId>{5C22544A-7EE6-4342-B048-85BDC9FD1C3A}</a:tableStyleId>
              </a:tblPr>
              <a:tblGrid>
                <a:gridCol w="1355859">
                  <a:extLst>
                    <a:ext uri="{9D8B030D-6E8A-4147-A177-3AD203B41FA5}">
                      <a16:colId xmlns:a16="http://schemas.microsoft.com/office/drawing/2014/main" val="3488031708"/>
                    </a:ext>
                  </a:extLst>
                </a:gridCol>
                <a:gridCol w="1355859">
                  <a:extLst>
                    <a:ext uri="{9D8B030D-6E8A-4147-A177-3AD203B41FA5}">
                      <a16:colId xmlns:a16="http://schemas.microsoft.com/office/drawing/2014/main" val="817303368"/>
                    </a:ext>
                  </a:extLst>
                </a:gridCol>
                <a:gridCol w="1355859">
                  <a:extLst>
                    <a:ext uri="{9D8B030D-6E8A-4147-A177-3AD203B41FA5}">
                      <a16:colId xmlns:a16="http://schemas.microsoft.com/office/drawing/2014/main" val="1027474905"/>
                    </a:ext>
                  </a:extLst>
                </a:gridCol>
                <a:gridCol w="1355859">
                  <a:extLst>
                    <a:ext uri="{9D8B030D-6E8A-4147-A177-3AD203B41FA5}">
                      <a16:colId xmlns:a16="http://schemas.microsoft.com/office/drawing/2014/main" val="911987376"/>
                    </a:ext>
                  </a:extLst>
                </a:gridCol>
                <a:gridCol w="1355859">
                  <a:extLst>
                    <a:ext uri="{9D8B030D-6E8A-4147-A177-3AD203B41FA5}">
                      <a16:colId xmlns:a16="http://schemas.microsoft.com/office/drawing/2014/main" val="240668104"/>
                    </a:ext>
                  </a:extLst>
                </a:gridCol>
                <a:gridCol w="1355859">
                  <a:extLst>
                    <a:ext uri="{9D8B030D-6E8A-4147-A177-3AD203B41FA5}">
                      <a16:colId xmlns:a16="http://schemas.microsoft.com/office/drawing/2014/main" val="3343121937"/>
                    </a:ext>
                  </a:extLst>
                </a:gridCol>
              </a:tblGrid>
              <a:tr h="278130">
                <a:tc gridSpan="6">
                  <a:txBody>
                    <a:bodyPr/>
                    <a:lstStyle/>
                    <a:p>
                      <a:pPr algn="ctr"/>
                      <a:r>
                        <a:rPr lang="pl-PL" sz="1400" dirty="0" err="1"/>
                        <a:t>Research</a:t>
                      </a:r>
                      <a:r>
                        <a:rPr lang="pl-PL" sz="1400" dirty="0"/>
                        <a:t> </a:t>
                      </a:r>
                      <a:r>
                        <a:rPr lang="pl-PL" sz="1400" dirty="0" err="1"/>
                        <a:t>groups</a:t>
                      </a:r>
                      <a:endParaRPr lang="pl-PL" sz="1400" dirty="0"/>
                    </a:p>
                  </a:txBody>
                  <a:tcPr marL="68580" marR="68580" marT="34290" marB="34290"/>
                </a:tc>
                <a:tc hMerge="1">
                  <a:txBody>
                    <a:bodyPr/>
                    <a:lstStyle/>
                    <a:p>
                      <a:endParaRPr lang="pl-PL" dirty="0"/>
                    </a:p>
                  </a:txBody>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tc hMerge="1">
                  <a:txBody>
                    <a:bodyPr/>
                    <a:lstStyle/>
                    <a:p>
                      <a:pPr algn="ctr"/>
                      <a:endParaRPr lang="pl-PL" dirty="0"/>
                    </a:p>
                  </a:txBody>
                  <a:tcPr/>
                </a:tc>
                <a:extLst>
                  <a:ext uri="{0D108BD9-81ED-4DB2-BD59-A6C34878D82A}">
                    <a16:rowId xmlns:a16="http://schemas.microsoft.com/office/drawing/2014/main" val="1376755902"/>
                  </a:ext>
                </a:extLst>
              </a:tr>
              <a:tr h="278130">
                <a:tc>
                  <a:txBody>
                    <a:bodyPr/>
                    <a:lstStyle/>
                    <a:p>
                      <a:pPr algn="ctr"/>
                      <a:r>
                        <a:rPr lang="pl-PL" sz="1400" dirty="0"/>
                        <a:t>I</a:t>
                      </a:r>
                    </a:p>
                  </a:txBody>
                  <a:tcPr marL="68580" marR="68580" marT="34290" marB="34290"/>
                </a:tc>
                <a:tc>
                  <a:txBody>
                    <a:bodyPr/>
                    <a:lstStyle/>
                    <a:p>
                      <a:pPr algn="ctr"/>
                      <a:r>
                        <a:rPr lang="pl-PL" sz="1400" dirty="0"/>
                        <a:t>II</a:t>
                      </a:r>
                    </a:p>
                  </a:txBody>
                  <a:tcPr marL="68580" marR="68580" marT="34290" marB="34290"/>
                </a:tc>
                <a:tc>
                  <a:txBody>
                    <a:bodyPr/>
                    <a:lstStyle/>
                    <a:p>
                      <a:pPr algn="ctr"/>
                      <a:r>
                        <a:rPr lang="pl-PL" sz="1400" dirty="0"/>
                        <a:t>III</a:t>
                      </a:r>
                    </a:p>
                  </a:txBody>
                  <a:tcPr marL="68580" marR="68580" marT="34290" marB="34290"/>
                </a:tc>
                <a:tc>
                  <a:txBody>
                    <a:bodyPr/>
                    <a:lstStyle/>
                    <a:p>
                      <a:pPr algn="ctr"/>
                      <a:r>
                        <a:rPr lang="pl-PL" sz="1400" dirty="0"/>
                        <a:t>IV</a:t>
                      </a:r>
                    </a:p>
                  </a:txBody>
                  <a:tcPr marL="68580" marR="68580" marT="34290" marB="34290"/>
                </a:tc>
                <a:tc>
                  <a:txBody>
                    <a:bodyPr/>
                    <a:lstStyle/>
                    <a:p>
                      <a:pPr algn="ctr"/>
                      <a:r>
                        <a:rPr lang="pl-PL" sz="1400" dirty="0"/>
                        <a:t>V</a:t>
                      </a:r>
                    </a:p>
                  </a:txBody>
                  <a:tcPr marL="68580" marR="68580" marT="34290" marB="34290"/>
                </a:tc>
                <a:tc>
                  <a:txBody>
                    <a:bodyPr/>
                    <a:lstStyle/>
                    <a:p>
                      <a:pPr algn="ctr"/>
                      <a:r>
                        <a:rPr lang="pl-PL" sz="1400" dirty="0"/>
                        <a:t>VI</a:t>
                      </a:r>
                    </a:p>
                  </a:txBody>
                  <a:tcPr marL="68580" marR="68580" marT="34290" marB="34290"/>
                </a:tc>
                <a:extLst>
                  <a:ext uri="{0D108BD9-81ED-4DB2-BD59-A6C34878D82A}">
                    <a16:rowId xmlns:a16="http://schemas.microsoft.com/office/drawing/2014/main" val="2303085664"/>
                  </a:ext>
                </a:extLst>
              </a:tr>
              <a:tr h="548640">
                <a:tc>
                  <a:txBody>
                    <a:bodyPr/>
                    <a:lstStyle/>
                    <a:p>
                      <a:pPr algn="ctr"/>
                      <a:r>
                        <a:rPr lang="en-GB" sz="1100" b="0" i="0" kern="1200" noProof="0" dirty="0" err="1">
                          <a:solidFill>
                            <a:schemeClr val="dk1"/>
                          </a:solidFill>
                          <a:effectLst/>
                          <a:latin typeface="+mn-lt"/>
                          <a:ea typeface="+mn-ea"/>
                          <a:cs typeface="+mn-cs"/>
                        </a:rPr>
                        <a:t>SiPM</a:t>
                      </a:r>
                      <a:r>
                        <a:rPr lang="en-GB" sz="1100" b="0" i="0" kern="1200" noProof="0">
                          <a:solidFill>
                            <a:schemeClr val="dk1"/>
                          </a:solidFill>
                          <a:effectLst/>
                          <a:latin typeface="+mn-lt"/>
                          <a:ea typeface="+mn-ea"/>
                          <a:cs typeface="+mn-cs"/>
                        </a:rPr>
                        <a:t> Systems for Astroparticle Physics and Medical Physics</a:t>
                      </a:r>
                      <a:endParaRPr lang="en-GB" sz="1100" noProof="0"/>
                    </a:p>
                  </a:txBody>
                  <a:tcPr marL="68580" marR="68580" marT="34290" marB="34290"/>
                </a:tc>
                <a:tc>
                  <a:txBody>
                    <a:bodyPr/>
                    <a:lstStyle/>
                    <a:p>
                      <a:pPr algn="ctr"/>
                      <a:r>
                        <a:rPr lang="en-GB" sz="1100" b="0" i="0" kern="1200" noProof="0" dirty="0">
                          <a:solidFill>
                            <a:schemeClr val="dk1"/>
                          </a:solidFill>
                          <a:effectLst/>
                          <a:latin typeface="+mn-lt"/>
                          <a:ea typeface="+mn-ea"/>
                          <a:cs typeface="+mn-cs"/>
                        </a:rPr>
                        <a:t>Seismic Sensors</a:t>
                      </a:r>
                      <a:endParaRPr lang="en-GB" sz="1100" noProof="0" dirty="0"/>
                    </a:p>
                  </a:txBody>
                  <a:tcPr marL="68580" marR="68580" marT="34290" marB="34290"/>
                </a:tc>
                <a:tc>
                  <a:txBody>
                    <a:bodyPr/>
                    <a:lstStyle/>
                    <a:p>
                      <a:pPr algn="ctr"/>
                      <a:r>
                        <a:rPr lang="en-GB" sz="1100" b="0" i="0" kern="1200" noProof="0" dirty="0">
                          <a:solidFill>
                            <a:schemeClr val="dk1"/>
                          </a:solidFill>
                          <a:effectLst/>
                          <a:latin typeface="+mn-lt"/>
                          <a:ea typeface="+mn-ea"/>
                          <a:cs typeface="+mn-cs"/>
                        </a:rPr>
                        <a:t>Electronics and Data Acquisition and Processing</a:t>
                      </a:r>
                      <a:endParaRPr lang="en-GB" sz="1100" noProof="0" dirty="0"/>
                    </a:p>
                  </a:txBody>
                  <a:tcPr marL="68580" marR="68580" marT="34290" marB="34290"/>
                </a:tc>
                <a:tc>
                  <a:txBody>
                    <a:bodyPr/>
                    <a:lstStyle/>
                    <a:p>
                      <a:pPr algn="ctr"/>
                      <a:r>
                        <a:rPr lang="en-GB" sz="1100" b="0" i="0" kern="1200" noProof="0">
                          <a:solidFill>
                            <a:schemeClr val="dk1"/>
                          </a:solidFill>
                          <a:effectLst/>
                          <a:latin typeface="+mn-lt"/>
                          <a:ea typeface="+mn-ea"/>
                          <a:cs typeface="+mn-cs"/>
                        </a:rPr>
                        <a:t>Ultrapure SiPMs and Associated Readout Electronics</a:t>
                      </a:r>
                      <a:endParaRPr lang="en-GB" sz="1100" noProof="0"/>
                    </a:p>
                  </a:txBody>
                  <a:tcPr marL="68580" marR="68580" marT="34290" marB="34290"/>
                </a:tc>
                <a:tc>
                  <a:txBody>
                    <a:bodyPr/>
                    <a:lstStyle/>
                    <a:p>
                      <a:pPr algn="ctr"/>
                      <a:r>
                        <a:rPr lang="en-GB" sz="1100" b="0" i="0" kern="1200" noProof="0">
                          <a:solidFill>
                            <a:schemeClr val="dk1"/>
                          </a:solidFill>
                          <a:effectLst/>
                          <a:latin typeface="+mn-lt"/>
                          <a:ea typeface="+mn-ea"/>
                          <a:cs typeface="+mn-cs"/>
                        </a:rPr>
                        <a:t>Scientific Computing &amp; Information Technology</a:t>
                      </a:r>
                      <a:endParaRPr lang="en-GB" sz="1100" noProof="0"/>
                    </a:p>
                  </a:txBody>
                  <a:tcPr marL="68580" marR="68580" marT="34290" marB="34290"/>
                </a:tc>
                <a:tc>
                  <a:txBody>
                    <a:bodyPr/>
                    <a:lstStyle/>
                    <a:p>
                      <a:pPr algn="ctr"/>
                      <a:r>
                        <a:rPr lang="en-GB" sz="1100" b="0" i="0" kern="1200" noProof="0" dirty="0">
                          <a:solidFill>
                            <a:schemeClr val="dk1"/>
                          </a:solidFill>
                          <a:effectLst/>
                          <a:latin typeface="+mn-lt"/>
                          <a:ea typeface="+mn-ea"/>
                          <a:cs typeface="+mn-cs"/>
                        </a:rPr>
                        <a:t>Particle Astrophysics </a:t>
                      </a:r>
                      <a:endParaRPr lang="en-GB" sz="1100" noProof="0" dirty="0"/>
                    </a:p>
                  </a:txBody>
                  <a:tcPr marL="68580" marR="68580" marT="34290" marB="34290"/>
                </a:tc>
                <a:extLst>
                  <a:ext uri="{0D108BD9-81ED-4DB2-BD59-A6C34878D82A}">
                    <a16:rowId xmlns:a16="http://schemas.microsoft.com/office/drawing/2014/main" val="2029023096"/>
                  </a:ext>
                </a:extLst>
              </a:tr>
            </a:tbl>
          </a:graphicData>
        </a:graphic>
      </p:graphicFrame>
      <p:cxnSp>
        <p:nvCxnSpPr>
          <p:cNvPr id="47" name="Łącznik prosty ze strzałką 46">
            <a:extLst>
              <a:ext uri="{FF2B5EF4-FFF2-40B4-BE49-F238E27FC236}">
                <a16:creationId xmlns:a16="http://schemas.microsoft.com/office/drawing/2014/main" id="{2E37B4A4-0DE5-4608-AE59-865B86510D29}"/>
              </a:ext>
            </a:extLst>
          </p:cNvPr>
          <p:cNvCxnSpPr>
            <a:cxnSpLocks/>
            <a:stCxn id="4" idx="2"/>
            <a:endCxn id="43" idx="0"/>
          </p:cNvCxnSpPr>
          <p:nvPr/>
        </p:nvCxnSpPr>
        <p:spPr>
          <a:xfrm flipH="1">
            <a:off x="4572000" y="3590138"/>
            <a:ext cx="1287" cy="947148"/>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6" name="Grupa 55">
            <a:extLst>
              <a:ext uri="{FF2B5EF4-FFF2-40B4-BE49-F238E27FC236}">
                <a16:creationId xmlns:a16="http://schemas.microsoft.com/office/drawing/2014/main" id="{D354D7FA-2046-4A6C-A6C7-9FB5E2C1979B}"/>
              </a:ext>
            </a:extLst>
          </p:cNvPr>
          <p:cNvGrpSpPr/>
          <p:nvPr/>
        </p:nvGrpSpPr>
        <p:grpSpPr>
          <a:xfrm>
            <a:off x="1665606" y="5725917"/>
            <a:ext cx="5812792" cy="154227"/>
            <a:chOff x="2475606" y="6491556"/>
            <a:chExt cx="7750389" cy="205636"/>
          </a:xfrm>
        </p:grpSpPr>
        <p:sp>
          <p:nvSpPr>
            <p:cNvPr id="50" name="Prostokąt: zaokrąglone rogi 49">
              <a:extLst>
                <a:ext uri="{FF2B5EF4-FFF2-40B4-BE49-F238E27FC236}">
                  <a16:creationId xmlns:a16="http://schemas.microsoft.com/office/drawing/2014/main" id="{08F79E17-763C-4747-B187-1C18947E8C3A}"/>
                </a:ext>
              </a:extLst>
            </p:cNvPr>
            <p:cNvSpPr/>
            <p:nvPr/>
          </p:nvSpPr>
          <p:spPr>
            <a:xfrm>
              <a:off x="2475606" y="6491556"/>
              <a:ext cx="1233428" cy="20369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88" b="1">
                  <a:solidFill>
                    <a:schemeClr val="tx1"/>
                  </a:solidFill>
                </a:rPr>
                <a:t>Decision making</a:t>
              </a:r>
            </a:p>
          </p:txBody>
        </p:sp>
        <p:sp>
          <p:nvSpPr>
            <p:cNvPr id="53" name="Prostokąt: zaokrąglone rogi 52">
              <a:extLst>
                <a:ext uri="{FF2B5EF4-FFF2-40B4-BE49-F238E27FC236}">
                  <a16:creationId xmlns:a16="http://schemas.microsoft.com/office/drawing/2014/main" id="{4187DD7B-AB52-4FC4-A3E5-2DDF09A6DA04}"/>
                </a:ext>
              </a:extLst>
            </p:cNvPr>
            <p:cNvSpPr/>
            <p:nvPr/>
          </p:nvSpPr>
          <p:spPr>
            <a:xfrm>
              <a:off x="4339992" y="6491556"/>
              <a:ext cx="1453648" cy="20369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88" b="1">
                  <a:solidFill>
                    <a:schemeClr val="tx1"/>
                  </a:solidFill>
                </a:rPr>
                <a:t>Institutional support</a:t>
              </a:r>
            </a:p>
          </p:txBody>
        </p:sp>
        <p:sp>
          <p:nvSpPr>
            <p:cNvPr id="54" name="Prostokąt: zaokrąglone rogi 53">
              <a:extLst>
                <a:ext uri="{FF2B5EF4-FFF2-40B4-BE49-F238E27FC236}">
                  <a16:creationId xmlns:a16="http://schemas.microsoft.com/office/drawing/2014/main" id="{FF5C1095-B3FD-4EE3-92FE-B79064E1A9F4}"/>
                </a:ext>
              </a:extLst>
            </p:cNvPr>
            <p:cNvSpPr/>
            <p:nvPr/>
          </p:nvSpPr>
          <p:spPr>
            <a:xfrm>
              <a:off x="6424598" y="6491556"/>
              <a:ext cx="1453648" cy="203692"/>
            </a:xfrm>
            <a:prstGeom prst="roundRect">
              <a:avLst/>
            </a:prstGeom>
            <a:solidFill>
              <a:srgbClr val="A98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88" b="1">
                  <a:solidFill>
                    <a:schemeClr val="tx1"/>
                  </a:solidFill>
                </a:rPr>
                <a:t>Merit support</a:t>
              </a:r>
            </a:p>
          </p:txBody>
        </p:sp>
        <p:sp>
          <p:nvSpPr>
            <p:cNvPr id="55" name="Prostokąt: zaokrąglone rogi 54">
              <a:extLst>
                <a:ext uri="{FF2B5EF4-FFF2-40B4-BE49-F238E27FC236}">
                  <a16:creationId xmlns:a16="http://schemas.microsoft.com/office/drawing/2014/main" id="{8FE36251-1B59-4941-A02A-8E2EB57BCCCD}"/>
                </a:ext>
              </a:extLst>
            </p:cNvPr>
            <p:cNvSpPr/>
            <p:nvPr/>
          </p:nvSpPr>
          <p:spPr>
            <a:xfrm>
              <a:off x="8509205" y="6493500"/>
              <a:ext cx="1716790" cy="20369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88" b="1">
                  <a:solidFill>
                    <a:schemeClr val="tx1"/>
                  </a:solidFill>
                </a:rPr>
                <a:t>Administration support</a:t>
              </a:r>
            </a:p>
          </p:txBody>
        </p:sp>
      </p:grpSp>
      <p:sp>
        <p:nvSpPr>
          <p:cNvPr id="28" name="Prostokąt: zaokrąglone rogi 27">
            <a:extLst>
              <a:ext uri="{FF2B5EF4-FFF2-40B4-BE49-F238E27FC236}">
                <a16:creationId xmlns:a16="http://schemas.microsoft.com/office/drawing/2014/main" id="{0E8EE5C8-2670-4B6E-B254-14C4FD81C1C7}"/>
              </a:ext>
            </a:extLst>
          </p:cNvPr>
          <p:cNvSpPr/>
          <p:nvPr/>
        </p:nvSpPr>
        <p:spPr>
          <a:xfrm>
            <a:off x="6190806" y="1059323"/>
            <a:ext cx="1925137" cy="57037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schemeClr val="tx1"/>
                </a:solidFill>
              </a:rPr>
              <a:t>CAMK Director</a:t>
            </a:r>
          </a:p>
        </p:txBody>
      </p:sp>
      <p:cxnSp>
        <p:nvCxnSpPr>
          <p:cNvPr id="29" name="Łącznik prosty ze strzałką 28">
            <a:extLst>
              <a:ext uri="{FF2B5EF4-FFF2-40B4-BE49-F238E27FC236}">
                <a16:creationId xmlns:a16="http://schemas.microsoft.com/office/drawing/2014/main" id="{4779BD45-03DA-42AC-B614-1F24E8DCECF9}"/>
              </a:ext>
            </a:extLst>
          </p:cNvPr>
          <p:cNvCxnSpPr>
            <a:cxnSpLocks/>
            <a:endCxn id="28" idx="1"/>
          </p:cNvCxnSpPr>
          <p:nvPr/>
        </p:nvCxnSpPr>
        <p:spPr>
          <a:xfrm flipV="1">
            <a:off x="5172469" y="1344512"/>
            <a:ext cx="1018337" cy="604329"/>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36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26F8E1-B868-BB4F-96DA-73274ACD2D64}"/>
              </a:ext>
            </a:extLst>
          </p:cNvPr>
          <p:cNvSpPr txBox="1"/>
          <p:nvPr/>
        </p:nvSpPr>
        <p:spPr>
          <a:xfrm>
            <a:off x="2010753" y="38147"/>
            <a:ext cx="5122493" cy="400110"/>
          </a:xfrm>
          <a:prstGeom prst="rect">
            <a:avLst/>
          </a:prstGeom>
          <a:noFill/>
        </p:spPr>
        <p:txBody>
          <a:bodyPr wrap="none" rtlCol="0">
            <a:spAutoFit/>
          </a:bodyPr>
          <a:lstStyle/>
          <a:p>
            <a:pPr algn="ctr"/>
            <a:r>
              <a:rPr lang="en-US" sz="2000" b="1" u="sng" dirty="0">
                <a:solidFill>
                  <a:srgbClr val="C00000"/>
                </a:solidFill>
              </a:rPr>
              <a:t>Astrocent Research Groups and main activities</a:t>
            </a:r>
          </a:p>
        </p:txBody>
      </p:sp>
      <p:sp>
        <p:nvSpPr>
          <p:cNvPr id="5" name="TextBox 4">
            <a:extLst>
              <a:ext uri="{FF2B5EF4-FFF2-40B4-BE49-F238E27FC236}">
                <a16:creationId xmlns:a16="http://schemas.microsoft.com/office/drawing/2014/main" id="{ECCB4159-BAD7-7949-A769-A4C0158CA450}"/>
              </a:ext>
            </a:extLst>
          </p:cNvPr>
          <p:cNvSpPr txBox="1"/>
          <p:nvPr/>
        </p:nvSpPr>
        <p:spPr>
          <a:xfrm>
            <a:off x="210503" y="583279"/>
            <a:ext cx="6624941" cy="1138773"/>
          </a:xfrm>
          <a:prstGeom prst="rect">
            <a:avLst/>
          </a:prstGeom>
          <a:noFill/>
        </p:spPr>
        <p:txBody>
          <a:bodyPr wrap="square" rtlCol="0">
            <a:spAutoFit/>
          </a:bodyPr>
          <a:lstStyle/>
          <a:p>
            <a:r>
              <a:rPr lang="en-US" sz="1600" b="1" dirty="0"/>
              <a:t>Group 1: </a:t>
            </a:r>
            <a:r>
              <a:rPr lang="en-GB" sz="1600" b="1" dirty="0" err="1">
                <a:solidFill>
                  <a:srgbClr val="C00000"/>
                </a:solidFill>
              </a:rPr>
              <a:t>SiPM</a:t>
            </a:r>
            <a:r>
              <a:rPr lang="en-GB" sz="1600" b="1" dirty="0">
                <a:solidFill>
                  <a:srgbClr val="C00000"/>
                </a:solidFill>
              </a:rPr>
              <a:t> Systems for </a:t>
            </a:r>
            <a:r>
              <a:rPr lang="en-GB" sz="1600" b="1" dirty="0" err="1">
                <a:solidFill>
                  <a:srgbClr val="C00000"/>
                </a:solidFill>
              </a:rPr>
              <a:t>Astroparticle</a:t>
            </a:r>
            <a:r>
              <a:rPr lang="en-GB" sz="1600" b="1" dirty="0">
                <a:solidFill>
                  <a:srgbClr val="C00000"/>
                </a:solidFill>
              </a:rPr>
              <a:t> Physics and Medical Physics</a:t>
            </a:r>
            <a:endParaRPr lang="en-US" sz="1600" b="1" dirty="0">
              <a:solidFill>
                <a:srgbClr val="C00000"/>
              </a:solidFill>
            </a:endParaRPr>
          </a:p>
          <a:p>
            <a:r>
              <a:rPr lang="en-GB" sz="1600" b="1" dirty="0">
                <a:solidFill>
                  <a:srgbClr val="7030A0"/>
                </a:solidFill>
              </a:rPr>
              <a:t>	Leader: Dr Marcin </a:t>
            </a:r>
            <a:r>
              <a:rPr lang="en-GB" sz="1600" b="1" dirty="0" err="1">
                <a:solidFill>
                  <a:srgbClr val="7030A0"/>
                </a:solidFill>
              </a:rPr>
              <a:t>Kuźniak</a:t>
            </a:r>
            <a:r>
              <a:rPr lang="en-GB" sz="1600" b="1" dirty="0">
                <a:solidFill>
                  <a:srgbClr val="7030A0"/>
                </a:solidFill>
              </a:rPr>
              <a:t>, prof. CAMK</a:t>
            </a:r>
          </a:p>
          <a:p>
            <a:pPr marL="557213" lvl="1" indent="-214313">
              <a:buFont typeface="Wingdings" pitchFamily="2" charset="2"/>
              <a:buChar char="§"/>
            </a:pPr>
            <a:r>
              <a:rPr lang="en-US" sz="1200" b="1" dirty="0">
                <a:solidFill>
                  <a:srgbClr val="002060"/>
                </a:solidFill>
              </a:rPr>
              <a:t>Dark matter experiments: DEAP-3600 (running), </a:t>
            </a:r>
            <a:r>
              <a:rPr lang="en-CA" sz="1200" b="1" dirty="0">
                <a:solidFill>
                  <a:srgbClr val="002060"/>
                </a:solidFill>
              </a:rPr>
              <a:t>DarkSide-20k (under construction)</a:t>
            </a:r>
          </a:p>
          <a:p>
            <a:pPr marL="557213" lvl="1" indent="-214313">
              <a:buFont typeface="Wingdings" pitchFamily="2" charset="2"/>
              <a:buChar char="§"/>
            </a:pPr>
            <a:r>
              <a:rPr lang="en-CA" sz="1200" b="1" dirty="0">
                <a:solidFill>
                  <a:srgbClr val="002060"/>
                </a:solidFill>
              </a:rPr>
              <a:t>Light detection and collection (wavelength shifters</a:t>
            </a:r>
            <a:r>
              <a:rPr lang="en-GB" sz="1200" b="1" dirty="0">
                <a:solidFill>
                  <a:srgbClr val="002060"/>
                </a:solidFill>
              </a:rPr>
              <a:t> and photosensors) in cryogenic dark matter and neutrino detectors</a:t>
            </a:r>
            <a:r>
              <a:rPr lang="en-CA" sz="1200" b="1" dirty="0">
                <a:solidFill>
                  <a:srgbClr val="002060"/>
                </a:solidFill>
              </a:rPr>
              <a:t>)</a:t>
            </a:r>
            <a:r>
              <a:rPr lang="en-CA" sz="1200" b="1" baseline="30000" dirty="0">
                <a:solidFill>
                  <a:srgbClr val="002060"/>
                </a:solidFill>
              </a:rPr>
              <a:t>*</a:t>
            </a:r>
            <a:r>
              <a:rPr lang="en-CA" sz="1200" b="1" dirty="0">
                <a:solidFill>
                  <a:srgbClr val="002060"/>
                </a:solidFill>
              </a:rPr>
              <a:t> in </a:t>
            </a:r>
            <a:r>
              <a:rPr lang="en-CA" sz="1200" b="1" dirty="0" err="1">
                <a:solidFill>
                  <a:srgbClr val="002060"/>
                </a:solidFill>
              </a:rPr>
              <a:t>LAr</a:t>
            </a:r>
            <a:r>
              <a:rPr lang="en-CA" sz="1200" b="1" dirty="0">
                <a:solidFill>
                  <a:srgbClr val="002060"/>
                </a:solidFill>
              </a:rPr>
              <a:t>, synergy with DUNE</a:t>
            </a:r>
            <a:endParaRPr lang="en-US" sz="1200" b="1" dirty="0">
              <a:solidFill>
                <a:srgbClr val="002060"/>
              </a:solidFill>
            </a:endParaRPr>
          </a:p>
        </p:txBody>
      </p:sp>
      <p:sp>
        <p:nvSpPr>
          <p:cNvPr id="7" name="Rectangle 6">
            <a:extLst>
              <a:ext uri="{FF2B5EF4-FFF2-40B4-BE49-F238E27FC236}">
                <a16:creationId xmlns:a16="http://schemas.microsoft.com/office/drawing/2014/main" id="{481A171B-C6D2-2E49-B0B8-E70838420F0A}"/>
              </a:ext>
            </a:extLst>
          </p:cNvPr>
          <p:cNvSpPr/>
          <p:nvPr/>
        </p:nvSpPr>
        <p:spPr>
          <a:xfrm>
            <a:off x="210503" y="1755248"/>
            <a:ext cx="7101898" cy="769441"/>
          </a:xfrm>
          <a:prstGeom prst="rect">
            <a:avLst/>
          </a:prstGeom>
        </p:spPr>
        <p:txBody>
          <a:bodyPr wrap="square">
            <a:spAutoFit/>
          </a:bodyPr>
          <a:lstStyle/>
          <a:p>
            <a:r>
              <a:rPr lang="en-US" sz="1600" b="1" dirty="0"/>
              <a:t>Group 2: </a:t>
            </a:r>
            <a:r>
              <a:rPr lang="en-GB" sz="1600" b="1" dirty="0">
                <a:solidFill>
                  <a:srgbClr val="C00000"/>
                </a:solidFill>
              </a:rPr>
              <a:t>Seismic Sensors</a:t>
            </a:r>
            <a:endParaRPr lang="en-US" sz="1600" b="1" dirty="0">
              <a:solidFill>
                <a:srgbClr val="C00000"/>
              </a:solidFill>
            </a:endParaRPr>
          </a:p>
          <a:p>
            <a:r>
              <a:rPr lang="en-GB" sz="1600" b="1" dirty="0">
                <a:solidFill>
                  <a:srgbClr val="7030A0"/>
                </a:solidFill>
              </a:rPr>
              <a:t>	Leader: Prof. Tomasz Bulik</a:t>
            </a:r>
          </a:p>
          <a:p>
            <a:pPr marL="557213" lvl="1" indent="-214313">
              <a:buFont typeface="Wingdings" pitchFamily="2" charset="2"/>
              <a:buChar char="§"/>
            </a:pPr>
            <a:r>
              <a:rPr lang="en-US" sz="1200" b="1" spc="-1" dirty="0">
                <a:solidFill>
                  <a:srgbClr val="002060"/>
                </a:solidFill>
              </a:rPr>
              <a:t>seismic and environmental sensors for gravitational wave detectors (Virgo, ET) and for industr</a:t>
            </a:r>
            <a:r>
              <a:rPr lang="en-US" sz="1200" b="1" spc="-1" dirty="0">
                <a:solidFill>
                  <a:srgbClr val="002060"/>
                </a:solidFill>
                <a:latin typeface="Arial"/>
              </a:rPr>
              <a:t>y</a:t>
            </a:r>
            <a:endParaRPr lang="en-US" sz="1200" b="1" dirty="0">
              <a:solidFill>
                <a:srgbClr val="002060"/>
              </a:solidFill>
            </a:endParaRPr>
          </a:p>
        </p:txBody>
      </p:sp>
      <p:sp>
        <p:nvSpPr>
          <p:cNvPr id="8" name="Rectangle 7">
            <a:extLst>
              <a:ext uri="{FF2B5EF4-FFF2-40B4-BE49-F238E27FC236}">
                <a16:creationId xmlns:a16="http://schemas.microsoft.com/office/drawing/2014/main" id="{E9494BA2-E3CC-9841-80D2-12910F125E0A}"/>
              </a:ext>
            </a:extLst>
          </p:cNvPr>
          <p:cNvSpPr/>
          <p:nvPr/>
        </p:nvSpPr>
        <p:spPr>
          <a:xfrm>
            <a:off x="213525" y="2534444"/>
            <a:ext cx="7889813" cy="954107"/>
          </a:xfrm>
          <a:prstGeom prst="rect">
            <a:avLst/>
          </a:prstGeom>
        </p:spPr>
        <p:txBody>
          <a:bodyPr wrap="square">
            <a:spAutoFit/>
          </a:bodyPr>
          <a:lstStyle/>
          <a:p>
            <a:r>
              <a:rPr lang="en-US" sz="1600" b="1" dirty="0"/>
              <a:t>Group 3: </a:t>
            </a:r>
            <a:r>
              <a:rPr lang="en-GB" sz="1600" b="1" dirty="0">
                <a:solidFill>
                  <a:srgbClr val="C00000"/>
                </a:solidFill>
              </a:rPr>
              <a:t>Electronics and Data Acquisition and Processing</a:t>
            </a:r>
            <a:endParaRPr lang="en-US" sz="1600" b="1" dirty="0">
              <a:solidFill>
                <a:srgbClr val="C00000"/>
              </a:solidFill>
            </a:endParaRPr>
          </a:p>
          <a:p>
            <a:r>
              <a:rPr lang="en-US" sz="1600" b="1" dirty="0">
                <a:solidFill>
                  <a:srgbClr val="7030A0"/>
                </a:solidFill>
              </a:rPr>
              <a:t>	</a:t>
            </a:r>
            <a:r>
              <a:rPr lang="en-GB" sz="1600" b="1" dirty="0">
                <a:solidFill>
                  <a:srgbClr val="7030A0"/>
                </a:solidFill>
              </a:rPr>
              <a:t>Leader: Dr Mariusz </a:t>
            </a:r>
            <a:r>
              <a:rPr lang="en-GB" sz="1600" b="1" dirty="0" err="1">
                <a:solidFill>
                  <a:srgbClr val="7030A0"/>
                </a:solidFill>
              </a:rPr>
              <a:t>Suchenek</a:t>
            </a:r>
            <a:endParaRPr lang="en-GB" sz="1600" b="1" dirty="0">
              <a:solidFill>
                <a:srgbClr val="0D25C0"/>
              </a:solidFill>
            </a:endParaRPr>
          </a:p>
          <a:p>
            <a:pPr marL="557213" lvl="1" indent="-214313">
              <a:buFont typeface="Wingdings" pitchFamily="2" charset="2"/>
              <a:buChar char="§"/>
            </a:pPr>
            <a:r>
              <a:rPr lang="en-US" sz="1200" b="1" spc="-1" dirty="0">
                <a:solidFill>
                  <a:srgbClr val="002060"/>
                </a:solidFill>
              </a:rPr>
              <a:t>autonomous seismic sensors for GW detectors and for industry</a:t>
            </a:r>
          </a:p>
          <a:p>
            <a:pPr marL="557213" lvl="1" indent="-214313">
              <a:buFont typeface="Wingdings" pitchFamily="2" charset="2"/>
              <a:buChar char="§"/>
            </a:pPr>
            <a:r>
              <a:rPr lang="en-US" sz="1200" b="1" spc="-1" dirty="0">
                <a:solidFill>
                  <a:srgbClr val="002060"/>
                </a:solidFill>
              </a:rPr>
              <a:t>Seismic data acquisition and processing</a:t>
            </a:r>
            <a:endParaRPr lang="en-US" sz="1200" b="1" dirty="0">
              <a:solidFill>
                <a:srgbClr val="002060"/>
              </a:solidFill>
            </a:endParaRPr>
          </a:p>
        </p:txBody>
      </p:sp>
      <p:sp>
        <p:nvSpPr>
          <p:cNvPr id="9" name="Rectangle 8">
            <a:extLst>
              <a:ext uri="{FF2B5EF4-FFF2-40B4-BE49-F238E27FC236}">
                <a16:creationId xmlns:a16="http://schemas.microsoft.com/office/drawing/2014/main" id="{2E4D03B2-3D8F-0A4D-8F69-CE05ACABA1EB}"/>
              </a:ext>
            </a:extLst>
          </p:cNvPr>
          <p:cNvSpPr/>
          <p:nvPr/>
        </p:nvSpPr>
        <p:spPr>
          <a:xfrm>
            <a:off x="210503" y="3501048"/>
            <a:ext cx="7955476" cy="954107"/>
          </a:xfrm>
          <a:prstGeom prst="rect">
            <a:avLst/>
          </a:prstGeom>
        </p:spPr>
        <p:txBody>
          <a:bodyPr wrap="square">
            <a:spAutoFit/>
          </a:bodyPr>
          <a:lstStyle/>
          <a:p>
            <a:r>
              <a:rPr lang="en-US" sz="1600" b="1" dirty="0"/>
              <a:t>Group 4: </a:t>
            </a:r>
            <a:r>
              <a:rPr lang="en-GB" sz="1600" b="1" dirty="0">
                <a:solidFill>
                  <a:srgbClr val="C00000"/>
                </a:solidFill>
              </a:rPr>
              <a:t>Ultrapure </a:t>
            </a:r>
            <a:r>
              <a:rPr lang="en-GB" sz="1600" b="1" dirty="0" err="1">
                <a:solidFill>
                  <a:srgbClr val="C00000"/>
                </a:solidFill>
              </a:rPr>
              <a:t>SiPMs</a:t>
            </a:r>
            <a:r>
              <a:rPr lang="en-GB" sz="1600" b="1" dirty="0">
                <a:solidFill>
                  <a:srgbClr val="C00000"/>
                </a:solidFill>
              </a:rPr>
              <a:t> and Associated Readout Electronics</a:t>
            </a:r>
            <a:endParaRPr lang="en-US" sz="1600" b="1" dirty="0">
              <a:solidFill>
                <a:srgbClr val="C00000"/>
              </a:solidFill>
            </a:endParaRPr>
          </a:p>
          <a:p>
            <a:r>
              <a:rPr lang="en-US" sz="1600" b="1" dirty="0">
                <a:solidFill>
                  <a:srgbClr val="7030A0"/>
                </a:solidFill>
              </a:rPr>
              <a:t>	</a:t>
            </a:r>
            <a:r>
              <a:rPr lang="en-GB" sz="1600" b="1" dirty="0">
                <a:solidFill>
                  <a:srgbClr val="7030A0"/>
                </a:solidFill>
              </a:rPr>
              <a:t>Leader: Dr Masayuki Wada</a:t>
            </a:r>
          </a:p>
          <a:p>
            <a:pPr marL="557213" lvl="1" indent="-214313">
              <a:buFont typeface="Wingdings" pitchFamily="2" charset="2"/>
              <a:buChar char="§"/>
            </a:pPr>
            <a:r>
              <a:rPr lang="en-US" sz="1200" b="1" dirty="0">
                <a:solidFill>
                  <a:srgbClr val="002060"/>
                </a:solidFill>
              </a:rPr>
              <a:t>Ultrapure photodetectors (DM search </a:t>
            </a:r>
            <a:r>
              <a:rPr lang="en-US" sz="1200" b="1" dirty="0" err="1">
                <a:solidFill>
                  <a:srgbClr val="002060"/>
                </a:solidFill>
              </a:rPr>
              <a:t>DarkSide</a:t>
            </a:r>
            <a:r>
              <a:rPr lang="en-US" sz="1200" b="1" dirty="0">
                <a:solidFill>
                  <a:srgbClr val="002060"/>
                </a:solidFill>
              </a:rPr>
              <a:t>, </a:t>
            </a:r>
            <a:r>
              <a:rPr lang="en-US" sz="1200" b="1" dirty="0" err="1">
                <a:solidFill>
                  <a:srgbClr val="002060"/>
                </a:solidFill>
              </a:rPr>
              <a:t>neutrinoless</a:t>
            </a:r>
            <a:r>
              <a:rPr lang="en-US" sz="1200" b="1" dirty="0">
                <a:solidFill>
                  <a:srgbClr val="002060"/>
                </a:solidFill>
              </a:rPr>
              <a:t> double beta decay)</a:t>
            </a:r>
          </a:p>
          <a:p>
            <a:pPr marL="557213" lvl="1" indent="-214313">
              <a:buFont typeface="Wingdings" pitchFamily="2" charset="2"/>
              <a:buChar char="§"/>
            </a:pPr>
            <a:r>
              <a:rPr lang="en-US" sz="1200" b="1" dirty="0">
                <a:solidFill>
                  <a:srgbClr val="002060"/>
                </a:solidFill>
              </a:rPr>
              <a:t>Liquid Argon PET scanner (Princeton U, …)</a:t>
            </a:r>
          </a:p>
        </p:txBody>
      </p:sp>
      <p:sp>
        <p:nvSpPr>
          <p:cNvPr id="10" name="Rectangle 9">
            <a:extLst>
              <a:ext uri="{FF2B5EF4-FFF2-40B4-BE49-F238E27FC236}">
                <a16:creationId xmlns:a16="http://schemas.microsoft.com/office/drawing/2014/main" id="{D5A29FED-6C6C-8D4C-951B-73E993CFD948}"/>
              </a:ext>
            </a:extLst>
          </p:cNvPr>
          <p:cNvSpPr/>
          <p:nvPr/>
        </p:nvSpPr>
        <p:spPr>
          <a:xfrm>
            <a:off x="210503" y="4502809"/>
            <a:ext cx="7590687" cy="954107"/>
          </a:xfrm>
          <a:prstGeom prst="rect">
            <a:avLst/>
          </a:prstGeom>
        </p:spPr>
        <p:txBody>
          <a:bodyPr wrap="square">
            <a:spAutoFit/>
          </a:bodyPr>
          <a:lstStyle/>
          <a:p>
            <a:r>
              <a:rPr lang="en-US" sz="1600" b="1" dirty="0"/>
              <a:t>Group 5: </a:t>
            </a:r>
            <a:r>
              <a:rPr lang="en-GB" sz="1600" b="1" dirty="0">
                <a:solidFill>
                  <a:srgbClr val="C00000"/>
                </a:solidFill>
              </a:rPr>
              <a:t>Scientific Computing and Information Technology</a:t>
            </a:r>
            <a:endParaRPr lang="en-US" sz="1600" b="1" dirty="0">
              <a:solidFill>
                <a:srgbClr val="C00000"/>
              </a:solidFill>
            </a:endParaRPr>
          </a:p>
          <a:p>
            <a:r>
              <a:rPr lang="en-US" sz="1600" b="1" dirty="0">
                <a:solidFill>
                  <a:srgbClr val="7030A0"/>
                </a:solidFill>
              </a:rPr>
              <a:t>	</a:t>
            </a:r>
            <a:r>
              <a:rPr lang="en-GB" sz="1600" b="1" dirty="0">
                <a:solidFill>
                  <a:srgbClr val="7030A0"/>
                </a:solidFill>
              </a:rPr>
              <a:t>Leader: Prof. Piotr </a:t>
            </a:r>
            <a:r>
              <a:rPr lang="en-GB" sz="1600" b="1" dirty="0" err="1">
                <a:solidFill>
                  <a:srgbClr val="7030A0"/>
                </a:solidFill>
              </a:rPr>
              <a:t>Gawron</a:t>
            </a:r>
            <a:endParaRPr lang="en-GB" sz="1600" b="1" dirty="0">
              <a:solidFill>
                <a:srgbClr val="0D25C0"/>
              </a:solidFill>
            </a:endParaRPr>
          </a:p>
          <a:p>
            <a:pPr marL="557213" lvl="1" indent="-214313">
              <a:buFont typeface="Wingdings" pitchFamily="2" charset="2"/>
              <a:buChar char="§"/>
            </a:pPr>
            <a:r>
              <a:rPr lang="en-GB" sz="1200" b="1" dirty="0">
                <a:solidFill>
                  <a:srgbClr val="002060"/>
                </a:solidFill>
              </a:rPr>
              <a:t>Application of </a:t>
            </a:r>
            <a:r>
              <a:rPr lang="pl-PL" sz="1200" b="1" spc="-1" dirty="0" err="1">
                <a:solidFill>
                  <a:srgbClr val="002060"/>
                </a:solidFill>
              </a:rPr>
              <a:t>deep</a:t>
            </a:r>
            <a:r>
              <a:rPr lang="pl-PL" sz="1200" b="1" spc="-1" dirty="0">
                <a:solidFill>
                  <a:srgbClr val="002060"/>
                </a:solidFill>
              </a:rPr>
              <a:t> </a:t>
            </a:r>
            <a:r>
              <a:rPr lang="pl-PL" sz="1200" b="1" spc="-1" dirty="0" err="1">
                <a:solidFill>
                  <a:srgbClr val="002060"/>
                </a:solidFill>
              </a:rPr>
              <a:t>neural</a:t>
            </a:r>
            <a:r>
              <a:rPr lang="pl-PL" sz="1200" b="1" spc="-1" dirty="0">
                <a:solidFill>
                  <a:srgbClr val="002060"/>
                </a:solidFill>
              </a:rPr>
              <a:t> networks for GW data </a:t>
            </a:r>
            <a:r>
              <a:rPr lang="pl-PL" sz="1200" b="1" spc="-1" dirty="0" err="1">
                <a:solidFill>
                  <a:srgbClr val="002060"/>
                </a:solidFill>
              </a:rPr>
              <a:t>analysis</a:t>
            </a:r>
            <a:endParaRPr lang="pl-PL" sz="1200" b="1" spc="-1" dirty="0">
              <a:solidFill>
                <a:srgbClr val="002060"/>
              </a:solidFill>
            </a:endParaRPr>
          </a:p>
          <a:p>
            <a:pPr marL="557213" lvl="1" indent="-214313">
              <a:buFont typeface="Wingdings" pitchFamily="2" charset="2"/>
              <a:buChar char="§"/>
            </a:pPr>
            <a:r>
              <a:rPr lang="pl-PL" sz="1200" b="1" spc="-1" dirty="0" err="1"/>
              <a:t>Bayesian</a:t>
            </a:r>
            <a:r>
              <a:rPr lang="pl-PL" sz="1200" b="1" spc="-1" dirty="0"/>
              <a:t> </a:t>
            </a:r>
            <a:r>
              <a:rPr lang="pl-PL" sz="1200" b="1" spc="-1" dirty="0" err="1"/>
              <a:t>modelling</a:t>
            </a:r>
            <a:r>
              <a:rPr lang="pl-PL" sz="1200" b="1" spc="-1" dirty="0"/>
              <a:t> of </a:t>
            </a:r>
            <a:r>
              <a:rPr lang="pl-PL" sz="1200" b="1" spc="-1" dirty="0" err="1"/>
              <a:t>events</a:t>
            </a:r>
            <a:r>
              <a:rPr lang="pl-PL" sz="1200" b="1" spc="-1" dirty="0"/>
              <a:t> from </a:t>
            </a:r>
            <a:r>
              <a:rPr lang="pl-PL" sz="1200" b="1" spc="-1" dirty="0" err="1"/>
              <a:t>dark</a:t>
            </a:r>
            <a:r>
              <a:rPr lang="pl-PL" sz="1200" b="1" spc="-1" dirty="0"/>
              <a:t> </a:t>
            </a:r>
            <a:r>
              <a:rPr lang="pl-PL" sz="1200" b="1" spc="-1" dirty="0" err="1"/>
              <a:t>matter</a:t>
            </a:r>
            <a:r>
              <a:rPr lang="pl-PL" sz="1200" b="1" spc="-1" dirty="0"/>
              <a:t> </a:t>
            </a:r>
            <a:r>
              <a:rPr lang="pl-PL" sz="1200" b="1" spc="-1" dirty="0" err="1"/>
              <a:t>detectors</a:t>
            </a:r>
            <a:r>
              <a:rPr lang="pl-PL" sz="1200" b="1" spc="-1" dirty="0"/>
              <a:t> (DEAP-3600)</a:t>
            </a:r>
          </a:p>
        </p:txBody>
      </p:sp>
      <p:sp>
        <p:nvSpPr>
          <p:cNvPr id="11" name="Rectangle 10">
            <a:extLst>
              <a:ext uri="{FF2B5EF4-FFF2-40B4-BE49-F238E27FC236}">
                <a16:creationId xmlns:a16="http://schemas.microsoft.com/office/drawing/2014/main" id="{35C9552C-4A11-B847-B5D2-CE08E37CCA36}"/>
              </a:ext>
            </a:extLst>
          </p:cNvPr>
          <p:cNvSpPr/>
          <p:nvPr/>
        </p:nvSpPr>
        <p:spPr>
          <a:xfrm>
            <a:off x="210503" y="5470900"/>
            <a:ext cx="7298857" cy="1138773"/>
          </a:xfrm>
          <a:prstGeom prst="rect">
            <a:avLst/>
          </a:prstGeom>
        </p:spPr>
        <p:txBody>
          <a:bodyPr wrap="square">
            <a:spAutoFit/>
          </a:bodyPr>
          <a:lstStyle/>
          <a:p>
            <a:r>
              <a:rPr lang="en-US" sz="1600" b="1" dirty="0"/>
              <a:t>Group 6: </a:t>
            </a:r>
            <a:r>
              <a:rPr lang="en-GB" sz="1600" b="1" dirty="0">
                <a:solidFill>
                  <a:srgbClr val="C00000"/>
                </a:solidFill>
              </a:rPr>
              <a:t>Particle Astrophysics</a:t>
            </a:r>
            <a:endParaRPr lang="en-US" sz="1600" b="1" dirty="0">
              <a:solidFill>
                <a:srgbClr val="C00000"/>
              </a:solidFill>
            </a:endParaRPr>
          </a:p>
          <a:p>
            <a:r>
              <a:rPr lang="en-US" sz="1600" b="1" dirty="0">
                <a:solidFill>
                  <a:srgbClr val="7030A0"/>
                </a:solidFill>
              </a:rPr>
              <a:t>	</a:t>
            </a:r>
            <a:r>
              <a:rPr lang="en-GB" sz="1600" b="1" dirty="0">
                <a:solidFill>
                  <a:srgbClr val="7030A0"/>
                </a:solidFill>
              </a:rPr>
              <a:t>Leader: Prof. Leszek Roszkowski</a:t>
            </a:r>
            <a:r>
              <a:rPr lang="en-GB" sz="1600" b="1" dirty="0">
                <a:solidFill>
                  <a:srgbClr val="0D25C0"/>
                </a:solidFill>
              </a:rPr>
              <a:t> </a:t>
            </a:r>
          </a:p>
          <a:p>
            <a:pPr marL="557213" lvl="1" indent="-214313">
              <a:buFont typeface="Wingdings" pitchFamily="2" charset="2"/>
              <a:buChar char="§"/>
            </a:pPr>
            <a:r>
              <a:rPr lang="en-US" sz="1200" b="1" dirty="0">
                <a:solidFill>
                  <a:srgbClr val="002060"/>
                </a:solidFill>
              </a:rPr>
              <a:t>Dark matter theory of relevance to experiments</a:t>
            </a:r>
          </a:p>
          <a:p>
            <a:pPr marL="557213" lvl="1" indent="-214313">
              <a:buFont typeface="Wingdings" pitchFamily="2" charset="2"/>
              <a:buChar char="§"/>
            </a:pPr>
            <a:r>
              <a:rPr lang="en-US" sz="1200" b="1" dirty="0">
                <a:solidFill>
                  <a:srgbClr val="002060"/>
                </a:solidFill>
              </a:rPr>
              <a:t>New physics beyond the Standard Model</a:t>
            </a:r>
          </a:p>
          <a:p>
            <a:pPr marL="557213" lvl="1" indent="-214313">
              <a:buFont typeface="Wingdings" pitchFamily="2" charset="2"/>
              <a:buChar char="§"/>
            </a:pPr>
            <a:r>
              <a:rPr lang="en-US" sz="1200" b="1" dirty="0">
                <a:solidFill>
                  <a:srgbClr val="002060"/>
                </a:solidFill>
              </a:rPr>
              <a:t>Non-standard models of the Big Bang</a:t>
            </a:r>
          </a:p>
        </p:txBody>
      </p:sp>
      <p:sp>
        <p:nvSpPr>
          <p:cNvPr id="2" name="Footer Placeholder 1">
            <a:extLst>
              <a:ext uri="{FF2B5EF4-FFF2-40B4-BE49-F238E27FC236}">
                <a16:creationId xmlns:a16="http://schemas.microsoft.com/office/drawing/2014/main" id="{78015514-C4E7-FA49-87ED-6A1B43F372E0}"/>
              </a:ext>
            </a:extLst>
          </p:cNvPr>
          <p:cNvSpPr>
            <a:spLocks noGrp="1"/>
          </p:cNvSpPr>
          <p:nvPr>
            <p:ph type="ftr" sz="quarter" idx="11"/>
          </p:nvPr>
        </p:nvSpPr>
        <p:spPr/>
        <p:txBody>
          <a:bodyPr/>
          <a:lstStyle/>
          <a:p>
            <a:r>
              <a:rPr lang="en-GB"/>
              <a:t>L. Roszkowski, APC-Astrocent, 20.12.2023</a:t>
            </a:r>
            <a:endParaRPr lang="en-GB" dirty="0"/>
          </a:p>
        </p:txBody>
      </p:sp>
      <p:pic>
        <p:nvPicPr>
          <p:cNvPr id="2050" name="Picture 2" descr="Image">
            <a:extLst>
              <a:ext uri="{FF2B5EF4-FFF2-40B4-BE49-F238E27FC236}">
                <a16:creationId xmlns:a16="http://schemas.microsoft.com/office/drawing/2014/main" id="{11D4C578-AFAB-300F-D538-CBF2BF4AC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3377182"/>
            <a:ext cx="1197353" cy="11193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608560-215E-CD3D-4FEA-FB19AE38B1C7}"/>
              </a:ext>
            </a:extLst>
          </p:cNvPr>
          <p:cNvPicPr>
            <a:picLocks noChangeAspect="1"/>
          </p:cNvPicPr>
          <p:nvPr/>
        </p:nvPicPr>
        <p:blipFill>
          <a:blip r:embed="rId4"/>
          <a:stretch>
            <a:fillRect/>
          </a:stretch>
        </p:blipFill>
        <p:spPr>
          <a:xfrm>
            <a:off x="7029386" y="1894511"/>
            <a:ext cx="1035949" cy="1195027"/>
          </a:xfrm>
          <a:prstGeom prst="rect">
            <a:avLst/>
          </a:prstGeom>
        </p:spPr>
      </p:pic>
      <p:pic>
        <p:nvPicPr>
          <p:cNvPr id="6" name="Picture 2" descr="Jonathan Freundlich">
            <a:extLst>
              <a:ext uri="{FF2B5EF4-FFF2-40B4-BE49-F238E27FC236}">
                <a16:creationId xmlns:a16="http://schemas.microsoft.com/office/drawing/2014/main" id="{82726605-5798-4C62-4F98-3D17808EF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787" y="5078096"/>
            <a:ext cx="1531577" cy="15315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B3200B-31D9-248B-CC1B-C56DBE8037D1}"/>
              </a:ext>
            </a:extLst>
          </p:cNvPr>
          <p:cNvSpPr txBox="1"/>
          <p:nvPr/>
        </p:nvSpPr>
        <p:spPr>
          <a:xfrm>
            <a:off x="5964101" y="5429224"/>
            <a:ext cx="1794076" cy="830997"/>
          </a:xfrm>
          <a:prstGeom prst="rect">
            <a:avLst/>
          </a:prstGeom>
          <a:noFill/>
        </p:spPr>
        <p:txBody>
          <a:bodyPr wrap="square">
            <a:spAutoFit/>
          </a:bodyPr>
          <a:lstStyle/>
          <a:p>
            <a:pPr algn="ctr"/>
            <a:r>
              <a:rPr lang="en-GB" sz="1600" b="1" dirty="0">
                <a:solidFill>
                  <a:schemeClr val="bg1"/>
                </a:solidFill>
              </a:rPr>
              <a:t>Dark matter: </a:t>
            </a:r>
          </a:p>
          <a:p>
            <a:pPr algn="ctr"/>
            <a:r>
              <a:rPr lang="en-GB" sz="1600" b="1" dirty="0">
                <a:solidFill>
                  <a:schemeClr val="bg1"/>
                </a:solidFill>
              </a:rPr>
              <a:t>1/4 of the Universe</a:t>
            </a:r>
          </a:p>
        </p:txBody>
      </p:sp>
      <p:pic>
        <p:nvPicPr>
          <p:cNvPr id="13" name="Picture 12">
            <a:extLst>
              <a:ext uri="{FF2B5EF4-FFF2-40B4-BE49-F238E27FC236}">
                <a16:creationId xmlns:a16="http://schemas.microsoft.com/office/drawing/2014/main" id="{635B0286-411F-FD9A-6EAB-F6F33C5F3ABA}"/>
              </a:ext>
            </a:extLst>
          </p:cNvPr>
          <p:cNvPicPr/>
          <p:nvPr/>
        </p:nvPicPr>
        <p:blipFill>
          <a:blip r:embed="rId6"/>
          <a:stretch/>
        </p:blipFill>
        <p:spPr>
          <a:xfrm>
            <a:off x="7547361" y="390299"/>
            <a:ext cx="1111953" cy="1430057"/>
          </a:xfrm>
          <a:prstGeom prst="rect">
            <a:avLst/>
          </a:prstGeom>
          <a:ln w="0">
            <a:noFill/>
          </a:ln>
        </p:spPr>
      </p:pic>
      <p:pic>
        <p:nvPicPr>
          <p:cNvPr id="3074" name="Picture 2" descr="Quantum computer makers like their odds for big progress - CNET">
            <a:extLst>
              <a:ext uri="{FF2B5EF4-FFF2-40B4-BE49-F238E27FC236}">
                <a16:creationId xmlns:a16="http://schemas.microsoft.com/office/drawing/2014/main" id="{40650C8E-3021-9672-2431-651CB06A03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0591" y="4477339"/>
            <a:ext cx="1399941" cy="104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893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ymbol zastępczy zawartości 3"/>
          <p:cNvGraphicFramePr>
            <a:graphicFrameLocks noGrp="1"/>
          </p:cNvGraphicFramePr>
          <p:nvPr>
            <p:ph sz="half" idx="2"/>
            <p:extLst>
              <p:ext uri="{D42A27DB-BD31-4B8C-83A1-F6EECF244321}">
                <p14:modId xmlns:p14="http://schemas.microsoft.com/office/powerpoint/2010/main" val="4091344393"/>
              </p:ext>
            </p:extLst>
          </p:nvPr>
        </p:nvGraphicFramePr>
        <p:xfrm>
          <a:off x="7432464" y="235406"/>
          <a:ext cx="1657632" cy="2167499"/>
        </p:xfrm>
        <a:graphic>
          <a:graphicData uri="http://schemas.openxmlformats.org/presentationml/2006/ole">
            <mc:AlternateContent xmlns:mc="http://schemas.openxmlformats.org/markup-compatibility/2006">
              <mc:Choice xmlns:v="urn:schemas-microsoft-com:vml" Requires="v">
                <p:oleObj r:id="rId3" imgW="2266950" imgH="3219450" progId="Paint.Picture">
                  <p:embed/>
                </p:oleObj>
              </mc:Choice>
              <mc:Fallback>
                <p:oleObj r:id="rId3" imgW="2266950" imgH="3219450" progId="Paint.Picture">
                  <p:embed/>
                  <p:pic>
                    <p:nvPicPr>
                      <p:cNvPr id="4" name="Symbol zastępczy zawartości 3"/>
                      <p:cNvPicPr/>
                      <p:nvPr/>
                    </p:nvPicPr>
                    <p:blipFill>
                      <a:blip r:embed="rId4"/>
                      <a:stretch>
                        <a:fillRect/>
                      </a:stretch>
                    </p:blipFill>
                    <p:spPr>
                      <a:xfrm>
                        <a:off x="7432464" y="235406"/>
                        <a:ext cx="1657632" cy="2167499"/>
                      </a:xfrm>
                      <a:prstGeom prst="rect">
                        <a:avLst/>
                      </a:prstGeom>
                    </p:spPr>
                  </p:pic>
                </p:oleObj>
              </mc:Fallback>
            </mc:AlternateContent>
          </a:graphicData>
        </a:graphic>
      </p:graphicFrame>
      <p:graphicFrame>
        <p:nvGraphicFramePr>
          <p:cNvPr id="12" name="Obiekt 11"/>
          <p:cNvGraphicFramePr>
            <a:graphicFrameLocks noGrp="1"/>
          </p:cNvGraphicFramePr>
          <p:nvPr>
            <p:extLst>
              <p:ext uri="{D42A27DB-BD31-4B8C-83A1-F6EECF244321}">
                <p14:modId xmlns:p14="http://schemas.microsoft.com/office/powerpoint/2010/main" val="4049103204"/>
              </p:ext>
            </p:extLst>
          </p:nvPr>
        </p:nvGraphicFramePr>
        <p:xfrm>
          <a:off x="6955330" y="2873505"/>
          <a:ext cx="2150578" cy="898603"/>
        </p:xfrm>
        <a:graphic>
          <a:graphicData uri="http://schemas.openxmlformats.org/presentationml/2006/ole">
            <mc:AlternateContent xmlns:mc="http://schemas.openxmlformats.org/markup-compatibility/2006">
              <mc:Choice xmlns:v="urn:schemas-microsoft-com:vml" Requires="v">
                <p:oleObj r:id="rId5" imgW="8106410" imgH="10410190" progId="Paint.Picture">
                  <p:embed/>
                </p:oleObj>
              </mc:Choice>
              <mc:Fallback>
                <p:oleObj r:id="rId5" imgW="8106410" imgH="10410190" progId="Paint.Picture">
                  <p:embed/>
                  <p:pic>
                    <p:nvPicPr>
                      <p:cNvPr id="12" name="Obiekt 11"/>
                      <p:cNvPicPr/>
                      <p:nvPr/>
                    </p:nvPicPr>
                    <p:blipFill>
                      <a:blip r:embed="rId6"/>
                      <a:stretch>
                        <a:fillRect/>
                      </a:stretch>
                    </p:blipFill>
                    <p:spPr>
                      <a:xfrm>
                        <a:off x="6955330" y="2873505"/>
                        <a:ext cx="2150578" cy="898603"/>
                      </a:xfrm>
                      <a:prstGeom prst="rect">
                        <a:avLst/>
                      </a:prstGeom>
                    </p:spPr>
                  </p:pic>
                </p:oleObj>
              </mc:Fallback>
            </mc:AlternateContent>
          </a:graphicData>
        </a:graphic>
      </p:graphicFrame>
      <p:sp>
        <p:nvSpPr>
          <p:cNvPr id="7" name="Tytuł 6"/>
          <p:cNvSpPr>
            <a:spLocks noGrp="1"/>
          </p:cNvSpPr>
          <p:nvPr>
            <p:ph type="title"/>
          </p:nvPr>
        </p:nvSpPr>
        <p:spPr>
          <a:xfrm>
            <a:off x="1102988" y="128128"/>
            <a:ext cx="6963520" cy="539418"/>
          </a:xfrm>
        </p:spPr>
        <p:txBody>
          <a:bodyPr>
            <a:normAutofit fontScale="90000"/>
          </a:bodyPr>
          <a:lstStyle/>
          <a:p>
            <a:pPr algn="ctr"/>
            <a:r>
              <a:rPr lang="pl-PL" altLang="en-US" sz="3100" b="1" dirty="0" err="1">
                <a:solidFill>
                  <a:srgbClr val="C00000"/>
                </a:solidFill>
                <a:latin typeface="+mn-lt"/>
              </a:rPr>
              <a:t>Next</a:t>
            </a:r>
            <a:r>
              <a:rPr lang="pl-PL" altLang="en-US" sz="3100" b="1" dirty="0">
                <a:solidFill>
                  <a:srgbClr val="C00000"/>
                </a:solidFill>
                <a:latin typeface="+mn-lt"/>
              </a:rPr>
              <a:t> </a:t>
            </a:r>
            <a:r>
              <a:rPr lang="pl-PL" altLang="en-US" sz="3100" b="1" dirty="0" err="1">
                <a:solidFill>
                  <a:srgbClr val="C00000"/>
                </a:solidFill>
                <a:latin typeface="+mn-lt"/>
              </a:rPr>
              <a:t>generation</a:t>
            </a:r>
            <a:r>
              <a:rPr lang="pl-PL" altLang="en-US" sz="3100" b="1" dirty="0">
                <a:solidFill>
                  <a:srgbClr val="C00000"/>
                </a:solidFill>
                <a:latin typeface="+mn-lt"/>
              </a:rPr>
              <a:t> of </a:t>
            </a:r>
            <a:r>
              <a:rPr lang="pl-PL" altLang="en-US" sz="3100" b="1" dirty="0" err="1">
                <a:solidFill>
                  <a:srgbClr val="C00000"/>
                </a:solidFill>
                <a:latin typeface="+mn-lt"/>
              </a:rPr>
              <a:t>sensors</a:t>
            </a:r>
            <a:r>
              <a:rPr lang="pl-PL" altLang="en-US" sz="3100" b="1" dirty="0">
                <a:solidFill>
                  <a:srgbClr val="C00000"/>
                </a:solidFill>
                <a:latin typeface="+mn-lt"/>
              </a:rPr>
              <a:t> </a:t>
            </a:r>
            <a:br>
              <a:rPr lang="pl-PL" altLang="en-US" sz="3000" dirty="0"/>
            </a:br>
            <a:r>
              <a:rPr lang="pl-PL" altLang="en-US" sz="1600" b="1" dirty="0"/>
              <a:t>(</a:t>
            </a:r>
            <a:r>
              <a:rPr lang="pl-PL" altLang="en-US" sz="1600" b="1" dirty="0" err="1"/>
              <a:t>Autonomous</a:t>
            </a:r>
            <a:r>
              <a:rPr lang="pl-PL" altLang="en-US" sz="1600" b="1" dirty="0"/>
              <a:t>, without communication and synchronization cables) </a:t>
            </a:r>
          </a:p>
        </p:txBody>
      </p:sp>
      <p:sp>
        <p:nvSpPr>
          <p:cNvPr id="10" name="TextBox 1"/>
          <p:cNvSpPr txBox="1"/>
          <p:nvPr/>
        </p:nvSpPr>
        <p:spPr>
          <a:xfrm>
            <a:off x="7124974" y="3800909"/>
            <a:ext cx="1917192" cy="276999"/>
          </a:xfrm>
          <a:prstGeom prst="rect">
            <a:avLst/>
          </a:prstGeom>
          <a:noFill/>
        </p:spPr>
        <p:txBody>
          <a:bodyPr wrap="none" rtlCol="0">
            <a:spAutoFit/>
          </a:bodyPr>
          <a:lstStyle/>
          <a:p>
            <a:pPr algn="ctr"/>
            <a:r>
              <a:rPr lang="pl-PL" altLang="en-GB" sz="1200" b="1" dirty="0" err="1"/>
              <a:t>Acoustic</a:t>
            </a:r>
            <a:r>
              <a:rPr lang="pl-PL" altLang="en-GB" sz="1200" b="1" dirty="0"/>
              <a:t> </a:t>
            </a:r>
            <a:r>
              <a:rPr lang="pl-PL" altLang="en-GB" sz="1200" b="1" dirty="0" err="1"/>
              <a:t>Infrasound</a:t>
            </a:r>
            <a:r>
              <a:rPr lang="en-GB" altLang="en-US" sz="1200" b="1" dirty="0">
                <a:sym typeface="+mn-ea"/>
              </a:rPr>
              <a:t> Sensor</a:t>
            </a:r>
            <a:endParaRPr lang="pl-PL" altLang="en-GB" sz="1200" b="1" dirty="0"/>
          </a:p>
        </p:txBody>
      </p:sp>
      <p:sp>
        <p:nvSpPr>
          <p:cNvPr id="11" name="TextBox 1"/>
          <p:cNvSpPr txBox="1"/>
          <p:nvPr/>
        </p:nvSpPr>
        <p:spPr>
          <a:xfrm>
            <a:off x="7480393" y="2430262"/>
            <a:ext cx="1561773" cy="461665"/>
          </a:xfrm>
          <a:prstGeom prst="rect">
            <a:avLst/>
          </a:prstGeom>
          <a:noFill/>
        </p:spPr>
        <p:txBody>
          <a:bodyPr wrap="none" rtlCol="0">
            <a:spAutoFit/>
          </a:bodyPr>
          <a:lstStyle/>
          <a:p>
            <a:pPr algn="ctr"/>
            <a:r>
              <a:rPr lang="en-GB" altLang="en-US" sz="1200" b="1" dirty="0">
                <a:sym typeface="+mn-ea"/>
              </a:rPr>
              <a:t>Autonomous Seismic </a:t>
            </a:r>
          </a:p>
          <a:p>
            <a:pPr algn="ctr"/>
            <a:r>
              <a:rPr lang="en-GB" altLang="en-US" sz="1200" b="1" dirty="0">
                <a:sym typeface="+mn-ea"/>
              </a:rPr>
              <a:t>Sensor</a:t>
            </a:r>
            <a:endParaRPr lang="pl-PL" altLang="en-GB" sz="1200" b="1" dirty="0"/>
          </a:p>
        </p:txBody>
      </p:sp>
      <p:sp>
        <p:nvSpPr>
          <p:cNvPr id="2" name="TextBox 1">
            <a:extLst>
              <a:ext uri="{FF2B5EF4-FFF2-40B4-BE49-F238E27FC236}">
                <a16:creationId xmlns:a16="http://schemas.microsoft.com/office/drawing/2014/main" id="{6DFDAC07-EABC-A0DD-1B4E-E9EE49647CE7}"/>
              </a:ext>
            </a:extLst>
          </p:cNvPr>
          <p:cNvSpPr txBox="1"/>
          <p:nvPr/>
        </p:nvSpPr>
        <p:spPr>
          <a:xfrm>
            <a:off x="169103" y="4317772"/>
            <a:ext cx="7114892" cy="2123658"/>
          </a:xfrm>
          <a:prstGeom prst="rect">
            <a:avLst/>
          </a:prstGeom>
          <a:noFill/>
        </p:spPr>
        <p:txBody>
          <a:bodyPr wrap="square" rtlCol="0">
            <a:spAutoFit/>
          </a:bodyPr>
          <a:lstStyle/>
          <a:p>
            <a:pPr marL="0" indent="0">
              <a:buNone/>
            </a:pPr>
            <a:r>
              <a:rPr lang="en-GB" altLang="en-US" b="1" dirty="0">
                <a:solidFill>
                  <a:srgbClr val="C00000"/>
                </a:solidFill>
              </a:rPr>
              <a:t>Potential applications beyond science with commercialisation prospects:</a:t>
            </a:r>
          </a:p>
          <a:p>
            <a:pPr marL="285750" indent="-285750">
              <a:buFont typeface="Wingdings" pitchFamily="2" charset="2"/>
              <a:buChar char="§"/>
            </a:pPr>
            <a:r>
              <a:rPr lang="en-GB" altLang="en-US" sz="1600" b="1" dirty="0"/>
              <a:t>perimeter defence, surveillance</a:t>
            </a:r>
          </a:p>
          <a:p>
            <a:pPr marL="285750" indent="-285750">
              <a:buFont typeface="Wingdings" pitchFamily="2" charset="2"/>
              <a:buChar char="§"/>
            </a:pPr>
            <a:r>
              <a:rPr lang="en-GB" altLang="en-US" sz="1600" b="1" dirty="0"/>
              <a:t>wind farm monitoring</a:t>
            </a:r>
          </a:p>
          <a:p>
            <a:pPr marL="285750" indent="-285750">
              <a:buFont typeface="Wingdings" pitchFamily="2" charset="2"/>
              <a:buChar char="§"/>
            </a:pPr>
            <a:r>
              <a:rPr lang="en-GB" altLang="en-US" sz="1600" b="1" dirty="0"/>
              <a:t>Large constructions (e.g., skyscrapers) and health diagnostics</a:t>
            </a:r>
          </a:p>
          <a:p>
            <a:pPr marL="285750" indent="-285750">
              <a:buFont typeface="Wingdings" pitchFamily="2" charset="2"/>
              <a:buChar char="§"/>
            </a:pPr>
            <a:r>
              <a:rPr lang="en-GB" altLang="en-US" sz="1600" b="1" dirty="0"/>
              <a:t>exploration of geothermal deposits, soil testing in mining industry</a:t>
            </a:r>
          </a:p>
          <a:p>
            <a:pPr marL="285750" indent="-285750">
              <a:buFont typeface="Wingdings" pitchFamily="2" charset="2"/>
              <a:buChar char="§"/>
            </a:pPr>
            <a:r>
              <a:rPr lang="en-GB" altLang="en-US" sz="1600" b="1" dirty="0"/>
              <a:t>earthquake monitoring</a:t>
            </a:r>
          </a:p>
          <a:p>
            <a:pPr marL="285750" indent="-285750">
              <a:buFont typeface="Wingdings" pitchFamily="2" charset="2"/>
              <a:buChar char="§"/>
            </a:pPr>
            <a:r>
              <a:rPr lang="en-GB" altLang="en-US" sz="1600" b="1" dirty="0"/>
              <a:t>…</a:t>
            </a:r>
          </a:p>
          <a:p>
            <a:pPr marL="285750" indent="-285750">
              <a:buFont typeface="Wingdings" pitchFamily="2" charset="2"/>
              <a:buChar char="§"/>
            </a:pPr>
            <a:endParaRPr lang="en-GB" altLang="en-US" sz="1800" dirty="0"/>
          </a:p>
        </p:txBody>
      </p:sp>
      <p:sp>
        <p:nvSpPr>
          <p:cNvPr id="5" name="TextBox 4">
            <a:extLst>
              <a:ext uri="{FF2B5EF4-FFF2-40B4-BE49-F238E27FC236}">
                <a16:creationId xmlns:a16="http://schemas.microsoft.com/office/drawing/2014/main" id="{E21DEB83-C0B8-23A8-8DFF-222370909B39}"/>
              </a:ext>
            </a:extLst>
          </p:cNvPr>
          <p:cNvSpPr txBox="1"/>
          <p:nvPr/>
        </p:nvSpPr>
        <p:spPr>
          <a:xfrm>
            <a:off x="3646144" y="2276373"/>
            <a:ext cx="3064561" cy="307777"/>
          </a:xfrm>
          <a:prstGeom prst="rect">
            <a:avLst/>
          </a:prstGeom>
          <a:noFill/>
        </p:spPr>
        <p:txBody>
          <a:bodyPr wrap="square" rtlCol="0">
            <a:spAutoFit/>
          </a:bodyPr>
          <a:lstStyle/>
          <a:p>
            <a:r>
              <a:rPr lang="en-GB" altLang="en-US" sz="1400" b="1" dirty="0">
                <a:solidFill>
                  <a:srgbClr val="7030A0"/>
                </a:solidFill>
              </a:rPr>
              <a:t>patent applications pending approval</a:t>
            </a:r>
          </a:p>
        </p:txBody>
      </p:sp>
      <p:pic>
        <p:nvPicPr>
          <p:cNvPr id="6" name="Picture 5">
            <a:extLst>
              <a:ext uri="{FF2B5EF4-FFF2-40B4-BE49-F238E27FC236}">
                <a16:creationId xmlns:a16="http://schemas.microsoft.com/office/drawing/2014/main" id="{92AC081F-77BC-F916-D8F3-E848884EEBF1}"/>
              </a:ext>
            </a:extLst>
          </p:cNvPr>
          <p:cNvPicPr>
            <a:picLocks noChangeAspect="1"/>
          </p:cNvPicPr>
          <p:nvPr/>
        </p:nvPicPr>
        <p:blipFill>
          <a:blip r:embed="rId7"/>
          <a:stretch>
            <a:fillRect/>
          </a:stretch>
        </p:blipFill>
        <p:spPr>
          <a:xfrm>
            <a:off x="7326372" y="5458944"/>
            <a:ext cx="1790700" cy="1384300"/>
          </a:xfrm>
          <a:prstGeom prst="rect">
            <a:avLst/>
          </a:prstGeom>
        </p:spPr>
      </p:pic>
      <p:sp>
        <p:nvSpPr>
          <p:cNvPr id="8" name="TextBox 7">
            <a:extLst>
              <a:ext uri="{FF2B5EF4-FFF2-40B4-BE49-F238E27FC236}">
                <a16:creationId xmlns:a16="http://schemas.microsoft.com/office/drawing/2014/main" id="{502C2337-C855-F148-C184-5CB7898D2E6C}"/>
              </a:ext>
            </a:extLst>
          </p:cNvPr>
          <p:cNvSpPr txBox="1"/>
          <p:nvPr/>
        </p:nvSpPr>
        <p:spPr>
          <a:xfrm>
            <a:off x="282300" y="6157001"/>
            <a:ext cx="4289700" cy="584775"/>
          </a:xfrm>
          <a:prstGeom prst="rect">
            <a:avLst/>
          </a:prstGeom>
          <a:noFill/>
        </p:spPr>
        <p:txBody>
          <a:bodyPr wrap="none" rtlCol="0">
            <a:spAutoFit/>
          </a:bodyPr>
          <a:lstStyle/>
          <a:p>
            <a:r>
              <a:rPr lang="en-GB" altLang="en-US" sz="1600" b="1" dirty="0">
                <a:solidFill>
                  <a:srgbClr val="7030A0"/>
                </a:solidFill>
              </a:rPr>
              <a:t>seismic sensors can tell the origin of vibrations </a:t>
            </a:r>
          </a:p>
          <a:p>
            <a:r>
              <a:rPr lang="en-GB" altLang="en-US" sz="1600" b="1" dirty="0">
                <a:solidFill>
                  <a:srgbClr val="7030A0"/>
                </a:solidFill>
              </a:rPr>
              <a:t>(vehicles, people, animals,…) and their location</a:t>
            </a:r>
          </a:p>
        </p:txBody>
      </p:sp>
      <p:pic>
        <p:nvPicPr>
          <p:cNvPr id="9" name="Picture 8">
            <a:extLst>
              <a:ext uri="{FF2B5EF4-FFF2-40B4-BE49-F238E27FC236}">
                <a16:creationId xmlns:a16="http://schemas.microsoft.com/office/drawing/2014/main" id="{C299C422-891A-A1C9-D46E-B718C49F97FA}"/>
              </a:ext>
            </a:extLst>
          </p:cNvPr>
          <p:cNvPicPr>
            <a:picLocks noChangeAspect="1"/>
          </p:cNvPicPr>
          <p:nvPr/>
        </p:nvPicPr>
        <p:blipFill>
          <a:blip r:embed="rId8"/>
          <a:stretch>
            <a:fillRect/>
          </a:stretch>
        </p:blipFill>
        <p:spPr>
          <a:xfrm>
            <a:off x="7313816" y="4078406"/>
            <a:ext cx="1773435" cy="1384300"/>
          </a:xfrm>
          <a:prstGeom prst="rect">
            <a:avLst/>
          </a:prstGeom>
        </p:spPr>
      </p:pic>
      <p:sp>
        <p:nvSpPr>
          <p:cNvPr id="13" name="TextBox 12">
            <a:extLst>
              <a:ext uri="{FF2B5EF4-FFF2-40B4-BE49-F238E27FC236}">
                <a16:creationId xmlns:a16="http://schemas.microsoft.com/office/drawing/2014/main" id="{5DB37D94-D73E-2AEB-1800-19AC88DDD6EA}"/>
              </a:ext>
            </a:extLst>
          </p:cNvPr>
          <p:cNvSpPr txBox="1"/>
          <p:nvPr/>
        </p:nvSpPr>
        <p:spPr>
          <a:xfrm>
            <a:off x="169103" y="834610"/>
            <a:ext cx="7144713" cy="1067343"/>
          </a:xfrm>
          <a:prstGeom prst="rect">
            <a:avLst/>
          </a:prstGeom>
          <a:noFill/>
        </p:spPr>
        <p:txBody>
          <a:bodyPr wrap="none" rtlCol="0">
            <a:spAutoFit/>
          </a:bodyPr>
          <a:lstStyle/>
          <a:p>
            <a:pPr>
              <a:lnSpc>
                <a:spcPct val="120000"/>
              </a:lnSpc>
            </a:pPr>
            <a:r>
              <a:rPr lang="en-GB" altLang="en-US" b="1" dirty="0">
                <a:solidFill>
                  <a:srgbClr val="C00000"/>
                </a:solidFill>
              </a:rPr>
              <a:t>Developed from research on gravitational wave detection</a:t>
            </a:r>
          </a:p>
          <a:p>
            <a:pPr marL="285750" indent="-285750">
              <a:lnSpc>
                <a:spcPct val="120000"/>
              </a:lnSpc>
              <a:buFont typeface="Wingdings" pitchFamily="2" charset="2"/>
              <a:buChar char="Ø"/>
            </a:pPr>
            <a:r>
              <a:rPr lang="en-GB" altLang="en-US" sz="1800" b="1" dirty="0">
                <a:solidFill>
                  <a:srgbClr val="002060"/>
                </a:solidFill>
              </a:rPr>
              <a:t>Characterized by their low cost</a:t>
            </a:r>
            <a:r>
              <a:rPr lang="en-GB" altLang="en-GB" sz="1800" b="1" dirty="0">
                <a:solidFill>
                  <a:srgbClr val="002060"/>
                </a:solidFill>
              </a:rPr>
              <a:t> (~8x relative to commercial products)</a:t>
            </a:r>
            <a:r>
              <a:rPr lang="en-GB" altLang="en-US" sz="1800" b="1" dirty="0">
                <a:solidFill>
                  <a:srgbClr val="002060"/>
                </a:solidFill>
              </a:rPr>
              <a:t>, </a:t>
            </a:r>
          </a:p>
          <a:p>
            <a:pPr>
              <a:lnSpc>
                <a:spcPct val="120000"/>
              </a:lnSpc>
            </a:pPr>
            <a:r>
              <a:rPr lang="en-GB" altLang="en-US" b="1" dirty="0">
                <a:solidFill>
                  <a:srgbClr val="002060"/>
                </a:solidFill>
              </a:rPr>
              <a:t>	</a:t>
            </a:r>
            <a:r>
              <a:rPr lang="en-GB" altLang="en-US" sz="1800" b="1" dirty="0">
                <a:solidFill>
                  <a:srgbClr val="002060"/>
                </a:solidFill>
              </a:rPr>
              <a:t>low power consumption and high sensitivity</a:t>
            </a:r>
          </a:p>
        </p:txBody>
      </p:sp>
      <p:sp>
        <p:nvSpPr>
          <p:cNvPr id="14" name="TextBox 13">
            <a:extLst>
              <a:ext uri="{FF2B5EF4-FFF2-40B4-BE49-F238E27FC236}">
                <a16:creationId xmlns:a16="http://schemas.microsoft.com/office/drawing/2014/main" id="{A26D85EB-821D-8BF3-7BDE-7A0300B2214A}"/>
              </a:ext>
            </a:extLst>
          </p:cNvPr>
          <p:cNvSpPr txBox="1"/>
          <p:nvPr/>
        </p:nvSpPr>
        <p:spPr>
          <a:xfrm>
            <a:off x="169103" y="1950121"/>
            <a:ext cx="6374181" cy="2862322"/>
          </a:xfrm>
          <a:prstGeom prst="rect">
            <a:avLst/>
          </a:prstGeom>
          <a:noFill/>
        </p:spPr>
        <p:txBody>
          <a:bodyPr wrap="none" rtlCol="0">
            <a:spAutoFit/>
          </a:bodyPr>
          <a:lstStyle/>
          <a:p>
            <a:r>
              <a:rPr lang="en-GB" altLang="en-US" sz="1800" b="1" dirty="0">
                <a:solidFill>
                  <a:srgbClr val="C00000"/>
                </a:solidFill>
              </a:rPr>
              <a:t>Two technologies fully worked out by </a:t>
            </a:r>
            <a:r>
              <a:rPr lang="en-GB" altLang="en-US" sz="1800" b="1" dirty="0" err="1">
                <a:solidFill>
                  <a:srgbClr val="C00000"/>
                </a:solidFill>
              </a:rPr>
              <a:t>Gp</a:t>
            </a:r>
            <a:r>
              <a:rPr lang="en-GB" altLang="en-US" sz="1800" b="1" dirty="0">
                <a:solidFill>
                  <a:srgbClr val="C00000"/>
                </a:solidFill>
              </a:rPr>
              <a:t> 3 (led by M. </a:t>
            </a:r>
            <a:r>
              <a:rPr lang="en-GB" altLang="en-US" sz="1800" b="1" dirty="0" err="1">
                <a:solidFill>
                  <a:srgbClr val="C00000"/>
                </a:solidFill>
              </a:rPr>
              <a:t>Suchenek</a:t>
            </a:r>
            <a:r>
              <a:rPr lang="en-GB" altLang="en-US" sz="1800" b="1" dirty="0">
                <a:solidFill>
                  <a:srgbClr val="C00000"/>
                </a:solidFill>
              </a:rPr>
              <a:t>):</a:t>
            </a:r>
            <a:endParaRPr lang="en-GB" dirty="0"/>
          </a:p>
          <a:p>
            <a:pPr marL="285750" indent="-285750">
              <a:buFont typeface="Wingdings" pitchFamily="2" charset="2"/>
              <a:buChar char="Ø"/>
            </a:pPr>
            <a:r>
              <a:rPr lang="en-GB" altLang="en-US" sz="1800" b="1" dirty="0">
                <a:solidFill>
                  <a:srgbClr val="C00000"/>
                </a:solidFill>
              </a:rPr>
              <a:t>Autonomous Seismic Sensor</a:t>
            </a:r>
          </a:p>
          <a:p>
            <a:pPr marL="285750" indent="-285750">
              <a:buFont typeface="Wingdings" pitchFamily="2" charset="2"/>
              <a:buChar char="Ø"/>
            </a:pPr>
            <a:endParaRPr lang="en-GB" altLang="en-US" b="1" dirty="0">
              <a:solidFill>
                <a:srgbClr val="C00000"/>
              </a:solidFill>
            </a:endParaRPr>
          </a:p>
          <a:p>
            <a:pPr marL="285750" indent="-285750">
              <a:buFont typeface="Wingdings" pitchFamily="2" charset="2"/>
              <a:buChar char="Ø"/>
            </a:pPr>
            <a:endParaRPr lang="en-GB" altLang="en-US" sz="1800" b="1" dirty="0">
              <a:solidFill>
                <a:srgbClr val="C00000"/>
              </a:solidFill>
            </a:endParaRPr>
          </a:p>
          <a:p>
            <a:pPr marL="285750" indent="-285750">
              <a:buFont typeface="Wingdings" pitchFamily="2" charset="2"/>
              <a:buChar char="Ø"/>
            </a:pPr>
            <a:endParaRPr lang="en-GB" altLang="en-US" b="1" dirty="0">
              <a:solidFill>
                <a:srgbClr val="C00000"/>
              </a:solidFill>
            </a:endParaRPr>
          </a:p>
          <a:p>
            <a:pPr marL="285750" indent="-285750">
              <a:buFont typeface="Wingdings" pitchFamily="2" charset="2"/>
              <a:buChar char="Ø"/>
            </a:pPr>
            <a:r>
              <a:rPr lang="en-GB" altLang="en-US" sz="1800" b="1" dirty="0">
                <a:solidFill>
                  <a:srgbClr val="C00000"/>
                </a:solidFill>
              </a:rPr>
              <a:t>Acoustic Infrasound Sensor</a:t>
            </a:r>
            <a:endParaRPr lang="en-GB" altLang="en-US" sz="1050" b="1" dirty="0">
              <a:solidFill>
                <a:srgbClr val="C00000"/>
              </a:solidFill>
            </a:endParaRPr>
          </a:p>
          <a:p>
            <a:pPr marL="285750" indent="-285750">
              <a:buFont typeface="Wingdings" pitchFamily="2" charset="2"/>
              <a:buChar char="Ø"/>
            </a:pPr>
            <a:endParaRPr lang="en-GB" altLang="en-US" b="1" dirty="0">
              <a:solidFill>
                <a:srgbClr val="C00000"/>
              </a:solidFill>
            </a:endParaRPr>
          </a:p>
          <a:p>
            <a:pPr marL="285750" indent="-285750">
              <a:buFont typeface="Wingdings" pitchFamily="2" charset="2"/>
              <a:buChar char="Ø"/>
            </a:pPr>
            <a:endParaRPr lang="en-GB" altLang="en-US" sz="1800" b="1" dirty="0">
              <a:solidFill>
                <a:srgbClr val="C00000"/>
              </a:solidFill>
            </a:endParaRPr>
          </a:p>
          <a:p>
            <a:pPr marL="285750" indent="-285750">
              <a:buFont typeface="Wingdings" pitchFamily="2" charset="2"/>
              <a:buChar char="Ø"/>
            </a:pPr>
            <a:endParaRPr lang="en-GB" altLang="en-US" b="1" dirty="0">
              <a:solidFill>
                <a:srgbClr val="C00000"/>
              </a:solidFill>
            </a:endParaRPr>
          </a:p>
          <a:p>
            <a:pPr marL="285750" indent="-285750">
              <a:buFont typeface="Wingdings" pitchFamily="2" charset="2"/>
              <a:buChar char="Ø"/>
            </a:pPr>
            <a:endParaRPr lang="en-GB" altLang="en-US" sz="1800" b="1" dirty="0">
              <a:solidFill>
                <a:srgbClr val="C00000"/>
              </a:solidFill>
            </a:endParaRPr>
          </a:p>
        </p:txBody>
      </p:sp>
      <p:sp>
        <p:nvSpPr>
          <p:cNvPr id="15" name="TextBox 14">
            <a:extLst>
              <a:ext uri="{FF2B5EF4-FFF2-40B4-BE49-F238E27FC236}">
                <a16:creationId xmlns:a16="http://schemas.microsoft.com/office/drawing/2014/main" id="{12256F87-D42D-9053-D880-82F644171464}"/>
              </a:ext>
            </a:extLst>
          </p:cNvPr>
          <p:cNvSpPr txBox="1"/>
          <p:nvPr/>
        </p:nvSpPr>
        <p:spPr>
          <a:xfrm>
            <a:off x="449695" y="2554528"/>
            <a:ext cx="6170792" cy="663580"/>
          </a:xfrm>
          <a:prstGeom prst="rect">
            <a:avLst/>
          </a:prstGeom>
          <a:noFill/>
        </p:spPr>
        <p:txBody>
          <a:bodyPr wrap="none" rtlCol="0">
            <a:spAutoFit/>
          </a:bodyPr>
          <a:lstStyle/>
          <a:p>
            <a:pPr marL="285750" indent="-285750">
              <a:lnSpc>
                <a:spcPct val="120000"/>
              </a:lnSpc>
              <a:buFont typeface="Wingdings" pitchFamily="2" charset="2"/>
              <a:buChar char="§"/>
            </a:pPr>
            <a:r>
              <a:rPr lang="en-GB" altLang="en-US" sz="1600" b="1" dirty="0">
                <a:solidFill>
                  <a:srgbClr val="002060"/>
                </a:solidFill>
              </a:rPr>
              <a:t>48 units produced</a:t>
            </a:r>
            <a:r>
              <a:rPr lang="en-GB" altLang="en-GB" sz="1600" b="1" dirty="0">
                <a:solidFill>
                  <a:srgbClr val="002060"/>
                </a:solidFill>
              </a:rPr>
              <a:t> (NCN MINIATURA grant) for research</a:t>
            </a:r>
          </a:p>
          <a:p>
            <a:pPr marL="285750" indent="-285750">
              <a:lnSpc>
                <a:spcPct val="120000"/>
              </a:lnSpc>
              <a:buFont typeface="Wingdings" pitchFamily="2" charset="2"/>
              <a:buChar char="§"/>
            </a:pPr>
            <a:r>
              <a:rPr lang="en-GB" altLang="en-GB" sz="1600" b="1" dirty="0">
                <a:solidFill>
                  <a:srgbClr val="002060"/>
                </a:solidFill>
              </a:rPr>
              <a:t>commercialisation pending signing contract with Ergo Plus Polska </a:t>
            </a:r>
          </a:p>
        </p:txBody>
      </p:sp>
      <p:sp>
        <p:nvSpPr>
          <p:cNvPr id="16" name="TextBox 15">
            <a:extLst>
              <a:ext uri="{FF2B5EF4-FFF2-40B4-BE49-F238E27FC236}">
                <a16:creationId xmlns:a16="http://schemas.microsoft.com/office/drawing/2014/main" id="{C84A3152-9A58-EA75-5C8F-90664A38964E}"/>
              </a:ext>
            </a:extLst>
          </p:cNvPr>
          <p:cNvSpPr txBox="1"/>
          <p:nvPr/>
        </p:nvSpPr>
        <p:spPr>
          <a:xfrm>
            <a:off x="458807" y="3625391"/>
            <a:ext cx="8109079" cy="663580"/>
          </a:xfrm>
          <a:prstGeom prst="rect">
            <a:avLst/>
          </a:prstGeom>
          <a:noFill/>
        </p:spPr>
        <p:txBody>
          <a:bodyPr wrap="square" rtlCol="0">
            <a:spAutoFit/>
          </a:bodyPr>
          <a:lstStyle/>
          <a:p>
            <a:pPr marL="285750" indent="-285750">
              <a:lnSpc>
                <a:spcPct val="120000"/>
              </a:lnSpc>
              <a:buFont typeface="Wingdings" pitchFamily="2" charset="2"/>
              <a:buChar char="§"/>
            </a:pPr>
            <a:r>
              <a:rPr lang="en-GB" altLang="en-US" sz="1600" b="1" dirty="0">
                <a:solidFill>
                  <a:srgbClr val="002060"/>
                </a:solidFill>
              </a:rPr>
              <a:t>190 units produced</a:t>
            </a:r>
            <a:r>
              <a:rPr lang="en-GB" altLang="en-GB" sz="1600" b="1" dirty="0">
                <a:solidFill>
                  <a:srgbClr val="002060"/>
                </a:solidFill>
              </a:rPr>
              <a:t> </a:t>
            </a:r>
            <a:r>
              <a:rPr lang="en-GB" altLang="en-GB" sz="1600" b="1" dirty="0">
                <a:solidFill>
                  <a:srgbClr val="002060"/>
                </a:solidFill>
                <a:sym typeface="+mn-ea"/>
              </a:rPr>
              <a:t>(NCN MINIATURA grant) </a:t>
            </a:r>
            <a:r>
              <a:rPr lang="en-GB" altLang="en-GB" sz="1600" b="1" dirty="0">
                <a:solidFill>
                  <a:srgbClr val="002060"/>
                </a:solidFill>
              </a:rPr>
              <a:t>for The European </a:t>
            </a:r>
          </a:p>
          <a:p>
            <a:pPr>
              <a:lnSpc>
                <a:spcPct val="120000"/>
              </a:lnSpc>
            </a:pPr>
            <a:r>
              <a:rPr lang="en-GB" altLang="en-GB" sz="1600" b="1" dirty="0">
                <a:solidFill>
                  <a:srgbClr val="002060"/>
                </a:solidFill>
              </a:rPr>
              <a:t>	Gravitational Observatory</a:t>
            </a:r>
            <a:endParaRPr lang="en-GB" altLang="en-US" sz="1600" b="1" dirty="0">
              <a:solidFill>
                <a:srgbClr val="002060"/>
              </a:solidFill>
            </a:endParaRPr>
          </a:p>
        </p:txBody>
      </p:sp>
      <p:sp>
        <p:nvSpPr>
          <p:cNvPr id="19" name="Rounded Rectangle 18">
            <a:extLst>
              <a:ext uri="{FF2B5EF4-FFF2-40B4-BE49-F238E27FC236}">
                <a16:creationId xmlns:a16="http://schemas.microsoft.com/office/drawing/2014/main" id="{3FC48716-38B0-26E1-C887-6E1179ADCA14}"/>
              </a:ext>
            </a:extLst>
          </p:cNvPr>
          <p:cNvSpPr/>
          <p:nvPr/>
        </p:nvSpPr>
        <p:spPr>
          <a:xfrm>
            <a:off x="50455" y="837031"/>
            <a:ext cx="7233540" cy="1070863"/>
          </a:xfrm>
          <a:prstGeom prst="roundRect">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ounded Rectangle 19">
            <a:extLst>
              <a:ext uri="{FF2B5EF4-FFF2-40B4-BE49-F238E27FC236}">
                <a16:creationId xmlns:a16="http://schemas.microsoft.com/office/drawing/2014/main" id="{84371B98-1C35-38EC-D5D7-05B28A6BDDEE}"/>
              </a:ext>
            </a:extLst>
          </p:cNvPr>
          <p:cNvSpPr/>
          <p:nvPr/>
        </p:nvSpPr>
        <p:spPr>
          <a:xfrm>
            <a:off x="53904" y="1930754"/>
            <a:ext cx="6775449" cy="2381077"/>
          </a:xfrm>
          <a:prstGeom prst="roundRect">
            <a:avLst/>
          </a:prstGeom>
          <a:solidFill>
            <a:srgbClr val="FFC0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a:extLst>
              <a:ext uri="{FF2B5EF4-FFF2-40B4-BE49-F238E27FC236}">
                <a16:creationId xmlns:a16="http://schemas.microsoft.com/office/drawing/2014/main" id="{AE617C26-C27B-89A9-19B3-6FC60EE6011D}"/>
              </a:ext>
            </a:extLst>
          </p:cNvPr>
          <p:cNvSpPr/>
          <p:nvPr/>
        </p:nvSpPr>
        <p:spPr>
          <a:xfrm>
            <a:off x="56749" y="4340632"/>
            <a:ext cx="7227246" cy="2401144"/>
          </a:xfrm>
          <a:prstGeom prst="roundRect">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FB7043F5-F330-E1E2-9405-DD424246B674}"/>
              </a:ext>
            </a:extLst>
          </p:cNvPr>
          <p:cNvSpPr txBox="1"/>
          <p:nvPr/>
        </p:nvSpPr>
        <p:spPr>
          <a:xfrm>
            <a:off x="3741459" y="5680608"/>
            <a:ext cx="2711995" cy="369332"/>
          </a:xfrm>
          <a:prstGeom prst="rect">
            <a:avLst/>
          </a:prstGeom>
          <a:noFill/>
        </p:spPr>
        <p:txBody>
          <a:bodyPr wrap="square">
            <a:spAutoFit/>
          </a:bodyPr>
          <a:lstStyle/>
          <a:p>
            <a:r>
              <a:rPr lang="en-GB" b="1" dirty="0"/>
              <a:t>(For more info, see poster) </a:t>
            </a:r>
          </a:p>
        </p:txBody>
      </p:sp>
      <p:sp>
        <p:nvSpPr>
          <p:cNvPr id="24" name="Footer Placeholder 23">
            <a:extLst>
              <a:ext uri="{FF2B5EF4-FFF2-40B4-BE49-F238E27FC236}">
                <a16:creationId xmlns:a16="http://schemas.microsoft.com/office/drawing/2014/main" id="{6C312FC6-906D-3EAF-9772-731E9FBA3F35}"/>
              </a:ext>
            </a:extLst>
          </p:cNvPr>
          <p:cNvSpPr>
            <a:spLocks noGrp="1"/>
          </p:cNvSpPr>
          <p:nvPr>
            <p:ph type="ftr" sz="quarter" idx="11"/>
          </p:nvPr>
        </p:nvSpPr>
        <p:spPr/>
        <p:txBody>
          <a:bodyPr/>
          <a:lstStyle/>
          <a:p>
            <a:r>
              <a:rPr lang="en-GB"/>
              <a:t>L. Roszkowski, APC-Astrocent, 20.12.2023</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
                                            <p:txEl>
                                              <p:pRg st="5" end="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
                                            <p:txEl>
                                              <p:pRg st="6" end="6"/>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8" grpId="0"/>
      <p:bldP spid="19" grpId="0" animBg="1"/>
      <p:bldP spid="20" grpId="0" animBg="1"/>
      <p:bldP spid="2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12677</TotalTime>
  <Words>2609</Words>
  <Application>Microsoft Macintosh PowerPoint</Application>
  <PresentationFormat>On-screen Show (4:3)</PresentationFormat>
  <Paragraphs>486</Paragraphs>
  <Slides>22</Slides>
  <Notes>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7" baseType="lpstr">
      <vt:lpstr>Arial</vt:lpstr>
      <vt:lpstr>Calibri</vt:lpstr>
      <vt:lpstr>Calibri Light</vt:lpstr>
      <vt:lpstr>Cambria</vt:lpstr>
      <vt:lpstr>Capitals</vt:lpstr>
      <vt:lpstr>Crimson Pro</vt:lpstr>
      <vt:lpstr>Crimson Pro Bold</vt:lpstr>
      <vt:lpstr>DejaVuSans</vt:lpstr>
      <vt:lpstr>Noto Serif Display ExtraCondensed</vt:lpstr>
      <vt:lpstr>Open Sans</vt:lpstr>
      <vt:lpstr>Open Sans Bold</vt:lpstr>
      <vt:lpstr>Times New Roman</vt:lpstr>
      <vt:lpstr>Wingdings</vt:lpstr>
      <vt:lpstr>Office Theme</vt:lpstr>
      <vt:lpstr>Paint.Picture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generation of sensors  (Autonomous, without communication and synchronization cables)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Leszek Roszkowski</dc:creator>
  <cp:lastModifiedBy>Leszek Roszkowski</cp:lastModifiedBy>
  <cp:revision>54</cp:revision>
  <dcterms:created xsi:type="dcterms:W3CDTF">2022-06-22T16:22:09Z</dcterms:created>
  <dcterms:modified xsi:type="dcterms:W3CDTF">2023-12-20T10:46:52Z</dcterms:modified>
</cp:coreProperties>
</file>