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69" r:id="rId2"/>
    <p:sldId id="280" r:id="rId3"/>
    <p:sldId id="270" r:id="rId4"/>
    <p:sldId id="281" r:id="rId5"/>
    <p:sldId id="283" r:id="rId6"/>
    <p:sldId id="282" r:id="rId7"/>
    <p:sldId id="271" r:id="rId8"/>
    <p:sldId id="262" r:id="rId9"/>
    <p:sldId id="261" r:id="rId10"/>
    <p:sldId id="268" r:id="rId11"/>
    <p:sldId id="263" r:id="rId12"/>
    <p:sldId id="289" r:id="rId13"/>
    <p:sldId id="264" r:id="rId14"/>
    <p:sldId id="267" r:id="rId15"/>
    <p:sldId id="265" r:id="rId16"/>
    <p:sldId id="266" r:id="rId17"/>
    <p:sldId id="292" r:id="rId18"/>
    <p:sldId id="293" r:id="rId19"/>
    <p:sldId id="290" r:id="rId20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69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37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F6A2D-043D-4CBD-8025-25C5C14D5A9D}" type="datetimeFigureOut">
              <a:rPr lang="pt-PT" smtClean="0"/>
              <a:t>21/09/2022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E0609-7FC6-4823-A19D-2F57712D107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00928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0609-7FC6-4823-A19D-2F57712D1078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70292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E0609-7FC6-4823-A19D-2F57712D1078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41926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V. Chepel</a:t>
            </a:r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LIDINE 2022, Warsaw, September, 21-23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BE53-9294-423D-AE0C-F3FD1871B73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06029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V. Chepel</a:t>
            </a:r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LIDINE 2022, Warsaw, September, 21-23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BE53-9294-423D-AE0C-F3FD1871B73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10161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V. Chepel</a:t>
            </a:r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LIDINE 2022, Warsaw, September, 21-23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BE53-9294-423D-AE0C-F3FD1871B73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9627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V. Chepel</a:t>
            </a:r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LIDINE 2022, Warsaw, September, 21-23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BE53-9294-423D-AE0C-F3FD1871B73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5402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V. Chepel</a:t>
            </a:r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LIDINE 2022, Warsaw, September, 21-23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BE53-9294-423D-AE0C-F3FD1871B73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49937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V. Chepel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LIDINE 2022, Warsaw, September, 21-23</a:t>
            </a: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BE53-9294-423D-AE0C-F3FD1871B73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90475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V. Chepel</a:t>
            </a:r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LIDINE 2022, Warsaw, September, 21-23</a:t>
            </a:r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BE53-9294-423D-AE0C-F3FD1871B73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24857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V. Chepel</a:t>
            </a:r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LIDINE 2022, Warsaw, September, 21-23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BE53-9294-423D-AE0C-F3FD1871B73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1495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V. Chepel</a:t>
            </a:r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LIDINE 2022, Warsaw, September, 21-23</a:t>
            </a:r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BE53-9294-423D-AE0C-F3FD1871B73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4498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V. Chepel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LIDINE 2022, Warsaw, September, 21-23</a:t>
            </a: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BE53-9294-423D-AE0C-F3FD1871B73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79851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V. Chepel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LIDINE 2022, Warsaw, September, 21-23</a:t>
            </a: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BE53-9294-423D-AE0C-F3FD1871B73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96776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smtClean="0"/>
              <a:t>V. Chepel</a:t>
            </a:r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LIDINE 2022, Warsaw, September, 21-23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2BE53-9294-423D-AE0C-F3FD1871B73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99318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55.png"/><Relationship Id="rId4" Type="http://schemas.openxmlformats.org/officeDocument/2006/relationships/image" Target="../media/image4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LIDINE 2022, Warsaw, September, 21-23</a:t>
            </a:r>
            <a:endParaRPr lang="pt-PT"/>
          </a:p>
        </p:txBody>
      </p:sp>
      <p:sp>
        <p:nvSpPr>
          <p:cNvPr id="5" name="CaixaDeTexto 4"/>
          <p:cNvSpPr txBox="1"/>
          <p:nvPr/>
        </p:nvSpPr>
        <p:spPr>
          <a:xfrm>
            <a:off x="469319" y="1167577"/>
            <a:ext cx="112533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>
                <a:solidFill>
                  <a:srgbClr val="0070C0"/>
                </a:solidFill>
              </a:rPr>
              <a:t>Floating Hole Multiplier – a novel concept for dual-phase noble liquid detectors</a:t>
            </a:r>
            <a:endParaRPr lang="pt-PT" sz="4800" dirty="0">
              <a:solidFill>
                <a:srgbClr val="0070C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367600" y="3018341"/>
            <a:ext cx="7796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u="sng" dirty="0"/>
              <a:t>V. Chepel</a:t>
            </a:r>
            <a:r>
              <a:rPr lang="fr-FR" sz="2800" u="sng" baseline="30000" dirty="0"/>
              <a:t>1</a:t>
            </a:r>
            <a:r>
              <a:rPr lang="fr-FR" sz="2800" dirty="0"/>
              <a:t>, G.Martinez-Lema</a:t>
            </a:r>
            <a:r>
              <a:rPr lang="fr-FR" sz="2800" baseline="30000" dirty="0"/>
              <a:t>2,3</a:t>
            </a:r>
            <a:r>
              <a:rPr lang="fr-FR" sz="2800" dirty="0"/>
              <a:t>, A. Roy</a:t>
            </a:r>
            <a:r>
              <a:rPr lang="fr-FR" sz="2800" baseline="30000" dirty="0"/>
              <a:t>2,3</a:t>
            </a:r>
            <a:r>
              <a:rPr lang="fr-FR" sz="2800" dirty="0"/>
              <a:t>, A. Breskin</a:t>
            </a:r>
            <a:r>
              <a:rPr lang="fr-FR" sz="2800" baseline="30000" dirty="0"/>
              <a:t>2</a:t>
            </a:r>
            <a:endParaRPr lang="pt-PT" sz="28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2346355" y="3661531"/>
            <a:ext cx="85755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baseline="30000" dirty="0" smtClean="0"/>
              <a:t>1</a:t>
            </a:r>
            <a:r>
              <a:rPr lang="en-GB" i="1" dirty="0" smtClean="0"/>
              <a:t>Department </a:t>
            </a:r>
            <a:r>
              <a:rPr lang="en-GB" i="1" dirty="0"/>
              <a:t>of </a:t>
            </a:r>
            <a:r>
              <a:rPr lang="en-GB" i="1" dirty="0" smtClean="0"/>
              <a:t>Physics of University </a:t>
            </a:r>
            <a:r>
              <a:rPr lang="en-GB" i="1" dirty="0"/>
              <a:t>of </a:t>
            </a:r>
            <a:r>
              <a:rPr lang="en-GB" i="1" dirty="0" smtClean="0"/>
              <a:t>Coimbra and LIP, </a:t>
            </a:r>
            <a:r>
              <a:rPr lang="en-GB" i="1" dirty="0"/>
              <a:t>Coimbra, Portugal</a:t>
            </a:r>
            <a:endParaRPr lang="pt-PT" i="1" dirty="0"/>
          </a:p>
          <a:p>
            <a:r>
              <a:rPr lang="en-GB" i="1" baseline="30000" dirty="0"/>
              <a:t>2</a:t>
            </a:r>
            <a:r>
              <a:rPr lang="en-GB" i="1" dirty="0"/>
              <a:t>Dept. of Astrophysics and Particle Physics, Weizmann Institute of Science, </a:t>
            </a:r>
            <a:r>
              <a:rPr lang="en-GB" i="1" dirty="0" err="1"/>
              <a:t>Rehovot</a:t>
            </a:r>
            <a:r>
              <a:rPr lang="en-GB" i="1" dirty="0"/>
              <a:t>, Israel</a:t>
            </a:r>
            <a:endParaRPr lang="pt-PT" i="1" dirty="0"/>
          </a:p>
          <a:p>
            <a:r>
              <a:rPr lang="en-GB" i="1" baseline="30000" dirty="0"/>
              <a:t>3</a:t>
            </a:r>
            <a:r>
              <a:rPr lang="en-GB" i="1" dirty="0"/>
              <a:t>Unit of Nuclear Engineering, Ben-Gurion University of the Negev, Beer-</a:t>
            </a:r>
            <a:r>
              <a:rPr lang="en-GB" i="1" dirty="0" err="1"/>
              <a:t>Sheva</a:t>
            </a:r>
            <a:r>
              <a:rPr lang="en-GB" i="1" dirty="0"/>
              <a:t>, Israel</a:t>
            </a:r>
            <a:endParaRPr lang="pt-PT" i="1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46" y="5456535"/>
            <a:ext cx="1354509" cy="39089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693" y="5843266"/>
            <a:ext cx="983392" cy="39150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689" y="5502972"/>
            <a:ext cx="2572452" cy="54382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142" y="5522900"/>
            <a:ext cx="1261502" cy="659135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826" y="5566507"/>
            <a:ext cx="1905148" cy="416751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186" y="5265337"/>
            <a:ext cx="1074865" cy="1077445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153628" y="6202461"/>
            <a:ext cx="2024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 smtClean="0"/>
              <a:t>CERN/FIS-INS/0026/2019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7967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V. Chepel</a:t>
            </a:r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LIDINE 2022, Warsaw, September, 21-23</a:t>
            </a:r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BE53-9294-423D-AE0C-F3FD1871B730}" type="slidenum">
              <a:rPr lang="pt-PT" smtClean="0"/>
              <a:t>10</a:t>
            </a:fld>
            <a:endParaRPr lang="pt-P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/>
              <p:cNvSpPr txBox="1"/>
              <p:nvPr/>
            </p:nvSpPr>
            <p:spPr>
              <a:xfrm>
                <a:off x="7916333" y="2327393"/>
                <a:ext cx="2665089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drift</m:t>
                          </m:r>
                        </m:sub>
                      </m:sSub>
                      <m:r>
                        <a:rPr lang="en-GB" sz="2400" b="0" i="0" smtClean="0">
                          <a:latin typeface="Cambria Math" panose="02040503050406030204" pitchFamily="18" charset="0"/>
                        </a:rPr>
                        <m:t>=400 </m:t>
                      </m:r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GB" sz="2400" b="0" dirty="0" smtClean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𝑇𝐻𝐺𝐸𝑀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=2500 </m:t>
                    </m:r>
                  </m:oMath>
                </a14:m>
                <a:r>
                  <a:rPr lang="pt-PT" sz="2400" dirty="0" smtClean="0"/>
                  <a:t>V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𝑒𝑥𝑡𝑟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PT" sz="2400" dirty="0"/>
              </a:p>
            </p:txBody>
          </p:sp>
        </mc:Choice>
        <mc:Fallback xmlns="">
          <p:sp>
            <p:nvSpPr>
              <p:cNvPr id="6" name="CaixaDeTex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6333" y="2327393"/>
                <a:ext cx="2665089" cy="1200329"/>
              </a:xfrm>
              <a:prstGeom prst="rect">
                <a:avLst/>
              </a:prstGeom>
              <a:blipFill rotWithShape="0">
                <a:blip r:embed="rId4"/>
                <a:stretch>
                  <a:fillRect l="-686" r="-2517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ixaDeTexto 6"/>
          <p:cNvSpPr txBox="1"/>
          <p:nvPr/>
        </p:nvSpPr>
        <p:spPr>
          <a:xfrm>
            <a:off x="7916332" y="3778832"/>
            <a:ext cx="3437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 err="1" smtClean="0"/>
              <a:t>Estimated</a:t>
            </a:r>
            <a:r>
              <a:rPr lang="pt-PT" sz="2400" dirty="0" smtClean="0"/>
              <a:t> </a:t>
            </a:r>
            <a:r>
              <a:rPr lang="pt-PT" sz="2400" dirty="0" err="1" smtClean="0"/>
              <a:t>liquid</a:t>
            </a:r>
            <a:r>
              <a:rPr lang="pt-PT" sz="2400" dirty="0" smtClean="0"/>
              <a:t> </a:t>
            </a:r>
            <a:r>
              <a:rPr lang="pt-PT" sz="2400" dirty="0" err="1" smtClean="0"/>
              <a:t>thickness</a:t>
            </a:r>
            <a:r>
              <a:rPr lang="pt-PT" sz="2400" dirty="0" smtClean="0"/>
              <a:t> 6.8 mm</a:t>
            </a:r>
            <a:endParaRPr lang="pt-PT" sz="2400" dirty="0"/>
          </a:p>
        </p:txBody>
      </p:sp>
      <p:pic>
        <p:nvPicPr>
          <p:cNvPr id="8" name="waveform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3864" y="1044575"/>
            <a:ext cx="6358467" cy="4768850"/>
          </a:xfrm>
          <a:prstGeom prst="rect">
            <a:avLst/>
          </a:prstGeom>
        </p:spPr>
      </p:pic>
      <p:sp>
        <p:nvSpPr>
          <p:cNvPr id="11" name="Rectangle 182"/>
          <p:cNvSpPr txBox="1">
            <a:spLocks noChangeArrowheads="1"/>
          </p:cNvSpPr>
          <p:nvPr/>
        </p:nvSpPr>
        <p:spPr>
          <a:xfrm>
            <a:off x="0" y="0"/>
            <a:ext cx="12192000" cy="825303"/>
          </a:xfrm>
          <a:prstGeom prst="rect">
            <a:avLst/>
          </a:prstGeom>
          <a:ln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pt-PT" altLang="pt-PT" b="1" dirty="0" err="1" smtClean="0">
                <a:solidFill>
                  <a:srgbClr val="0070C0"/>
                </a:solidFill>
                <a:latin typeface="+mn-lt"/>
              </a:rPr>
              <a:t>See</a:t>
            </a:r>
            <a:r>
              <a:rPr lang="pt-PT" altLang="pt-PT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pt-PT" altLang="pt-PT" b="1" dirty="0" err="1" smtClean="0">
                <a:solidFill>
                  <a:srgbClr val="0070C0"/>
                </a:solidFill>
                <a:latin typeface="+mn-lt"/>
              </a:rPr>
              <a:t>something</a:t>
            </a:r>
            <a:r>
              <a:rPr lang="pt-PT" altLang="pt-PT" b="1" dirty="0" smtClean="0">
                <a:solidFill>
                  <a:srgbClr val="0070C0"/>
                </a:solidFill>
                <a:latin typeface="+mn-lt"/>
              </a:rPr>
              <a:t>?</a:t>
            </a:r>
            <a:endParaRPr lang="pt-PT" altLang="pt-PT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916332" y="1143412"/>
            <a:ext cx="2220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600" dirty="0" smtClean="0">
                <a:solidFill>
                  <a:srgbClr val="C00000"/>
                </a:solidFill>
              </a:rPr>
              <a:t>PMT </a:t>
            </a:r>
            <a:r>
              <a:rPr lang="pt-PT" sz="3600" dirty="0" err="1" smtClean="0">
                <a:solidFill>
                  <a:srgbClr val="C00000"/>
                </a:solidFill>
              </a:rPr>
              <a:t>signal</a:t>
            </a:r>
            <a:endParaRPr lang="pt-PT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23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151387"/>
            <a:ext cx="12192000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b="1" dirty="0" smtClean="0">
                <a:solidFill>
                  <a:srgbClr val="0070C0"/>
                </a:solidFill>
                <a:latin typeface="+mn-lt"/>
              </a:rPr>
              <a:t>PMT </a:t>
            </a:r>
            <a:r>
              <a:rPr lang="pt-PT" sz="4000" b="1" dirty="0" err="1" smtClean="0">
                <a:solidFill>
                  <a:srgbClr val="0070C0"/>
                </a:solidFill>
                <a:latin typeface="+mn-lt"/>
              </a:rPr>
              <a:t>waveforms</a:t>
            </a:r>
            <a:r>
              <a:rPr lang="pt-PT" sz="4000" b="1" dirty="0" smtClean="0">
                <a:solidFill>
                  <a:srgbClr val="0070C0"/>
                </a:solidFill>
                <a:latin typeface="+mn-lt"/>
              </a:rPr>
              <a:t> for </a:t>
            </a:r>
            <a:r>
              <a:rPr lang="pt-PT" sz="4000" b="1" dirty="0" err="1" smtClean="0">
                <a:solidFill>
                  <a:srgbClr val="0070C0"/>
                </a:solidFill>
                <a:latin typeface="+mn-lt"/>
              </a:rPr>
              <a:t>different</a:t>
            </a:r>
            <a:r>
              <a:rPr lang="pt-PT" sz="40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pt-PT" sz="4000" b="1" dirty="0" err="1" smtClean="0">
                <a:solidFill>
                  <a:srgbClr val="0070C0"/>
                </a:solidFill>
                <a:latin typeface="+mn-lt"/>
              </a:rPr>
              <a:t>liquid</a:t>
            </a:r>
            <a:r>
              <a:rPr lang="pt-PT" sz="40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pt-PT" sz="4000" b="1" dirty="0" err="1" smtClean="0">
                <a:solidFill>
                  <a:srgbClr val="0070C0"/>
                </a:solidFill>
                <a:latin typeface="+mn-lt"/>
              </a:rPr>
              <a:t>levels</a:t>
            </a:r>
            <a:endParaRPr lang="pt-PT" sz="40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1208672"/>
            <a:ext cx="9288990" cy="389513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303694" y="141562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b="1" dirty="0" smtClean="0"/>
              <a:t>S1</a:t>
            </a:r>
            <a:endParaRPr lang="pt-PT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4728498" y="2178947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b="1" dirty="0" smtClean="0"/>
              <a:t>S2</a:t>
            </a:r>
            <a:endParaRPr lang="pt-PT" b="1" dirty="0"/>
          </a:p>
        </p:txBody>
      </p:sp>
      <p:cxnSp>
        <p:nvCxnSpPr>
          <p:cNvPr id="9" name="Conexão reta unidirecional 8"/>
          <p:cNvCxnSpPr/>
          <p:nvPr/>
        </p:nvCxnSpPr>
        <p:spPr>
          <a:xfrm>
            <a:off x="5472241" y="2611322"/>
            <a:ext cx="292608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7324940" y="5569274"/>
            <a:ext cx="4028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 smtClean="0">
                <a:solidFill>
                  <a:srgbClr val="C00000"/>
                </a:solidFill>
              </a:rPr>
              <a:t>No S2 for </a:t>
            </a:r>
            <a:r>
              <a:rPr lang="pt-PT" sz="2400" dirty="0" err="1" smtClean="0">
                <a:solidFill>
                  <a:srgbClr val="C00000"/>
                </a:solidFill>
              </a:rPr>
              <a:t>fully</a:t>
            </a:r>
            <a:r>
              <a:rPr lang="pt-PT" sz="2400" dirty="0" smtClean="0">
                <a:solidFill>
                  <a:srgbClr val="C00000"/>
                </a:solidFill>
              </a:rPr>
              <a:t> </a:t>
            </a:r>
            <a:r>
              <a:rPr lang="pt-PT" sz="2400" dirty="0" err="1" smtClean="0">
                <a:solidFill>
                  <a:srgbClr val="C00000"/>
                </a:solidFill>
              </a:rPr>
              <a:t>covered</a:t>
            </a:r>
            <a:r>
              <a:rPr lang="pt-PT" sz="2400" dirty="0" smtClean="0">
                <a:solidFill>
                  <a:srgbClr val="C00000"/>
                </a:solidFill>
              </a:rPr>
              <a:t> THGEM</a:t>
            </a:r>
            <a:endParaRPr lang="pt-PT" sz="2400" dirty="0">
              <a:solidFill>
                <a:srgbClr val="C00000"/>
              </a:solidFill>
            </a:endParaRPr>
          </a:p>
        </p:txBody>
      </p:sp>
      <p:cxnSp>
        <p:nvCxnSpPr>
          <p:cNvPr id="11" name="Conexão reta unidirecional 10"/>
          <p:cNvCxnSpPr/>
          <p:nvPr/>
        </p:nvCxnSpPr>
        <p:spPr>
          <a:xfrm flipV="1">
            <a:off x="9648982" y="4797669"/>
            <a:ext cx="0" cy="697828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ta unidirecional 15"/>
          <p:cNvCxnSpPr/>
          <p:nvPr/>
        </p:nvCxnSpPr>
        <p:spPr>
          <a:xfrm>
            <a:off x="3286466" y="5146583"/>
            <a:ext cx="113792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2804468" y="5607008"/>
            <a:ext cx="2945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 err="1" smtClean="0"/>
              <a:t>Drift</a:t>
            </a:r>
            <a:r>
              <a:rPr lang="pt-PT" sz="2400" dirty="0" smtClean="0"/>
              <a:t> time in </a:t>
            </a:r>
            <a:r>
              <a:rPr lang="pt-PT" sz="2400" dirty="0" err="1" smtClean="0"/>
              <a:t>the</a:t>
            </a:r>
            <a:r>
              <a:rPr lang="pt-PT" sz="2400" dirty="0" smtClean="0"/>
              <a:t> </a:t>
            </a:r>
            <a:r>
              <a:rPr lang="pt-PT" sz="2400" dirty="0" err="1" smtClean="0"/>
              <a:t>liquid</a:t>
            </a:r>
            <a:endParaRPr lang="pt-PT" sz="2400" dirty="0"/>
          </a:p>
        </p:txBody>
      </p:sp>
      <p:cxnSp>
        <p:nvCxnSpPr>
          <p:cNvPr id="18" name="Conexão reta unidirecional 17"/>
          <p:cNvCxnSpPr/>
          <p:nvPr/>
        </p:nvCxnSpPr>
        <p:spPr>
          <a:xfrm>
            <a:off x="3278362" y="5440537"/>
            <a:ext cx="2193879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V. Chepel</a:t>
            </a:r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LIDINE 2022, Warsaw, September, 21-23</a:t>
            </a:r>
            <a:endParaRPr lang="pt-PT"/>
          </a:p>
        </p:txBody>
      </p:sp>
      <p:sp>
        <p:nvSpPr>
          <p:cNvPr id="8" name="Marcador de Posição do Número do Diapositivo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BE53-9294-423D-AE0C-F3FD1871B730}" type="slidenum">
              <a:rPr lang="pt-PT" smtClean="0"/>
              <a:t>11</a:t>
            </a:fld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6014425" y="1948115"/>
            <a:ext cx="1548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dirty="0" smtClean="0"/>
              <a:t>more </a:t>
            </a:r>
            <a:r>
              <a:rPr lang="pt-PT" sz="2800" dirty="0" err="1" smtClean="0"/>
              <a:t>LXe</a:t>
            </a:r>
            <a:endParaRPr lang="pt-PT" sz="2800" dirty="0"/>
          </a:p>
        </p:txBody>
      </p:sp>
    </p:spTree>
    <p:extLst>
      <p:ext uri="{BB962C8B-B14F-4D97-AF65-F5344CB8AC3E}">
        <p14:creationId xmlns:p14="http://schemas.microsoft.com/office/powerpoint/2010/main" val="346753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>
          <a:xfrm>
            <a:off x="198606" y="6470951"/>
            <a:ext cx="2743200" cy="365125"/>
          </a:xfrm>
        </p:spPr>
        <p:txBody>
          <a:bodyPr/>
          <a:lstStyle/>
          <a:p>
            <a:r>
              <a:rPr lang="pt-PT" smtClean="0"/>
              <a:t>V. Chepel</a:t>
            </a:r>
            <a:endParaRPr lang="pt-PT" dirty="0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>
          <a:xfrm>
            <a:off x="4398074" y="6470951"/>
            <a:ext cx="4114800" cy="365125"/>
          </a:xfrm>
        </p:spPr>
        <p:txBody>
          <a:bodyPr/>
          <a:lstStyle/>
          <a:p>
            <a:r>
              <a:rPr lang="en-GB" smtClean="0"/>
              <a:t>LIDINE 2022, Warsaw, September, 21-23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9210133" y="6465960"/>
            <a:ext cx="2743200" cy="365125"/>
          </a:xfrm>
        </p:spPr>
        <p:txBody>
          <a:bodyPr/>
          <a:lstStyle/>
          <a:p>
            <a:fld id="{D422BE53-9294-423D-AE0C-F3FD1871B730}" type="slidenum">
              <a:rPr lang="pt-PT" smtClean="0"/>
              <a:t>12</a:t>
            </a:fld>
            <a:endParaRPr lang="pt-PT" dirty="0"/>
          </a:p>
        </p:txBody>
      </p:sp>
      <p:sp>
        <p:nvSpPr>
          <p:cNvPr id="5" name="Rectangle 182"/>
          <p:cNvSpPr txBox="1">
            <a:spLocks noChangeArrowheads="1"/>
          </p:cNvSpPr>
          <p:nvPr/>
        </p:nvSpPr>
        <p:spPr>
          <a:xfrm>
            <a:off x="0" y="0"/>
            <a:ext cx="12192000" cy="825303"/>
          </a:xfrm>
          <a:prstGeom prst="rect">
            <a:avLst/>
          </a:prstGeom>
          <a:ln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pt-PT" altLang="pt-PT" b="1" dirty="0" smtClean="0">
                <a:solidFill>
                  <a:srgbClr val="0070C0"/>
                </a:solidFill>
                <a:latin typeface="+mn-lt"/>
              </a:rPr>
              <a:t>Field </a:t>
            </a:r>
            <a:r>
              <a:rPr lang="pt-PT" altLang="pt-PT" b="1" dirty="0" err="1" smtClean="0">
                <a:solidFill>
                  <a:srgbClr val="0070C0"/>
                </a:solidFill>
                <a:latin typeface="+mn-lt"/>
              </a:rPr>
              <a:t>computation</a:t>
            </a:r>
            <a:r>
              <a:rPr lang="pt-PT" altLang="pt-PT" b="1" dirty="0" smtClean="0">
                <a:solidFill>
                  <a:srgbClr val="0070C0"/>
                </a:solidFill>
                <a:latin typeface="+mn-lt"/>
              </a:rPr>
              <a:t> (COMSOL)</a:t>
            </a:r>
            <a:endParaRPr lang="pt-PT" altLang="pt-PT" b="1" dirty="0">
              <a:solidFill>
                <a:srgbClr val="0070C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>
                <a:off x="8512874" y="2626001"/>
                <a:ext cx="3390603" cy="18769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𝑔𝑎𝑠</m:t>
                          </m:r>
                        </m:sub>
                      </m:sSub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∼70</m:t>
                      </m:r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𝑘𝑉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den>
                      </m:f>
                    </m:oMath>
                  </m:oMathPara>
                </a14:m>
                <a:endParaRPr lang="en-GB" sz="2000" b="0" dirty="0" smtClean="0"/>
              </a:p>
              <a:p>
                <a:endParaRPr lang="pt-PT" sz="20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𝑙𝑖𝑞</m:t>
                          </m:r>
                        </m:sub>
                      </m:sSub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∼40</m:t>
                      </m:r>
                      <m:f>
                        <m:f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𝑘𝑉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𝑐𝑚</m:t>
                          </m:r>
                        </m:den>
                      </m:f>
                    </m:oMath>
                  </m:oMathPara>
                </a14:m>
                <a:endParaRPr lang="en-GB" sz="2000" b="0" dirty="0" smtClean="0"/>
              </a:p>
              <a:p>
                <a:endParaRPr lang="pt-PT" sz="2000" dirty="0"/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2874" y="2626001"/>
                <a:ext cx="3390603" cy="1876924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ixaDeTexto 10"/>
          <p:cNvSpPr txBox="1"/>
          <p:nvPr/>
        </p:nvSpPr>
        <p:spPr>
          <a:xfrm>
            <a:off x="1680268" y="3057424"/>
            <a:ext cx="1626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800" dirty="0" err="1" smtClean="0">
                <a:solidFill>
                  <a:srgbClr val="0070C0"/>
                </a:solidFill>
              </a:rPr>
              <a:t>LXe</a:t>
            </a:r>
            <a:r>
              <a:rPr lang="pt-PT" sz="2800" dirty="0" smtClean="0">
                <a:solidFill>
                  <a:srgbClr val="0070C0"/>
                </a:solidFill>
              </a:rPr>
              <a:t> </a:t>
            </a:r>
            <a:r>
              <a:rPr lang="pt-PT" sz="2800" dirty="0" err="1" smtClean="0">
                <a:solidFill>
                  <a:srgbClr val="0070C0"/>
                </a:solidFill>
              </a:rPr>
              <a:t>level</a:t>
            </a:r>
            <a:endParaRPr lang="pt-PT" sz="2800" dirty="0">
              <a:solidFill>
                <a:srgbClr val="0070C0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966" y="975578"/>
            <a:ext cx="5122334" cy="5177771"/>
          </a:xfrm>
          <a:prstGeom prst="rect">
            <a:avLst/>
          </a:prstGeom>
        </p:spPr>
      </p:pic>
      <p:cxnSp>
        <p:nvCxnSpPr>
          <p:cNvPr id="15" name="Conexão reta unidirecional 14"/>
          <p:cNvCxnSpPr/>
          <p:nvPr/>
        </p:nvCxnSpPr>
        <p:spPr>
          <a:xfrm flipV="1">
            <a:off x="2700869" y="3530597"/>
            <a:ext cx="2514592" cy="1"/>
          </a:xfrm>
          <a:prstGeom prst="straightConnector1">
            <a:avLst/>
          </a:prstGeom>
          <a:ln w="444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 rot="16200000">
            <a:off x="7114908" y="3142386"/>
            <a:ext cx="22546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pt-PT" dirty="0" smtClean="0"/>
              <a:t>Field </a:t>
            </a:r>
            <a:r>
              <a:rPr lang="pt-PT" dirty="0" err="1" smtClean="0"/>
              <a:t>strength</a:t>
            </a:r>
            <a:r>
              <a:rPr lang="pt-PT" dirty="0" smtClean="0"/>
              <a:t> (kV/cm)</a:t>
            </a:r>
            <a:endParaRPr lang="pt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ixaDeTexto 20"/>
              <p:cNvSpPr txBox="1"/>
              <p:nvPr/>
            </p:nvSpPr>
            <p:spPr>
              <a:xfrm>
                <a:off x="406393" y="5005635"/>
                <a:ext cx="2361479" cy="491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𝑑𝑟𝑖𝑓𝑡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=400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GB" sz="2400" b="0" dirty="0" smtClean="0"/>
              </a:p>
            </p:txBody>
          </p:sp>
        </mc:Choice>
        <mc:Fallback xmlns="">
          <p:sp>
            <p:nvSpPr>
              <p:cNvPr id="21" name="CaixaDe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393" y="5005635"/>
                <a:ext cx="2361479" cy="491288"/>
              </a:xfrm>
              <a:prstGeom prst="rect">
                <a:avLst/>
              </a:prstGeom>
              <a:blipFill rotWithShape="0">
                <a:blip r:embed="rId4"/>
                <a:stretch>
                  <a:fillRect b="-1234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/>
              <p:cNvSpPr txBox="1"/>
              <p:nvPr/>
            </p:nvSpPr>
            <p:spPr>
              <a:xfrm>
                <a:off x="404366" y="1804808"/>
                <a:ext cx="16507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𝑒𝑥𝑡𝑟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2400" b="0" dirty="0" smtClean="0"/>
              </a:p>
            </p:txBody>
          </p:sp>
        </mc:Choice>
        <mc:Fallback xmlns="">
          <p:sp>
            <p:nvSpPr>
              <p:cNvPr id="22" name="CaixaDeTex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66" y="1804808"/>
                <a:ext cx="1650708" cy="461665"/>
              </a:xfrm>
              <a:prstGeom prst="rect">
                <a:avLst/>
              </a:prstGeom>
              <a:blipFill rotWithShape="0">
                <a:blip r:embed="rId5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/>
              <p:cNvSpPr txBox="1"/>
              <p:nvPr/>
            </p:nvSpPr>
            <p:spPr>
              <a:xfrm>
                <a:off x="397926" y="3707644"/>
                <a:ext cx="27613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𝑇𝐻𝐺𝐸𝑀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=2500 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GB" sz="2400" b="0" dirty="0" smtClean="0"/>
              </a:p>
            </p:txBody>
          </p:sp>
        </mc:Choice>
        <mc:Fallback xmlns="">
          <p:sp>
            <p:nvSpPr>
              <p:cNvPr id="23" name="CaixaDeTexto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926" y="3707644"/>
                <a:ext cx="2761397" cy="461665"/>
              </a:xfrm>
              <a:prstGeom prst="rect">
                <a:avLst/>
              </a:prstGeom>
              <a:blipFill rotWithShape="0"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8923867" y="4481883"/>
                <a:ext cx="3029466" cy="14589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sz="2000" dirty="0" smtClean="0"/>
                  <a:t>Too </a:t>
                </a:r>
                <a:r>
                  <a:rPr lang="pt-PT" sz="2000" dirty="0" err="1" smtClean="0"/>
                  <a:t>weak</a:t>
                </a:r>
                <a:r>
                  <a:rPr lang="pt-PT" sz="2000" dirty="0" smtClean="0"/>
                  <a:t> to </a:t>
                </a:r>
                <a:r>
                  <a:rPr lang="pt-PT" sz="2000" dirty="0" err="1" smtClean="0"/>
                  <a:t>generate</a:t>
                </a:r>
                <a:r>
                  <a:rPr lang="pt-PT" sz="2000" dirty="0" smtClean="0"/>
                  <a:t> </a:t>
                </a:r>
                <a:r>
                  <a:rPr lang="pt-PT" sz="2000" dirty="0" err="1" smtClean="0"/>
                  <a:t>electroluminescence</a:t>
                </a:r>
                <a:r>
                  <a:rPr lang="pt-PT" sz="2000" dirty="0" smtClean="0"/>
                  <a:t> in </a:t>
                </a:r>
                <a:r>
                  <a:rPr lang="pt-PT" sz="2000" dirty="0" err="1" smtClean="0"/>
                  <a:t>liquid</a:t>
                </a:r>
                <a:r>
                  <a:rPr lang="pt-PT" sz="2000" dirty="0" smtClean="0"/>
                  <a:t> </a:t>
                </a:r>
                <a:r>
                  <a:rPr lang="pt-PT" sz="2000" dirty="0" err="1" smtClean="0"/>
                  <a:t>xenon</a:t>
                </a:r>
                <a:endParaRPr lang="pt-PT" sz="2000" dirty="0" smtClean="0"/>
              </a:p>
              <a:p>
                <a:r>
                  <a:rPr lang="pt-PT" sz="2000" dirty="0" smtClean="0"/>
                  <a:t>(</a:t>
                </a:r>
                <a14:m>
                  <m:oMath xmlns:m="http://schemas.openxmlformats.org/officeDocument/2006/math">
                    <m:r>
                      <a:rPr lang="en-GB" sz="2000" b="0" i="0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 400</m:t>
                    </m:r>
                    <m:f>
                      <m:f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𝑘𝑉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pt-PT" sz="2000" dirty="0" smtClean="0"/>
                  <a:t>is </a:t>
                </a:r>
                <a:r>
                  <a:rPr lang="pt-PT" sz="2000" dirty="0" err="1" smtClean="0"/>
                  <a:t>needed</a:t>
                </a:r>
                <a:r>
                  <a:rPr lang="pt-PT" sz="2000" dirty="0" smtClean="0"/>
                  <a:t>)</a:t>
                </a:r>
                <a:endParaRPr lang="pt-PT" sz="2000" dirty="0"/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3867" y="4481883"/>
                <a:ext cx="3029466" cy="1458926"/>
              </a:xfrm>
              <a:prstGeom prst="rect">
                <a:avLst/>
              </a:prstGeom>
              <a:blipFill rotWithShape="0">
                <a:blip r:embed="rId7"/>
                <a:stretch>
                  <a:fillRect l="-2213" t="-2083" b="-2083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tângulo 8"/>
          <p:cNvSpPr/>
          <p:nvPr/>
        </p:nvSpPr>
        <p:spPr>
          <a:xfrm>
            <a:off x="8948599" y="1916184"/>
            <a:ext cx="27746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000" dirty="0" err="1"/>
              <a:t>Fields</a:t>
            </a:r>
            <a:r>
              <a:rPr lang="pt-PT" sz="2000" dirty="0"/>
              <a:t> </a:t>
            </a:r>
            <a:r>
              <a:rPr lang="pt-PT" sz="2000" dirty="0" err="1"/>
              <a:t>near</a:t>
            </a:r>
            <a:r>
              <a:rPr lang="pt-PT" sz="2000" dirty="0"/>
              <a:t> </a:t>
            </a:r>
            <a:r>
              <a:rPr lang="pt-PT" sz="2000" dirty="0" err="1"/>
              <a:t>the</a:t>
            </a:r>
            <a:r>
              <a:rPr lang="pt-PT" sz="2000" dirty="0"/>
              <a:t> interface</a:t>
            </a:r>
            <a:r>
              <a:rPr lang="pt-PT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969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44809"/>
            <a:ext cx="10058400" cy="4204035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0" y="383770"/>
            <a:ext cx="12192000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b="1" dirty="0" err="1" smtClean="0">
                <a:solidFill>
                  <a:srgbClr val="0070C0"/>
                </a:solidFill>
                <a:latin typeface="+mn-lt"/>
              </a:rPr>
              <a:t>Waveform</a:t>
            </a:r>
            <a:r>
              <a:rPr lang="pt-PT" sz="40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pt-PT" sz="4000" b="1" dirty="0" err="1" smtClean="0">
                <a:solidFill>
                  <a:srgbClr val="0070C0"/>
                </a:solidFill>
                <a:latin typeface="+mn-lt"/>
              </a:rPr>
              <a:t>evolution</a:t>
            </a:r>
            <a:r>
              <a:rPr lang="pt-PT" sz="40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pt-PT" sz="4000" b="1" dirty="0" err="1" smtClean="0">
                <a:solidFill>
                  <a:srgbClr val="0070C0"/>
                </a:solidFill>
                <a:latin typeface="+mn-lt"/>
              </a:rPr>
              <a:t>with</a:t>
            </a:r>
            <a:r>
              <a:rPr lang="pt-PT" sz="40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pt-PT" sz="4000" b="1" dirty="0" err="1" smtClean="0">
                <a:solidFill>
                  <a:srgbClr val="0070C0"/>
                </a:solidFill>
                <a:latin typeface="+mn-lt"/>
              </a:rPr>
              <a:t>field</a:t>
            </a:r>
            <a:r>
              <a:rPr lang="pt-PT" sz="40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GB" sz="4000" b="1" dirty="0" smtClean="0">
                <a:solidFill>
                  <a:srgbClr val="0070C0"/>
                </a:solidFill>
                <a:latin typeface="+mn-lt"/>
              </a:rPr>
              <a:t>above THGEM</a:t>
            </a:r>
            <a:endParaRPr lang="pt-PT" sz="4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765735" y="4106456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b="1" dirty="0" smtClean="0"/>
              <a:t>S1</a:t>
            </a:r>
            <a:endParaRPr lang="pt-PT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4755775" y="3521681"/>
            <a:ext cx="582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b="1" dirty="0" smtClean="0"/>
              <a:t>S2</a:t>
            </a:r>
            <a:endParaRPr lang="pt-PT" b="1" dirty="0"/>
          </a:p>
        </p:txBody>
      </p:sp>
      <p:cxnSp>
        <p:nvCxnSpPr>
          <p:cNvPr id="3" name="Conexão reta unidirecional 2"/>
          <p:cNvCxnSpPr/>
          <p:nvPr/>
        </p:nvCxnSpPr>
        <p:spPr>
          <a:xfrm flipH="1">
            <a:off x="5493363" y="1904511"/>
            <a:ext cx="7219" cy="1260000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xão reta unidirecional 9"/>
          <p:cNvCxnSpPr/>
          <p:nvPr/>
        </p:nvCxnSpPr>
        <p:spPr>
          <a:xfrm flipH="1">
            <a:off x="6921233" y="1913191"/>
            <a:ext cx="7721" cy="3094661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4985174" y="1149767"/>
            <a:ext cx="9765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000" dirty="0">
                <a:solidFill>
                  <a:srgbClr val="C00000"/>
                </a:solidFill>
              </a:rPr>
              <a:t>THGEM</a:t>
            </a:r>
          </a:p>
          <a:p>
            <a:pPr algn="ctr"/>
            <a:r>
              <a:rPr lang="pt-PT" sz="2000" dirty="0" err="1">
                <a:solidFill>
                  <a:srgbClr val="C00000"/>
                </a:solidFill>
              </a:rPr>
              <a:t>holes</a:t>
            </a:r>
            <a:endParaRPr lang="pt-PT" sz="2000" dirty="0">
              <a:solidFill>
                <a:srgbClr val="C0000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6374379" y="1168058"/>
            <a:ext cx="1415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dirty="0" err="1" smtClean="0">
                <a:solidFill>
                  <a:srgbClr val="0070C0"/>
                </a:solidFill>
              </a:rPr>
              <a:t>Uniform</a:t>
            </a:r>
            <a:r>
              <a:rPr lang="pt-PT" sz="2000" dirty="0" smtClean="0">
                <a:solidFill>
                  <a:srgbClr val="0070C0"/>
                </a:solidFill>
              </a:rPr>
              <a:t> </a:t>
            </a:r>
            <a:r>
              <a:rPr lang="pt-PT" sz="2000" dirty="0" err="1" smtClean="0">
                <a:solidFill>
                  <a:srgbClr val="0070C0"/>
                </a:solidFill>
              </a:rPr>
              <a:t>field</a:t>
            </a:r>
            <a:r>
              <a:rPr lang="pt-PT" sz="2000" dirty="0" smtClean="0">
                <a:solidFill>
                  <a:srgbClr val="0070C0"/>
                </a:solidFill>
              </a:rPr>
              <a:t> </a:t>
            </a:r>
            <a:r>
              <a:rPr lang="pt-PT" sz="2000" dirty="0" err="1" smtClean="0">
                <a:solidFill>
                  <a:srgbClr val="0070C0"/>
                </a:solidFill>
              </a:rPr>
              <a:t>above</a:t>
            </a:r>
            <a:endParaRPr lang="pt-PT" sz="2000" dirty="0">
              <a:solidFill>
                <a:srgbClr val="0070C0"/>
              </a:solidFill>
            </a:endParaRPr>
          </a:p>
        </p:txBody>
      </p:sp>
      <p:cxnSp>
        <p:nvCxnSpPr>
          <p:cNvPr id="15" name="Conexão reta unidirecional 14"/>
          <p:cNvCxnSpPr/>
          <p:nvPr/>
        </p:nvCxnSpPr>
        <p:spPr>
          <a:xfrm flipH="1">
            <a:off x="5515385" y="1918942"/>
            <a:ext cx="1368000" cy="2544"/>
          </a:xfrm>
          <a:prstGeom prst="straightConnector1">
            <a:avLst/>
          </a:prstGeom>
          <a:ln w="31750"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Marcador de Posição da Data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V. Chepel</a:t>
            </a:r>
            <a:endParaRPr lang="pt-PT"/>
          </a:p>
        </p:txBody>
      </p:sp>
      <p:sp>
        <p:nvSpPr>
          <p:cNvPr id="24" name="Marcador de Posição do Rodapé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LIDINE 2022, Warsaw, September, 21-23</a:t>
            </a:r>
            <a:endParaRPr lang="pt-PT"/>
          </a:p>
        </p:txBody>
      </p:sp>
      <p:sp>
        <p:nvSpPr>
          <p:cNvPr id="25" name="Marcador de Posição do Número do Diapositivo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BE53-9294-423D-AE0C-F3FD1871B730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3270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o 25"/>
          <p:cNvGrpSpPr/>
          <p:nvPr/>
        </p:nvGrpSpPr>
        <p:grpSpPr>
          <a:xfrm>
            <a:off x="6562323" y="1812940"/>
            <a:ext cx="4509412" cy="3628662"/>
            <a:chOff x="6562323" y="2020899"/>
            <a:chExt cx="4509412" cy="3628662"/>
          </a:xfrm>
        </p:grpSpPr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2323" y="2020899"/>
              <a:ext cx="4509412" cy="3460927"/>
            </a:xfrm>
            <a:prstGeom prst="rect">
              <a:avLst/>
            </a:prstGeom>
          </p:spPr>
        </p:pic>
        <p:sp>
          <p:nvSpPr>
            <p:cNvPr id="25" name="CaixaDeTexto 24"/>
            <p:cNvSpPr txBox="1"/>
            <p:nvPr/>
          </p:nvSpPr>
          <p:spPr>
            <a:xfrm>
              <a:off x="8526922" y="5280229"/>
              <a:ext cx="90191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b="0" i="1" dirty="0" err="1" smtClean="0">
                  <a:latin typeface="+mj-lt"/>
                </a:rPr>
                <a:t>V</a:t>
              </a:r>
              <a:r>
                <a:rPr lang="en-GB" b="0" i="1" baseline="-25000" dirty="0" err="1" smtClean="0">
                  <a:latin typeface="+mj-lt"/>
                </a:rPr>
                <a:t>mesh</a:t>
              </a:r>
              <a:r>
                <a:rPr lang="en-GB" b="0" i="1" dirty="0" smtClean="0">
                  <a:latin typeface="+mj-lt"/>
                </a:rPr>
                <a:t>(V)</a:t>
              </a:r>
              <a:endParaRPr lang="pt-PT" i="1" dirty="0"/>
            </a:p>
          </p:txBody>
        </p:sp>
      </p:grp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56" y="1203996"/>
            <a:ext cx="5388346" cy="4356189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0" y="205035"/>
            <a:ext cx="12192000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 smtClean="0">
                <a:solidFill>
                  <a:srgbClr val="0070C0"/>
                </a:solidFill>
                <a:latin typeface="+mn-lt"/>
              </a:rPr>
              <a:t>S2 area as function of the field above THGEM</a:t>
            </a:r>
            <a:endParaRPr lang="pt-PT" sz="4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CaixaDeTexto 1"/>
          <p:cNvSpPr txBox="1"/>
          <p:nvPr/>
        </p:nvSpPr>
        <p:spPr>
          <a:xfrm rot="16200000">
            <a:off x="-572723" y="3228946"/>
            <a:ext cx="296087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/>
              <a:t>Number of photoelectrons</a:t>
            </a:r>
            <a:endParaRPr lang="pt-PT" sz="20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3382435" y="2051393"/>
            <a:ext cx="1866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Light in the uniform field</a:t>
            </a:r>
            <a:endParaRPr lang="pt-PT" sz="2000" dirty="0">
              <a:solidFill>
                <a:srgbClr val="0070C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805934" y="3881974"/>
            <a:ext cx="1857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70C0"/>
                </a:solidFill>
              </a:rPr>
              <a:t>Light in THGEM holes</a:t>
            </a:r>
            <a:endParaRPr lang="pt-PT" sz="2000" dirty="0">
              <a:solidFill>
                <a:srgbClr val="0070C0"/>
              </a:solidFill>
            </a:endParaRP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157467" y="6338358"/>
            <a:ext cx="2743200" cy="365125"/>
          </a:xfrm>
        </p:spPr>
        <p:txBody>
          <a:bodyPr/>
          <a:lstStyle/>
          <a:p>
            <a:r>
              <a:rPr lang="pt-PT" smtClean="0"/>
              <a:t>V. Chepel</a:t>
            </a:r>
            <a:endParaRPr lang="pt-PT"/>
          </a:p>
        </p:txBody>
      </p:sp>
      <p:sp>
        <p:nvSpPr>
          <p:cNvPr id="7" name="Marcador de Posição do Rodapé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LIDINE 2022, Warsaw, September, 21-23</a:t>
            </a:r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BE53-9294-423D-AE0C-F3FD1871B730}" type="slidenum">
              <a:rPr lang="pt-PT" smtClean="0"/>
              <a:t>14</a:t>
            </a:fld>
            <a:endParaRPr lang="pt-PT"/>
          </a:p>
        </p:txBody>
      </p:sp>
      <p:sp>
        <p:nvSpPr>
          <p:cNvPr id="10" name="CaixaDeTexto 9"/>
          <p:cNvSpPr txBox="1"/>
          <p:nvPr/>
        </p:nvSpPr>
        <p:spPr>
          <a:xfrm>
            <a:off x="6448894" y="1203513"/>
            <a:ext cx="5302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>
                <a:solidFill>
                  <a:srgbClr val="0070C0"/>
                </a:solidFill>
              </a:rPr>
              <a:t>~</a:t>
            </a:r>
            <a:r>
              <a:rPr lang="pt-PT" sz="2000" dirty="0" smtClean="0">
                <a:solidFill>
                  <a:srgbClr val="0070C0"/>
                </a:solidFill>
              </a:rPr>
              <a:t>20x more light </a:t>
            </a:r>
            <a:r>
              <a:rPr lang="pt-PT" sz="2000" dirty="0" err="1" smtClean="0">
                <a:solidFill>
                  <a:srgbClr val="0070C0"/>
                </a:solidFill>
              </a:rPr>
              <a:t>above</a:t>
            </a:r>
            <a:r>
              <a:rPr lang="pt-PT" sz="2000" dirty="0" smtClean="0">
                <a:solidFill>
                  <a:srgbClr val="0070C0"/>
                </a:solidFill>
              </a:rPr>
              <a:t> THGEM </a:t>
            </a:r>
            <a:r>
              <a:rPr lang="pt-PT" sz="2000" dirty="0" err="1" smtClean="0">
                <a:solidFill>
                  <a:srgbClr val="0070C0"/>
                </a:solidFill>
              </a:rPr>
              <a:t>than</a:t>
            </a:r>
            <a:r>
              <a:rPr lang="pt-PT" sz="2000" dirty="0" smtClean="0">
                <a:solidFill>
                  <a:srgbClr val="0070C0"/>
                </a:solidFill>
              </a:rPr>
              <a:t> in </a:t>
            </a:r>
            <a:r>
              <a:rPr lang="pt-PT" sz="2000" dirty="0" err="1" smtClean="0">
                <a:solidFill>
                  <a:srgbClr val="0070C0"/>
                </a:solidFill>
              </a:rPr>
              <a:t>the</a:t>
            </a:r>
            <a:r>
              <a:rPr lang="pt-PT" sz="2000" dirty="0" smtClean="0">
                <a:solidFill>
                  <a:srgbClr val="0070C0"/>
                </a:solidFill>
              </a:rPr>
              <a:t> </a:t>
            </a:r>
            <a:r>
              <a:rPr lang="pt-PT" sz="2000" dirty="0" err="1" smtClean="0">
                <a:solidFill>
                  <a:srgbClr val="0070C0"/>
                </a:solidFill>
              </a:rPr>
              <a:t>holes</a:t>
            </a:r>
            <a:endParaRPr lang="pt-PT" sz="2000" dirty="0">
              <a:solidFill>
                <a:srgbClr val="0070C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158569" y="5686645"/>
            <a:ext cx="2506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 smtClean="0">
                <a:solidFill>
                  <a:srgbClr val="C00000"/>
                </a:solidFill>
              </a:rPr>
              <a:t>Reversed</a:t>
            </a:r>
            <a:r>
              <a:rPr lang="pt-PT" dirty="0" smtClean="0">
                <a:solidFill>
                  <a:srgbClr val="C00000"/>
                </a:solidFill>
              </a:rPr>
              <a:t> </a:t>
            </a:r>
            <a:r>
              <a:rPr lang="pt-PT" dirty="0" err="1" smtClean="0">
                <a:solidFill>
                  <a:srgbClr val="C00000"/>
                </a:solidFill>
              </a:rPr>
              <a:t>extraction</a:t>
            </a:r>
            <a:r>
              <a:rPr lang="pt-PT" dirty="0" smtClean="0">
                <a:solidFill>
                  <a:srgbClr val="C00000"/>
                </a:solidFill>
              </a:rPr>
              <a:t> </a:t>
            </a:r>
            <a:r>
              <a:rPr lang="pt-PT" dirty="0" err="1" smtClean="0">
                <a:solidFill>
                  <a:srgbClr val="C00000"/>
                </a:solidFill>
              </a:rPr>
              <a:t>field</a:t>
            </a:r>
            <a:endParaRPr lang="pt-PT" dirty="0">
              <a:solidFill>
                <a:srgbClr val="C00000"/>
              </a:solidFill>
            </a:endParaRPr>
          </a:p>
        </p:txBody>
      </p:sp>
      <p:cxnSp>
        <p:nvCxnSpPr>
          <p:cNvPr id="13" name="Conexão reta unidirecional 12"/>
          <p:cNvCxnSpPr/>
          <p:nvPr/>
        </p:nvCxnSpPr>
        <p:spPr>
          <a:xfrm flipH="1">
            <a:off x="1805934" y="5560185"/>
            <a:ext cx="1075266" cy="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/>
              <p:cNvSpPr txBox="1"/>
              <p:nvPr/>
            </p:nvSpPr>
            <p:spPr>
              <a:xfrm>
                <a:off x="5249335" y="5315189"/>
                <a:ext cx="1199559" cy="3907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𝑡𝑜𝑝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=0)</m:t>
                      </m:r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14" name="CaixaDe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9335" y="5315189"/>
                <a:ext cx="1199559" cy="390748"/>
              </a:xfrm>
              <a:prstGeom prst="rect">
                <a:avLst/>
              </a:prstGeom>
              <a:blipFill rotWithShape="0">
                <a:blip r:embed="rId4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upo 28"/>
          <p:cNvGrpSpPr/>
          <p:nvPr/>
        </p:nvGrpSpPr>
        <p:grpSpPr>
          <a:xfrm>
            <a:off x="7524000" y="2393308"/>
            <a:ext cx="846665" cy="606505"/>
            <a:chOff x="8249262" y="4117895"/>
            <a:chExt cx="846665" cy="606505"/>
          </a:xfrm>
        </p:grpSpPr>
        <p:sp>
          <p:nvSpPr>
            <p:cNvPr id="16" name="CaixaDeTexto 15"/>
            <p:cNvSpPr txBox="1"/>
            <p:nvPr/>
          </p:nvSpPr>
          <p:spPr>
            <a:xfrm>
              <a:off x="8319365" y="4236428"/>
              <a:ext cx="6989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smtClean="0"/>
                <a:t>zoom</a:t>
              </a:r>
              <a:endParaRPr lang="pt-PT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8249262" y="4117895"/>
              <a:ext cx="846665" cy="606505"/>
            </a:xfrm>
            <a:prstGeom prst="ellipse">
              <a:avLst/>
            </a:prstGeom>
            <a:noFill/>
            <a:ln w="158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cxnSp>
        <p:nvCxnSpPr>
          <p:cNvPr id="19" name="Conexão reta unidirecional 18"/>
          <p:cNvCxnSpPr/>
          <p:nvPr/>
        </p:nvCxnSpPr>
        <p:spPr>
          <a:xfrm flipH="1">
            <a:off x="3503429" y="2895404"/>
            <a:ext cx="4020571" cy="1694456"/>
          </a:xfrm>
          <a:prstGeom prst="straightConnector1">
            <a:avLst/>
          </a:prstGeom>
          <a:ln w="158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/>
          <p:cNvSpPr txBox="1"/>
          <p:nvPr/>
        </p:nvSpPr>
        <p:spPr>
          <a:xfrm>
            <a:off x="6905769" y="5635102"/>
            <a:ext cx="5046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>
                <a:solidFill>
                  <a:srgbClr val="0070C0"/>
                </a:solidFill>
              </a:rPr>
              <a:t>Most</a:t>
            </a:r>
            <a:r>
              <a:rPr lang="pt-PT" dirty="0" smtClean="0">
                <a:solidFill>
                  <a:srgbClr val="0070C0"/>
                </a:solidFill>
              </a:rPr>
              <a:t> </a:t>
            </a:r>
            <a:r>
              <a:rPr lang="pt-PT" dirty="0" err="1" smtClean="0">
                <a:solidFill>
                  <a:srgbClr val="0070C0"/>
                </a:solidFill>
              </a:rPr>
              <a:t>of</a:t>
            </a:r>
            <a:r>
              <a:rPr lang="pt-PT" dirty="0" smtClean="0">
                <a:solidFill>
                  <a:srgbClr val="0070C0"/>
                </a:solidFill>
              </a:rPr>
              <a:t> </a:t>
            </a:r>
            <a:r>
              <a:rPr lang="pt-PT" dirty="0" err="1" smtClean="0">
                <a:solidFill>
                  <a:srgbClr val="0070C0"/>
                </a:solidFill>
              </a:rPr>
              <a:t>the</a:t>
            </a:r>
            <a:r>
              <a:rPr lang="pt-PT" dirty="0" smtClean="0">
                <a:solidFill>
                  <a:srgbClr val="0070C0"/>
                </a:solidFill>
              </a:rPr>
              <a:t> light </a:t>
            </a:r>
            <a:r>
              <a:rPr lang="pt-PT" dirty="0" err="1" smtClean="0">
                <a:solidFill>
                  <a:srgbClr val="0070C0"/>
                </a:solidFill>
              </a:rPr>
              <a:t>is</a:t>
            </a:r>
            <a:r>
              <a:rPr lang="pt-PT" dirty="0" smtClean="0">
                <a:solidFill>
                  <a:srgbClr val="0070C0"/>
                </a:solidFill>
              </a:rPr>
              <a:t> </a:t>
            </a:r>
            <a:r>
              <a:rPr lang="pt-PT" dirty="0" err="1" smtClean="0">
                <a:solidFill>
                  <a:srgbClr val="0070C0"/>
                </a:solidFill>
              </a:rPr>
              <a:t>produced</a:t>
            </a:r>
            <a:r>
              <a:rPr lang="pt-PT" dirty="0" smtClean="0">
                <a:solidFill>
                  <a:srgbClr val="0070C0"/>
                </a:solidFill>
              </a:rPr>
              <a:t> in </a:t>
            </a:r>
            <a:r>
              <a:rPr lang="pt-PT" dirty="0" err="1" smtClean="0">
                <a:solidFill>
                  <a:srgbClr val="0070C0"/>
                </a:solidFill>
              </a:rPr>
              <a:t>the</a:t>
            </a:r>
            <a:r>
              <a:rPr lang="pt-PT" dirty="0" smtClean="0">
                <a:solidFill>
                  <a:srgbClr val="0070C0"/>
                </a:solidFill>
              </a:rPr>
              <a:t> </a:t>
            </a:r>
            <a:r>
              <a:rPr lang="pt-PT" dirty="0" err="1" smtClean="0">
                <a:solidFill>
                  <a:srgbClr val="0070C0"/>
                </a:solidFill>
              </a:rPr>
              <a:t>holes</a:t>
            </a:r>
            <a:r>
              <a:rPr lang="pt-PT" dirty="0" smtClean="0">
                <a:solidFill>
                  <a:srgbClr val="0070C0"/>
                </a:solidFill>
              </a:rPr>
              <a:t> </a:t>
            </a:r>
            <a:r>
              <a:rPr lang="pt-PT" dirty="0" err="1" smtClean="0">
                <a:solidFill>
                  <a:srgbClr val="0070C0"/>
                </a:solidFill>
              </a:rPr>
              <a:t>and</a:t>
            </a:r>
            <a:r>
              <a:rPr lang="pt-PT" dirty="0" smtClean="0">
                <a:solidFill>
                  <a:srgbClr val="0070C0"/>
                </a:solidFill>
              </a:rPr>
              <a:t> </a:t>
            </a:r>
            <a:r>
              <a:rPr lang="pt-PT" dirty="0" err="1" smtClean="0">
                <a:solidFill>
                  <a:srgbClr val="0070C0"/>
                </a:solidFill>
              </a:rPr>
              <a:t>not</a:t>
            </a:r>
            <a:r>
              <a:rPr lang="pt-PT" dirty="0" smtClean="0">
                <a:solidFill>
                  <a:srgbClr val="0070C0"/>
                </a:solidFill>
              </a:rPr>
              <a:t> in </a:t>
            </a:r>
            <a:r>
              <a:rPr lang="pt-PT" dirty="0" err="1" smtClean="0">
                <a:solidFill>
                  <a:srgbClr val="0070C0"/>
                </a:solidFill>
              </a:rPr>
              <a:t>their</a:t>
            </a:r>
            <a:r>
              <a:rPr lang="pt-PT" dirty="0" smtClean="0">
                <a:solidFill>
                  <a:srgbClr val="0070C0"/>
                </a:solidFill>
              </a:rPr>
              <a:t> </a:t>
            </a:r>
            <a:r>
              <a:rPr lang="pt-PT" dirty="0" err="1" smtClean="0">
                <a:solidFill>
                  <a:srgbClr val="0070C0"/>
                </a:solidFill>
              </a:rPr>
              <a:t>vicinity</a:t>
            </a:r>
            <a:endParaRPr lang="pt-PT" dirty="0">
              <a:solidFill>
                <a:srgbClr val="0070C0"/>
              </a:solidFill>
            </a:endParaRPr>
          </a:p>
        </p:txBody>
      </p:sp>
      <p:sp>
        <p:nvSpPr>
          <p:cNvPr id="28" name="Seta para baixo 27"/>
          <p:cNvSpPr/>
          <p:nvPr/>
        </p:nvSpPr>
        <p:spPr>
          <a:xfrm>
            <a:off x="7777416" y="5199225"/>
            <a:ext cx="327367" cy="5015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5497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986" y="1635377"/>
            <a:ext cx="5404967" cy="3554619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0" y="270080"/>
            <a:ext cx="12192000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 smtClean="0">
                <a:solidFill>
                  <a:srgbClr val="0070C0"/>
                </a:solidFill>
                <a:latin typeface="+mn-lt"/>
              </a:rPr>
              <a:t>S2 area – resolution</a:t>
            </a:r>
            <a:endParaRPr lang="pt-PT" sz="4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V. Chepel</a:t>
            </a:r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LIDINE 2022, Warsaw, September, 21-23</a:t>
            </a: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BE53-9294-423D-AE0C-F3FD1871B730}" type="slidenum">
              <a:rPr lang="pt-PT" smtClean="0"/>
              <a:t>15</a:t>
            </a:fld>
            <a:endParaRPr lang="pt-PT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8" y="1617473"/>
            <a:ext cx="4576429" cy="3572523"/>
          </a:xfrm>
          <a:prstGeom prst="rect">
            <a:avLst/>
          </a:prstGeom>
        </p:spPr>
      </p:pic>
      <p:cxnSp>
        <p:nvCxnSpPr>
          <p:cNvPr id="10" name="Conexão reta 9"/>
          <p:cNvCxnSpPr/>
          <p:nvPr/>
        </p:nvCxnSpPr>
        <p:spPr>
          <a:xfrm>
            <a:off x="7907868" y="1635377"/>
            <a:ext cx="16934" cy="322449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arêntese esquerdo 10"/>
          <p:cNvSpPr/>
          <p:nvPr/>
        </p:nvSpPr>
        <p:spPr>
          <a:xfrm rot="16200000">
            <a:off x="7694965" y="4243986"/>
            <a:ext cx="107051" cy="2126000"/>
          </a:xfrm>
          <a:prstGeom prst="lef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CaixaDeTexto 11"/>
          <p:cNvSpPr txBox="1"/>
          <p:nvPr/>
        </p:nvSpPr>
        <p:spPr>
          <a:xfrm>
            <a:off x="6567479" y="5486373"/>
            <a:ext cx="22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rgbClr val="0070C0"/>
                </a:solidFill>
              </a:rPr>
              <a:t>Light in </a:t>
            </a:r>
            <a:r>
              <a:rPr lang="pt-PT" dirty="0" err="1" smtClean="0">
                <a:solidFill>
                  <a:srgbClr val="0070C0"/>
                </a:solidFill>
              </a:rPr>
              <a:t>the</a:t>
            </a:r>
            <a:r>
              <a:rPr lang="pt-PT" dirty="0" smtClean="0">
                <a:solidFill>
                  <a:srgbClr val="0070C0"/>
                </a:solidFill>
              </a:rPr>
              <a:t> </a:t>
            </a:r>
            <a:r>
              <a:rPr lang="pt-PT" dirty="0" err="1" smtClean="0">
                <a:solidFill>
                  <a:srgbClr val="0070C0"/>
                </a:solidFill>
              </a:rPr>
              <a:t>holes</a:t>
            </a:r>
            <a:r>
              <a:rPr lang="pt-PT" dirty="0" smtClean="0">
                <a:solidFill>
                  <a:srgbClr val="0070C0"/>
                </a:solidFill>
              </a:rPr>
              <a:t> </a:t>
            </a:r>
            <a:r>
              <a:rPr lang="pt-PT" dirty="0" err="1" smtClean="0">
                <a:solidFill>
                  <a:srgbClr val="0070C0"/>
                </a:solidFill>
              </a:rPr>
              <a:t>only</a:t>
            </a:r>
            <a:endParaRPr lang="pt-PT" dirty="0">
              <a:solidFill>
                <a:srgbClr val="0070C0"/>
              </a:solidFill>
            </a:endParaRPr>
          </a:p>
        </p:txBody>
      </p:sp>
      <p:cxnSp>
        <p:nvCxnSpPr>
          <p:cNvPr id="13" name="Conexão reta 12"/>
          <p:cNvCxnSpPr/>
          <p:nvPr/>
        </p:nvCxnSpPr>
        <p:spPr>
          <a:xfrm>
            <a:off x="8794573" y="1635372"/>
            <a:ext cx="16934" cy="3224490"/>
          </a:xfrm>
          <a:prstGeom prst="line">
            <a:avLst/>
          </a:prstGeom>
          <a:ln w="190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54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68"/>
          <a:stretch/>
        </p:blipFill>
        <p:spPr>
          <a:xfrm>
            <a:off x="343924" y="1677332"/>
            <a:ext cx="5012266" cy="3918097"/>
          </a:xfrm>
          <a:prstGeom prst="rect">
            <a:avLst/>
          </a:prstGeom>
        </p:spPr>
      </p:pic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V. Chepel</a:t>
            </a:r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LIDINE 2022, Warsaw, September, 21-23</a:t>
            </a: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BE53-9294-423D-AE0C-F3FD1871B730}" type="slidenum">
              <a:rPr lang="pt-PT" smtClean="0"/>
              <a:t>16</a:t>
            </a:fld>
            <a:endParaRPr lang="pt-PT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0" y="-6919"/>
            <a:ext cx="12192000" cy="145311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dirty="0" smtClean="0">
                <a:solidFill>
                  <a:srgbClr val="0070C0"/>
                </a:solidFill>
                <a:latin typeface="+mn-lt"/>
              </a:rPr>
              <a:t>S2 area as function of voltage across THGEM – dielectric retraction?</a:t>
            </a:r>
            <a:endParaRPr lang="pt-PT" sz="4000" b="1" dirty="0">
              <a:solidFill>
                <a:srgbClr val="0070C0"/>
              </a:solidFill>
              <a:latin typeface="+mn-lt"/>
            </a:endParaRPr>
          </a:p>
        </p:txBody>
      </p:sp>
      <p:grpSp>
        <p:nvGrpSpPr>
          <p:cNvPr id="28" name="Grupo 27"/>
          <p:cNvGrpSpPr/>
          <p:nvPr/>
        </p:nvGrpSpPr>
        <p:grpSpPr>
          <a:xfrm>
            <a:off x="6625167" y="2117599"/>
            <a:ext cx="3056466" cy="1353228"/>
            <a:chOff x="6637867" y="3659037"/>
            <a:chExt cx="3056466" cy="1353228"/>
          </a:xfrm>
        </p:grpSpPr>
        <p:sp>
          <p:nvSpPr>
            <p:cNvPr id="21" name="Retângulo 20"/>
            <p:cNvSpPr/>
            <p:nvPr/>
          </p:nvSpPr>
          <p:spPr>
            <a:xfrm>
              <a:off x="6637867" y="4081035"/>
              <a:ext cx="3056466" cy="93123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2" name="Oval 21"/>
            <p:cNvSpPr/>
            <p:nvPr/>
          </p:nvSpPr>
          <p:spPr>
            <a:xfrm>
              <a:off x="7678055" y="3932261"/>
              <a:ext cx="994608" cy="3367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5" name="Arco 24"/>
            <p:cNvSpPr/>
            <p:nvPr/>
          </p:nvSpPr>
          <p:spPr>
            <a:xfrm>
              <a:off x="7668796" y="3659037"/>
              <a:ext cx="994608" cy="336752"/>
            </a:xfrm>
            <a:prstGeom prst="arc">
              <a:avLst>
                <a:gd name="adj1" fmla="val 58163"/>
                <a:gd name="adj2" fmla="val 10794306"/>
              </a:avLst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23" name="Grupo 22"/>
            <p:cNvGrpSpPr/>
            <p:nvPr/>
          </p:nvGrpSpPr>
          <p:grpSpPr>
            <a:xfrm>
              <a:off x="6637867" y="3793067"/>
              <a:ext cx="3056466" cy="547792"/>
              <a:chOff x="6637867" y="3793067"/>
              <a:chExt cx="3056466" cy="547792"/>
            </a:xfrm>
          </p:grpSpPr>
          <p:grpSp>
            <p:nvGrpSpPr>
              <p:cNvPr id="16" name="Grupo 15"/>
              <p:cNvGrpSpPr/>
              <p:nvPr/>
            </p:nvGrpSpPr>
            <p:grpSpPr>
              <a:xfrm>
                <a:off x="6637867" y="3793067"/>
                <a:ext cx="1083733" cy="547792"/>
                <a:chOff x="6637867" y="3793067"/>
                <a:chExt cx="1083733" cy="547792"/>
              </a:xfrm>
            </p:grpSpPr>
            <p:sp>
              <p:nvSpPr>
                <p:cNvPr id="7" name="Retângulo 6"/>
                <p:cNvSpPr/>
                <p:nvPr/>
              </p:nvSpPr>
              <p:spPr>
                <a:xfrm>
                  <a:off x="6637867" y="3826933"/>
                  <a:ext cx="1083733" cy="491067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8" name="Retângulo 7"/>
                <p:cNvSpPr/>
                <p:nvPr/>
              </p:nvSpPr>
              <p:spPr>
                <a:xfrm>
                  <a:off x="6731001" y="3793067"/>
                  <a:ext cx="900000" cy="45719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15" name="Retângulo 14"/>
                <p:cNvSpPr/>
                <p:nvPr/>
              </p:nvSpPr>
              <p:spPr>
                <a:xfrm>
                  <a:off x="6731001" y="4295140"/>
                  <a:ext cx="900000" cy="45719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</p:grpSp>
          <p:grpSp>
            <p:nvGrpSpPr>
              <p:cNvPr id="17" name="Grupo 16"/>
              <p:cNvGrpSpPr/>
              <p:nvPr/>
            </p:nvGrpSpPr>
            <p:grpSpPr>
              <a:xfrm>
                <a:off x="8610600" y="3793067"/>
                <a:ext cx="1083733" cy="547792"/>
                <a:chOff x="6637867" y="3793067"/>
                <a:chExt cx="1083733" cy="547792"/>
              </a:xfrm>
            </p:grpSpPr>
            <p:sp>
              <p:nvSpPr>
                <p:cNvPr id="18" name="Retângulo 17"/>
                <p:cNvSpPr/>
                <p:nvPr/>
              </p:nvSpPr>
              <p:spPr>
                <a:xfrm>
                  <a:off x="6637867" y="3826933"/>
                  <a:ext cx="1083733" cy="491067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19" name="Retângulo 18"/>
                <p:cNvSpPr/>
                <p:nvPr/>
              </p:nvSpPr>
              <p:spPr>
                <a:xfrm>
                  <a:off x="6731001" y="3793067"/>
                  <a:ext cx="900000" cy="45719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20" name="Retângulo 19"/>
                <p:cNvSpPr/>
                <p:nvPr/>
              </p:nvSpPr>
              <p:spPr>
                <a:xfrm>
                  <a:off x="6731001" y="4295140"/>
                  <a:ext cx="900000" cy="45719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</p:grpSp>
        </p:grpSp>
      </p:grpSp>
      <p:cxnSp>
        <p:nvCxnSpPr>
          <p:cNvPr id="27" name="Conexão reta unidirecional 26"/>
          <p:cNvCxnSpPr/>
          <p:nvPr/>
        </p:nvCxnSpPr>
        <p:spPr>
          <a:xfrm flipH="1">
            <a:off x="4487333" y="2251629"/>
            <a:ext cx="1569273" cy="13919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reta unidirecional 28"/>
          <p:cNvCxnSpPr/>
          <p:nvPr/>
        </p:nvCxnSpPr>
        <p:spPr>
          <a:xfrm flipH="1" flipV="1">
            <a:off x="8162659" y="2054932"/>
            <a:ext cx="1" cy="69877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11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V. Chepel</a:t>
            </a:r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LIDINE 2022, Warsaw, September, 21-23</a:t>
            </a:r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BE53-9294-423D-AE0C-F3FD1871B730}" type="slidenum">
              <a:rPr lang="pt-PT" smtClean="0"/>
              <a:t>17</a:t>
            </a:fld>
            <a:endParaRPr lang="pt-PT"/>
          </a:p>
        </p:txBody>
      </p:sp>
      <p:sp>
        <p:nvSpPr>
          <p:cNvPr id="5" name="Rectangle 182"/>
          <p:cNvSpPr txBox="1">
            <a:spLocks noChangeArrowheads="1"/>
          </p:cNvSpPr>
          <p:nvPr/>
        </p:nvSpPr>
        <p:spPr>
          <a:xfrm>
            <a:off x="0" y="0"/>
            <a:ext cx="12192000" cy="1219200"/>
          </a:xfrm>
          <a:prstGeom prst="rect">
            <a:avLst/>
          </a:prstGeom>
          <a:ln/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pt-PT" altLang="pt-PT" b="1" dirty="0" err="1" smtClean="0">
                <a:solidFill>
                  <a:srgbClr val="0070C0"/>
                </a:solidFill>
                <a:latin typeface="+mn-lt"/>
              </a:rPr>
              <a:t>Benefits</a:t>
            </a:r>
            <a:endParaRPr lang="pt-PT" altLang="pt-PT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437341" y="1044389"/>
            <a:ext cx="9916459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spcBef>
                <a:spcPts val="600"/>
              </a:spcBef>
              <a:buAutoNum type="arabicPeriod"/>
            </a:pPr>
            <a:r>
              <a:rPr lang="en-GB" sz="2400" dirty="0" smtClean="0"/>
              <a:t>Significantly smaller free liquid surface – reduced probability of any kind of surface instabilities (ripples, waves, </a:t>
            </a:r>
            <a:r>
              <a:rPr lang="en-GB" sz="2400" dirty="0" err="1" smtClean="0"/>
              <a:t>microexplosions</a:t>
            </a:r>
            <a:r>
              <a:rPr lang="en-GB" sz="2400" dirty="0" smtClean="0"/>
              <a:t>, etc.) </a:t>
            </a:r>
          </a:p>
          <a:p>
            <a:pPr marL="514350" indent="-514350" algn="just">
              <a:spcBef>
                <a:spcPts val="600"/>
              </a:spcBef>
              <a:buAutoNum type="arabicPeriod"/>
            </a:pPr>
            <a:r>
              <a:rPr lang="en-GB" sz="2400" dirty="0" smtClean="0"/>
              <a:t>Electron drift/diffusion under the surface – eliminated or made local (within the hole pitch)</a:t>
            </a:r>
          </a:p>
          <a:p>
            <a:pPr marL="514350" indent="-514350" algn="just">
              <a:spcBef>
                <a:spcPts val="600"/>
              </a:spcBef>
              <a:buAutoNum type="arabicPeriod"/>
            </a:pPr>
            <a:r>
              <a:rPr lang="en-GB" sz="2400" dirty="0" smtClean="0"/>
              <a:t>High electron extraction probability thanks to high field at the interface (unreachable in uniform field)</a:t>
            </a:r>
          </a:p>
          <a:p>
            <a:pPr marL="514350" indent="-514350" algn="just">
              <a:spcBef>
                <a:spcPts val="600"/>
              </a:spcBef>
              <a:buAutoNum type="arabicPeriod"/>
            </a:pPr>
            <a:r>
              <a:rPr lang="en-GB" sz="2400" dirty="0" smtClean="0"/>
              <a:t>Positive ion feedback (if any) – likely to end up at the floating electrode</a:t>
            </a:r>
          </a:p>
          <a:p>
            <a:pPr marL="514350" indent="-514350" algn="just">
              <a:spcBef>
                <a:spcPts val="600"/>
              </a:spcBef>
              <a:buFontTx/>
              <a:buAutoNum type="arabicPeriod"/>
            </a:pPr>
            <a:r>
              <a:rPr lang="en-GB" sz="2400" b="1" dirty="0" smtClean="0"/>
              <a:t>Result – reduced single electron noise</a:t>
            </a:r>
            <a:endParaRPr lang="en-GB" sz="2400" b="1" dirty="0"/>
          </a:p>
          <a:p>
            <a:pPr marL="514350" indent="-514350" algn="just">
              <a:spcBef>
                <a:spcPts val="600"/>
              </a:spcBef>
              <a:buAutoNum type="arabicPeriod"/>
            </a:pPr>
            <a:r>
              <a:rPr lang="en-GB" sz="2400" dirty="0" smtClean="0"/>
              <a:t>Parallelism between gate and extraction electrodes – guaranteed for any dimensions</a:t>
            </a:r>
          </a:p>
          <a:p>
            <a:pPr marL="514350" indent="-514350" algn="just">
              <a:spcBef>
                <a:spcPts val="600"/>
              </a:spcBef>
              <a:buAutoNum type="arabicPeriod"/>
            </a:pPr>
            <a:r>
              <a:rPr lang="en-GB" sz="2400" dirty="0" smtClean="0"/>
              <a:t>No sagging </a:t>
            </a:r>
          </a:p>
          <a:p>
            <a:pPr marL="514350" indent="-514350" algn="just">
              <a:spcBef>
                <a:spcPts val="600"/>
              </a:spcBef>
              <a:buAutoNum type="arabicPeriod"/>
            </a:pPr>
            <a:r>
              <a:rPr lang="en-GB" sz="2400" dirty="0" smtClean="0"/>
              <a:t>No need for fine detector levelling and liquid level control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8" y="46936"/>
            <a:ext cx="1303523" cy="130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7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V. Chepel</a:t>
            </a:r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LIDINE 2022, Warsaw, September, 21-23</a:t>
            </a:r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BE53-9294-423D-AE0C-F3FD1871B730}" type="slidenum">
              <a:rPr lang="pt-PT" smtClean="0"/>
              <a:t>18</a:t>
            </a:fld>
            <a:endParaRPr lang="pt-PT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2" y="34210"/>
            <a:ext cx="1102081" cy="1102081"/>
          </a:xfrm>
          <a:prstGeom prst="rect">
            <a:avLst/>
          </a:prstGeom>
        </p:spPr>
      </p:pic>
      <p:sp>
        <p:nvSpPr>
          <p:cNvPr id="8" name="Rectangle 182"/>
          <p:cNvSpPr txBox="1">
            <a:spLocks noChangeArrowheads="1"/>
          </p:cNvSpPr>
          <p:nvPr/>
        </p:nvSpPr>
        <p:spPr>
          <a:xfrm>
            <a:off x="0" y="0"/>
            <a:ext cx="12192000" cy="1219200"/>
          </a:xfrm>
          <a:prstGeom prst="rect">
            <a:avLst/>
          </a:prstGeom>
          <a:ln/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pt-PT" altLang="pt-PT" b="1" dirty="0" err="1" smtClean="0">
                <a:solidFill>
                  <a:srgbClr val="0070C0"/>
                </a:solidFill>
                <a:latin typeface="+mn-lt"/>
              </a:rPr>
              <a:t>Remaining</a:t>
            </a:r>
            <a:r>
              <a:rPr lang="pt-PT" altLang="pt-PT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pt-PT" altLang="pt-PT" b="1" dirty="0" err="1" smtClean="0">
                <a:solidFill>
                  <a:srgbClr val="0070C0"/>
                </a:solidFill>
                <a:latin typeface="+mn-lt"/>
              </a:rPr>
              <a:t>questions</a:t>
            </a:r>
            <a:r>
              <a:rPr lang="pt-PT" altLang="pt-PT" b="1" dirty="0" smtClean="0">
                <a:solidFill>
                  <a:srgbClr val="0070C0"/>
                </a:solidFill>
                <a:latin typeface="+mn-lt"/>
              </a:rPr>
              <a:t>/</a:t>
            </a:r>
            <a:r>
              <a:rPr lang="pt-PT" altLang="pt-PT" b="1" dirty="0" err="1" smtClean="0">
                <a:solidFill>
                  <a:srgbClr val="0070C0"/>
                </a:solidFill>
                <a:latin typeface="+mn-lt"/>
              </a:rPr>
              <a:t>futher</a:t>
            </a:r>
            <a:r>
              <a:rPr lang="pt-PT" altLang="pt-PT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pt-PT" altLang="pt-PT" b="1" dirty="0" err="1" smtClean="0">
                <a:solidFill>
                  <a:srgbClr val="0070C0"/>
                </a:solidFill>
                <a:latin typeface="+mn-lt"/>
              </a:rPr>
              <a:t>work</a:t>
            </a:r>
            <a:endParaRPr lang="pt-PT" altLang="pt-PT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65139" y="952978"/>
            <a:ext cx="1154853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B" sz="2800" dirty="0" smtClean="0"/>
              <a:t>Opacity </a:t>
            </a:r>
            <a:r>
              <a:rPr lang="en-GB" sz="2800" dirty="0"/>
              <a:t>for VUV </a:t>
            </a:r>
            <a:r>
              <a:rPr lang="en-GB" sz="2800" dirty="0" smtClean="0"/>
              <a:t>(S1 problem) – </a:t>
            </a:r>
            <a:r>
              <a:rPr lang="en-GB" sz="2800" dirty="0" err="1"/>
              <a:t>CsI</a:t>
            </a:r>
            <a:r>
              <a:rPr lang="en-GB" sz="2800" dirty="0"/>
              <a:t> photocathode? Quartz substrate?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2800" dirty="0" smtClean="0"/>
              <a:t>Physics – meniscus profile, wettability, </a:t>
            </a:r>
            <a:r>
              <a:rPr lang="en-GB" sz="2800" i="1" dirty="0" smtClean="0"/>
              <a:t>E</a:t>
            </a:r>
            <a:r>
              <a:rPr lang="en-GB" sz="2800" dirty="0" smtClean="0"/>
              <a:t> field effect, electron transmission efficiency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2800" dirty="0" smtClean="0"/>
              <a:t>Structure </a:t>
            </a:r>
            <a:r>
              <a:rPr lang="en-GB" sz="2800" dirty="0"/>
              <a:t>optimization – thicker THGEM? Bigger holes</a:t>
            </a:r>
            <a:r>
              <a:rPr lang="en-GB" sz="2800" dirty="0" smtClean="0"/>
              <a:t>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GB" sz="2800" dirty="0" smtClean="0"/>
              <a:t>Works in </a:t>
            </a:r>
            <a:r>
              <a:rPr lang="en-GB" sz="2800" dirty="0" err="1" smtClean="0"/>
              <a:t>LAr</a:t>
            </a:r>
            <a:r>
              <a:rPr lang="en-GB" sz="2800" dirty="0" smtClean="0"/>
              <a:t> (1.4 g/cm</a:t>
            </a:r>
            <a:r>
              <a:rPr lang="en-GB" sz="2800" baseline="30000" dirty="0" smtClean="0"/>
              <a:t>3</a:t>
            </a:r>
            <a:r>
              <a:rPr lang="en-GB" sz="2800" dirty="0" smtClean="0"/>
              <a:t>)?</a:t>
            </a:r>
            <a:endParaRPr lang="en-GB" sz="2800" dirty="0"/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195" y="4336988"/>
            <a:ext cx="3276778" cy="810699"/>
          </a:xfrm>
          <a:prstGeom prst="rect">
            <a:avLst/>
          </a:prstGeom>
        </p:spPr>
      </p:pic>
      <p:grpSp>
        <p:nvGrpSpPr>
          <p:cNvPr id="24" name="Grupo 23"/>
          <p:cNvGrpSpPr/>
          <p:nvPr/>
        </p:nvGrpSpPr>
        <p:grpSpPr>
          <a:xfrm>
            <a:off x="3760952" y="5349013"/>
            <a:ext cx="3275021" cy="792271"/>
            <a:chOff x="371680" y="1963556"/>
            <a:chExt cx="4104218" cy="998787"/>
          </a:xfrm>
        </p:grpSpPr>
        <p:sp>
          <p:nvSpPr>
            <p:cNvPr id="25" name="Retângulo 24"/>
            <p:cNvSpPr/>
            <p:nvPr/>
          </p:nvSpPr>
          <p:spPr>
            <a:xfrm>
              <a:off x="371680" y="2216019"/>
              <a:ext cx="4104218" cy="74632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6" name="Retângulo 25"/>
            <p:cNvSpPr/>
            <p:nvPr/>
          </p:nvSpPr>
          <p:spPr>
            <a:xfrm>
              <a:off x="1171155" y="2056657"/>
              <a:ext cx="2491409" cy="6626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7" name="Retângulo 26"/>
            <p:cNvSpPr/>
            <p:nvPr/>
          </p:nvSpPr>
          <p:spPr>
            <a:xfrm>
              <a:off x="1184413" y="2282280"/>
              <a:ext cx="2491409" cy="6626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8" name="Retângulo 27"/>
            <p:cNvSpPr/>
            <p:nvPr/>
          </p:nvSpPr>
          <p:spPr>
            <a:xfrm>
              <a:off x="3655939" y="1963556"/>
              <a:ext cx="463826" cy="4240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9" name="Retângulo 28"/>
            <p:cNvSpPr/>
            <p:nvPr/>
          </p:nvSpPr>
          <p:spPr>
            <a:xfrm>
              <a:off x="720587" y="1970184"/>
              <a:ext cx="463826" cy="42406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30" name="CaixaDeTexto 29"/>
          <p:cNvSpPr txBox="1"/>
          <p:nvPr/>
        </p:nvSpPr>
        <p:spPr>
          <a:xfrm>
            <a:off x="2250491" y="5050684"/>
            <a:ext cx="1131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 err="1" smtClean="0"/>
              <a:t>floaters</a:t>
            </a:r>
            <a:endParaRPr lang="pt-PT" sz="2400" dirty="0"/>
          </a:p>
        </p:txBody>
      </p:sp>
      <p:cxnSp>
        <p:nvCxnSpPr>
          <p:cNvPr id="32" name="Conexão reta 31"/>
          <p:cNvCxnSpPr/>
          <p:nvPr/>
        </p:nvCxnSpPr>
        <p:spPr>
          <a:xfrm flipH="1">
            <a:off x="3280375" y="4502260"/>
            <a:ext cx="944050" cy="635381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xão reta 32"/>
          <p:cNvCxnSpPr>
            <a:endCxn id="30" idx="3"/>
          </p:cNvCxnSpPr>
          <p:nvPr/>
        </p:nvCxnSpPr>
        <p:spPr>
          <a:xfrm flipH="1" flipV="1">
            <a:off x="3382276" y="5281517"/>
            <a:ext cx="842149" cy="246866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/>
          <p:cNvSpPr txBox="1"/>
          <p:nvPr/>
        </p:nvSpPr>
        <p:spPr>
          <a:xfrm>
            <a:off x="4670331" y="4693441"/>
            <a:ext cx="1445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 err="1" smtClean="0"/>
              <a:t>LAr</a:t>
            </a:r>
            <a:r>
              <a:rPr lang="pt-PT" sz="2400" dirty="0" smtClean="0"/>
              <a:t> </a:t>
            </a:r>
            <a:r>
              <a:rPr lang="pt-PT" sz="2400" dirty="0" err="1" smtClean="0"/>
              <a:t>or</a:t>
            </a:r>
            <a:r>
              <a:rPr lang="pt-PT" sz="2400" dirty="0" smtClean="0"/>
              <a:t> </a:t>
            </a:r>
            <a:r>
              <a:rPr lang="pt-PT" sz="2400" dirty="0" err="1" smtClean="0"/>
              <a:t>LXe</a:t>
            </a:r>
            <a:endParaRPr lang="pt-PT" sz="2400" dirty="0"/>
          </a:p>
        </p:txBody>
      </p:sp>
      <p:sp>
        <p:nvSpPr>
          <p:cNvPr id="39" name="CaixaDeTexto 38"/>
          <p:cNvSpPr txBox="1"/>
          <p:nvPr/>
        </p:nvSpPr>
        <p:spPr>
          <a:xfrm>
            <a:off x="4690843" y="5711688"/>
            <a:ext cx="1445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 err="1" smtClean="0"/>
              <a:t>LAr</a:t>
            </a:r>
            <a:r>
              <a:rPr lang="pt-PT" sz="2400" dirty="0" smtClean="0"/>
              <a:t> </a:t>
            </a:r>
            <a:r>
              <a:rPr lang="pt-PT" sz="2400" dirty="0" err="1" smtClean="0"/>
              <a:t>or</a:t>
            </a:r>
            <a:r>
              <a:rPr lang="pt-PT" sz="2400" dirty="0" smtClean="0"/>
              <a:t> </a:t>
            </a:r>
            <a:r>
              <a:rPr lang="pt-PT" sz="2400" dirty="0" err="1" smtClean="0"/>
              <a:t>LXe</a:t>
            </a:r>
            <a:endParaRPr lang="pt-PT" sz="2400" dirty="0"/>
          </a:p>
        </p:txBody>
      </p:sp>
      <p:sp>
        <p:nvSpPr>
          <p:cNvPr id="41" name="Forma livre 40"/>
          <p:cNvSpPr/>
          <p:nvPr/>
        </p:nvSpPr>
        <p:spPr>
          <a:xfrm rot="21197959">
            <a:off x="2303887" y="4120052"/>
            <a:ext cx="868360" cy="764416"/>
          </a:xfrm>
          <a:custGeom>
            <a:avLst/>
            <a:gdLst>
              <a:gd name="connsiteX0" fmla="*/ 0 w 868360"/>
              <a:gd name="connsiteY0" fmla="*/ 0 h 764416"/>
              <a:gd name="connsiteX1" fmla="*/ 524933 w 868360"/>
              <a:gd name="connsiteY1" fmla="*/ 626533 h 764416"/>
              <a:gd name="connsiteX2" fmla="*/ 626533 w 868360"/>
              <a:gd name="connsiteY2" fmla="*/ 660400 h 764416"/>
              <a:gd name="connsiteX3" fmla="*/ 728133 w 868360"/>
              <a:gd name="connsiteY3" fmla="*/ 694267 h 764416"/>
              <a:gd name="connsiteX4" fmla="*/ 778933 w 868360"/>
              <a:gd name="connsiteY4" fmla="*/ 711200 h 764416"/>
              <a:gd name="connsiteX5" fmla="*/ 863600 w 868360"/>
              <a:gd name="connsiteY5" fmla="*/ 728133 h 764416"/>
              <a:gd name="connsiteX6" fmla="*/ 795867 w 868360"/>
              <a:gd name="connsiteY6" fmla="*/ 711200 h 764416"/>
              <a:gd name="connsiteX7" fmla="*/ 745067 w 868360"/>
              <a:gd name="connsiteY7" fmla="*/ 677333 h 764416"/>
              <a:gd name="connsiteX8" fmla="*/ 694267 w 868360"/>
              <a:gd name="connsiteY8" fmla="*/ 660400 h 764416"/>
              <a:gd name="connsiteX9" fmla="*/ 643467 w 868360"/>
              <a:gd name="connsiteY9" fmla="*/ 609600 h 764416"/>
              <a:gd name="connsiteX10" fmla="*/ 592667 w 868360"/>
              <a:gd name="connsiteY10" fmla="*/ 575733 h 764416"/>
              <a:gd name="connsiteX11" fmla="*/ 558800 w 868360"/>
              <a:gd name="connsiteY11" fmla="*/ 626533 h 764416"/>
              <a:gd name="connsiteX12" fmla="*/ 745067 w 868360"/>
              <a:gd name="connsiteY12" fmla="*/ 745067 h 764416"/>
              <a:gd name="connsiteX13" fmla="*/ 829733 w 868360"/>
              <a:gd name="connsiteY13" fmla="*/ 745067 h 7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68360" h="764416">
                <a:moveTo>
                  <a:pt x="0" y="0"/>
                </a:moveTo>
                <a:cubicBezTo>
                  <a:pt x="174978" y="208844"/>
                  <a:pt x="337411" y="428875"/>
                  <a:pt x="524933" y="626533"/>
                </a:cubicBezTo>
                <a:cubicBezTo>
                  <a:pt x="549503" y="652431"/>
                  <a:pt x="592666" y="649111"/>
                  <a:pt x="626533" y="660400"/>
                </a:cubicBezTo>
                <a:lnTo>
                  <a:pt x="728133" y="694267"/>
                </a:lnTo>
                <a:cubicBezTo>
                  <a:pt x="745066" y="699911"/>
                  <a:pt x="761430" y="707700"/>
                  <a:pt x="778933" y="711200"/>
                </a:cubicBezTo>
                <a:cubicBezTo>
                  <a:pt x="807155" y="716844"/>
                  <a:pt x="834819" y="728133"/>
                  <a:pt x="863600" y="728133"/>
                </a:cubicBezTo>
                <a:cubicBezTo>
                  <a:pt x="886873" y="728133"/>
                  <a:pt x="818445" y="716844"/>
                  <a:pt x="795867" y="711200"/>
                </a:cubicBezTo>
                <a:cubicBezTo>
                  <a:pt x="778934" y="699911"/>
                  <a:pt x="763270" y="686434"/>
                  <a:pt x="745067" y="677333"/>
                </a:cubicBezTo>
                <a:cubicBezTo>
                  <a:pt x="729102" y="669351"/>
                  <a:pt x="709119" y="670301"/>
                  <a:pt x="694267" y="660400"/>
                </a:cubicBezTo>
                <a:cubicBezTo>
                  <a:pt x="674342" y="647116"/>
                  <a:pt x="661864" y="624931"/>
                  <a:pt x="643467" y="609600"/>
                </a:cubicBezTo>
                <a:cubicBezTo>
                  <a:pt x="627833" y="596571"/>
                  <a:pt x="609600" y="587022"/>
                  <a:pt x="592667" y="575733"/>
                </a:cubicBezTo>
                <a:cubicBezTo>
                  <a:pt x="581378" y="592666"/>
                  <a:pt x="558800" y="606182"/>
                  <a:pt x="558800" y="626533"/>
                </a:cubicBezTo>
                <a:cubicBezTo>
                  <a:pt x="558800" y="822070"/>
                  <a:pt x="597210" y="755628"/>
                  <a:pt x="745067" y="745067"/>
                </a:cubicBezTo>
                <a:cubicBezTo>
                  <a:pt x="773217" y="743056"/>
                  <a:pt x="801511" y="745067"/>
                  <a:pt x="829733" y="745067"/>
                </a:cubicBezTo>
              </a:path>
            </a:pathLst>
          </a:cu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4" name="Imagem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411" y="3522348"/>
            <a:ext cx="4077261" cy="2852990"/>
          </a:xfrm>
          <a:prstGeom prst="rect">
            <a:avLst/>
          </a:prstGeom>
        </p:spPr>
      </p:pic>
      <p:sp>
        <p:nvSpPr>
          <p:cNvPr id="40" name="Forma livre 39"/>
          <p:cNvSpPr/>
          <p:nvPr/>
        </p:nvSpPr>
        <p:spPr>
          <a:xfrm>
            <a:off x="8331200" y="1032933"/>
            <a:ext cx="3572933" cy="2662172"/>
          </a:xfrm>
          <a:custGeom>
            <a:avLst/>
            <a:gdLst>
              <a:gd name="connsiteX0" fmla="*/ 0 w 3572933"/>
              <a:gd name="connsiteY0" fmla="*/ 84667 h 2662172"/>
              <a:gd name="connsiteX1" fmla="*/ 1083733 w 3572933"/>
              <a:gd name="connsiteY1" fmla="*/ 33867 h 2662172"/>
              <a:gd name="connsiteX2" fmla="*/ 1337733 w 3572933"/>
              <a:gd name="connsiteY2" fmla="*/ 0 h 2662172"/>
              <a:gd name="connsiteX3" fmla="*/ 1794933 w 3572933"/>
              <a:gd name="connsiteY3" fmla="*/ 16934 h 2662172"/>
              <a:gd name="connsiteX4" fmla="*/ 1913467 w 3572933"/>
              <a:gd name="connsiteY4" fmla="*/ 33867 h 2662172"/>
              <a:gd name="connsiteX5" fmla="*/ 2506133 w 3572933"/>
              <a:gd name="connsiteY5" fmla="*/ 50800 h 2662172"/>
              <a:gd name="connsiteX6" fmla="*/ 2556933 w 3572933"/>
              <a:gd name="connsiteY6" fmla="*/ 67734 h 2662172"/>
              <a:gd name="connsiteX7" fmla="*/ 2658533 w 3572933"/>
              <a:gd name="connsiteY7" fmla="*/ 84667 h 2662172"/>
              <a:gd name="connsiteX8" fmla="*/ 2743200 w 3572933"/>
              <a:gd name="connsiteY8" fmla="*/ 101600 h 2662172"/>
              <a:gd name="connsiteX9" fmla="*/ 2912533 w 3572933"/>
              <a:gd name="connsiteY9" fmla="*/ 152400 h 2662172"/>
              <a:gd name="connsiteX10" fmla="*/ 3014133 w 3572933"/>
              <a:gd name="connsiteY10" fmla="*/ 186267 h 2662172"/>
              <a:gd name="connsiteX11" fmla="*/ 3064933 w 3572933"/>
              <a:gd name="connsiteY11" fmla="*/ 203200 h 2662172"/>
              <a:gd name="connsiteX12" fmla="*/ 3115733 w 3572933"/>
              <a:gd name="connsiteY12" fmla="*/ 220134 h 2662172"/>
              <a:gd name="connsiteX13" fmla="*/ 3166533 w 3572933"/>
              <a:gd name="connsiteY13" fmla="*/ 237067 h 2662172"/>
              <a:gd name="connsiteX14" fmla="*/ 3234267 w 3572933"/>
              <a:gd name="connsiteY14" fmla="*/ 270934 h 2662172"/>
              <a:gd name="connsiteX15" fmla="*/ 3285067 w 3572933"/>
              <a:gd name="connsiteY15" fmla="*/ 304800 h 2662172"/>
              <a:gd name="connsiteX16" fmla="*/ 3386667 w 3572933"/>
              <a:gd name="connsiteY16" fmla="*/ 338667 h 2662172"/>
              <a:gd name="connsiteX17" fmla="*/ 3471333 w 3572933"/>
              <a:gd name="connsiteY17" fmla="*/ 440267 h 2662172"/>
              <a:gd name="connsiteX18" fmla="*/ 3505200 w 3572933"/>
              <a:gd name="connsiteY18" fmla="*/ 541867 h 2662172"/>
              <a:gd name="connsiteX19" fmla="*/ 3522133 w 3572933"/>
              <a:gd name="connsiteY19" fmla="*/ 592667 h 2662172"/>
              <a:gd name="connsiteX20" fmla="*/ 3539067 w 3572933"/>
              <a:gd name="connsiteY20" fmla="*/ 643467 h 2662172"/>
              <a:gd name="connsiteX21" fmla="*/ 3572933 w 3572933"/>
              <a:gd name="connsiteY21" fmla="*/ 795867 h 2662172"/>
              <a:gd name="connsiteX22" fmla="*/ 3556000 w 3572933"/>
              <a:gd name="connsiteY22" fmla="*/ 1320800 h 2662172"/>
              <a:gd name="connsiteX23" fmla="*/ 3505200 w 3572933"/>
              <a:gd name="connsiteY23" fmla="*/ 1507067 h 2662172"/>
              <a:gd name="connsiteX24" fmla="*/ 3471333 w 3572933"/>
              <a:gd name="connsiteY24" fmla="*/ 1608667 h 2662172"/>
              <a:gd name="connsiteX25" fmla="*/ 3437467 w 3572933"/>
              <a:gd name="connsiteY25" fmla="*/ 1659467 h 2662172"/>
              <a:gd name="connsiteX26" fmla="*/ 3403600 w 3572933"/>
              <a:gd name="connsiteY26" fmla="*/ 1778000 h 2662172"/>
              <a:gd name="connsiteX27" fmla="*/ 3369733 w 3572933"/>
              <a:gd name="connsiteY27" fmla="*/ 1879600 h 2662172"/>
              <a:gd name="connsiteX28" fmla="*/ 3335867 w 3572933"/>
              <a:gd name="connsiteY28" fmla="*/ 1930400 h 2662172"/>
              <a:gd name="connsiteX29" fmla="*/ 3302000 w 3572933"/>
              <a:gd name="connsiteY29" fmla="*/ 2032000 h 2662172"/>
              <a:gd name="connsiteX30" fmla="*/ 3268133 w 3572933"/>
              <a:gd name="connsiteY30" fmla="*/ 2133600 h 2662172"/>
              <a:gd name="connsiteX31" fmla="*/ 3251200 w 3572933"/>
              <a:gd name="connsiteY31" fmla="*/ 2184400 h 2662172"/>
              <a:gd name="connsiteX32" fmla="*/ 3234267 w 3572933"/>
              <a:gd name="connsiteY32" fmla="*/ 2235200 h 2662172"/>
              <a:gd name="connsiteX33" fmla="*/ 3200400 w 3572933"/>
              <a:gd name="connsiteY33" fmla="*/ 2286000 h 2662172"/>
              <a:gd name="connsiteX34" fmla="*/ 3166533 w 3572933"/>
              <a:gd name="connsiteY34" fmla="*/ 2387600 h 2662172"/>
              <a:gd name="connsiteX35" fmla="*/ 3149600 w 3572933"/>
              <a:gd name="connsiteY35" fmla="*/ 2438400 h 2662172"/>
              <a:gd name="connsiteX36" fmla="*/ 3115733 w 3572933"/>
              <a:gd name="connsiteY36" fmla="*/ 2506134 h 2662172"/>
              <a:gd name="connsiteX37" fmla="*/ 3064933 w 3572933"/>
              <a:gd name="connsiteY37" fmla="*/ 2607734 h 2662172"/>
              <a:gd name="connsiteX38" fmla="*/ 3048000 w 3572933"/>
              <a:gd name="connsiteY38" fmla="*/ 2658534 h 2662172"/>
              <a:gd name="connsiteX39" fmla="*/ 3081867 w 3572933"/>
              <a:gd name="connsiteY39" fmla="*/ 2489200 h 2662172"/>
              <a:gd name="connsiteX40" fmla="*/ 3098800 w 3572933"/>
              <a:gd name="connsiteY40" fmla="*/ 2404534 h 2662172"/>
              <a:gd name="connsiteX41" fmla="*/ 3132667 w 3572933"/>
              <a:gd name="connsiteY41" fmla="*/ 2269067 h 2662172"/>
              <a:gd name="connsiteX42" fmla="*/ 3183467 w 3572933"/>
              <a:gd name="connsiteY42" fmla="*/ 2032000 h 2662172"/>
              <a:gd name="connsiteX43" fmla="*/ 3352800 w 3572933"/>
              <a:gd name="connsiteY43" fmla="*/ 2133600 h 2662172"/>
              <a:gd name="connsiteX44" fmla="*/ 3403600 w 3572933"/>
              <a:gd name="connsiteY44" fmla="*/ 2184400 h 2662172"/>
              <a:gd name="connsiteX45" fmla="*/ 3454400 w 3572933"/>
              <a:gd name="connsiteY45" fmla="*/ 2201334 h 2662172"/>
              <a:gd name="connsiteX46" fmla="*/ 3505200 w 3572933"/>
              <a:gd name="connsiteY46" fmla="*/ 2235200 h 2662172"/>
              <a:gd name="connsiteX47" fmla="*/ 3454400 w 3572933"/>
              <a:gd name="connsiteY47" fmla="*/ 2252134 h 2662172"/>
              <a:gd name="connsiteX48" fmla="*/ 3352800 w 3572933"/>
              <a:gd name="connsiteY48" fmla="*/ 2302934 h 2662172"/>
              <a:gd name="connsiteX49" fmla="*/ 3302000 w 3572933"/>
              <a:gd name="connsiteY49" fmla="*/ 2353734 h 2662172"/>
              <a:gd name="connsiteX50" fmla="*/ 3251200 w 3572933"/>
              <a:gd name="connsiteY50" fmla="*/ 2387600 h 2662172"/>
              <a:gd name="connsiteX51" fmla="*/ 3234267 w 3572933"/>
              <a:gd name="connsiteY51" fmla="*/ 2438400 h 2662172"/>
              <a:gd name="connsiteX52" fmla="*/ 3166533 w 3572933"/>
              <a:gd name="connsiteY52" fmla="*/ 2540000 h 2662172"/>
              <a:gd name="connsiteX53" fmla="*/ 3149600 w 3572933"/>
              <a:gd name="connsiteY53" fmla="*/ 2590800 h 2662172"/>
              <a:gd name="connsiteX54" fmla="*/ 3098800 w 3572933"/>
              <a:gd name="connsiteY54" fmla="*/ 2607734 h 2662172"/>
              <a:gd name="connsiteX55" fmla="*/ 3081867 w 3572933"/>
              <a:gd name="connsiteY55" fmla="*/ 2658534 h 266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572933" h="2662172">
                <a:moveTo>
                  <a:pt x="0" y="84667"/>
                </a:moveTo>
                <a:lnTo>
                  <a:pt x="1083733" y="33867"/>
                </a:lnTo>
                <a:cubicBezTo>
                  <a:pt x="1280552" y="23508"/>
                  <a:pt x="1228800" y="36312"/>
                  <a:pt x="1337733" y="0"/>
                </a:cubicBezTo>
                <a:cubicBezTo>
                  <a:pt x="1490133" y="5645"/>
                  <a:pt x="1642692" y="7979"/>
                  <a:pt x="1794933" y="16934"/>
                </a:cubicBezTo>
                <a:cubicBezTo>
                  <a:pt x="1834777" y="19278"/>
                  <a:pt x="1873600" y="31969"/>
                  <a:pt x="1913467" y="33867"/>
                </a:cubicBezTo>
                <a:cubicBezTo>
                  <a:pt x="2110879" y="43267"/>
                  <a:pt x="2308578" y="45156"/>
                  <a:pt x="2506133" y="50800"/>
                </a:cubicBezTo>
                <a:cubicBezTo>
                  <a:pt x="2523066" y="56445"/>
                  <a:pt x="2539509" y="63862"/>
                  <a:pt x="2556933" y="67734"/>
                </a:cubicBezTo>
                <a:cubicBezTo>
                  <a:pt x="2590449" y="75182"/>
                  <a:pt x="2624753" y="78525"/>
                  <a:pt x="2658533" y="84667"/>
                </a:cubicBezTo>
                <a:cubicBezTo>
                  <a:pt x="2686850" y="89815"/>
                  <a:pt x="2714978" y="95956"/>
                  <a:pt x="2743200" y="101600"/>
                </a:cubicBezTo>
                <a:cubicBezTo>
                  <a:pt x="2872644" y="166323"/>
                  <a:pt x="2743867" y="110233"/>
                  <a:pt x="2912533" y="152400"/>
                </a:cubicBezTo>
                <a:cubicBezTo>
                  <a:pt x="2947166" y="161058"/>
                  <a:pt x="2980266" y="174978"/>
                  <a:pt x="3014133" y="186267"/>
                </a:cubicBezTo>
                <a:lnTo>
                  <a:pt x="3064933" y="203200"/>
                </a:lnTo>
                <a:lnTo>
                  <a:pt x="3115733" y="220134"/>
                </a:lnTo>
                <a:cubicBezTo>
                  <a:pt x="3132666" y="225778"/>
                  <a:pt x="3150568" y="229085"/>
                  <a:pt x="3166533" y="237067"/>
                </a:cubicBezTo>
                <a:cubicBezTo>
                  <a:pt x="3189111" y="248356"/>
                  <a:pt x="3212350" y="258410"/>
                  <a:pt x="3234267" y="270934"/>
                </a:cubicBezTo>
                <a:cubicBezTo>
                  <a:pt x="3251937" y="281031"/>
                  <a:pt x="3266470" y="296535"/>
                  <a:pt x="3285067" y="304800"/>
                </a:cubicBezTo>
                <a:cubicBezTo>
                  <a:pt x="3317689" y="319299"/>
                  <a:pt x="3386667" y="338667"/>
                  <a:pt x="3386667" y="338667"/>
                </a:cubicBezTo>
                <a:cubicBezTo>
                  <a:pt x="3418570" y="370570"/>
                  <a:pt x="3452472" y="397830"/>
                  <a:pt x="3471333" y="440267"/>
                </a:cubicBezTo>
                <a:cubicBezTo>
                  <a:pt x="3485832" y="472889"/>
                  <a:pt x="3493911" y="508000"/>
                  <a:pt x="3505200" y="541867"/>
                </a:cubicBezTo>
                <a:lnTo>
                  <a:pt x="3522133" y="592667"/>
                </a:lnTo>
                <a:cubicBezTo>
                  <a:pt x="3527778" y="609600"/>
                  <a:pt x="3534738" y="626151"/>
                  <a:pt x="3539067" y="643467"/>
                </a:cubicBezTo>
                <a:cubicBezTo>
                  <a:pt x="3562980" y="739122"/>
                  <a:pt x="3551436" y="688379"/>
                  <a:pt x="3572933" y="795867"/>
                </a:cubicBezTo>
                <a:cubicBezTo>
                  <a:pt x="3567289" y="970845"/>
                  <a:pt x="3565711" y="1146001"/>
                  <a:pt x="3556000" y="1320800"/>
                </a:cubicBezTo>
                <a:cubicBezTo>
                  <a:pt x="3552809" y="1378246"/>
                  <a:pt x="3522441" y="1455345"/>
                  <a:pt x="3505200" y="1507067"/>
                </a:cubicBezTo>
                <a:cubicBezTo>
                  <a:pt x="3505198" y="1507072"/>
                  <a:pt x="3471336" y="1608663"/>
                  <a:pt x="3471333" y="1608667"/>
                </a:cubicBezTo>
                <a:cubicBezTo>
                  <a:pt x="3460044" y="1625600"/>
                  <a:pt x="3446568" y="1641264"/>
                  <a:pt x="3437467" y="1659467"/>
                </a:cubicBezTo>
                <a:cubicBezTo>
                  <a:pt x="3423237" y="1687927"/>
                  <a:pt x="3411741" y="1750864"/>
                  <a:pt x="3403600" y="1778000"/>
                </a:cubicBezTo>
                <a:cubicBezTo>
                  <a:pt x="3393342" y="1812193"/>
                  <a:pt x="3389535" y="1849897"/>
                  <a:pt x="3369733" y="1879600"/>
                </a:cubicBezTo>
                <a:cubicBezTo>
                  <a:pt x="3358444" y="1896533"/>
                  <a:pt x="3344132" y="1911803"/>
                  <a:pt x="3335867" y="1930400"/>
                </a:cubicBezTo>
                <a:cubicBezTo>
                  <a:pt x="3321368" y="1963022"/>
                  <a:pt x="3313289" y="1998133"/>
                  <a:pt x="3302000" y="2032000"/>
                </a:cubicBezTo>
                <a:lnTo>
                  <a:pt x="3268133" y="2133600"/>
                </a:lnTo>
                <a:lnTo>
                  <a:pt x="3251200" y="2184400"/>
                </a:lnTo>
                <a:cubicBezTo>
                  <a:pt x="3245556" y="2201333"/>
                  <a:pt x="3244168" y="2220349"/>
                  <a:pt x="3234267" y="2235200"/>
                </a:cubicBezTo>
                <a:lnTo>
                  <a:pt x="3200400" y="2286000"/>
                </a:lnTo>
                <a:lnTo>
                  <a:pt x="3166533" y="2387600"/>
                </a:lnTo>
                <a:cubicBezTo>
                  <a:pt x="3160889" y="2404533"/>
                  <a:pt x="3157582" y="2422435"/>
                  <a:pt x="3149600" y="2438400"/>
                </a:cubicBezTo>
                <a:cubicBezTo>
                  <a:pt x="3138311" y="2460978"/>
                  <a:pt x="3125677" y="2482932"/>
                  <a:pt x="3115733" y="2506134"/>
                </a:cubicBezTo>
                <a:cubicBezTo>
                  <a:pt x="3073669" y="2604284"/>
                  <a:pt x="3130017" y="2510108"/>
                  <a:pt x="3064933" y="2607734"/>
                </a:cubicBezTo>
                <a:cubicBezTo>
                  <a:pt x="3059289" y="2624667"/>
                  <a:pt x="3045476" y="2676204"/>
                  <a:pt x="3048000" y="2658534"/>
                </a:cubicBezTo>
                <a:cubicBezTo>
                  <a:pt x="3056141" y="2601550"/>
                  <a:pt x="3070578" y="2545645"/>
                  <a:pt x="3081867" y="2489200"/>
                </a:cubicBezTo>
                <a:cubicBezTo>
                  <a:pt x="3087511" y="2460978"/>
                  <a:pt x="3091820" y="2432456"/>
                  <a:pt x="3098800" y="2404534"/>
                </a:cubicBezTo>
                <a:cubicBezTo>
                  <a:pt x="3110089" y="2359378"/>
                  <a:pt x="3123539" y="2314709"/>
                  <a:pt x="3132667" y="2269067"/>
                </a:cubicBezTo>
                <a:cubicBezTo>
                  <a:pt x="3171097" y="2076913"/>
                  <a:pt x="3152572" y="2155577"/>
                  <a:pt x="3183467" y="2032000"/>
                </a:cubicBezTo>
                <a:cubicBezTo>
                  <a:pt x="3236914" y="2058724"/>
                  <a:pt x="3311934" y="2092734"/>
                  <a:pt x="3352800" y="2133600"/>
                </a:cubicBezTo>
                <a:cubicBezTo>
                  <a:pt x="3369733" y="2150533"/>
                  <a:pt x="3383675" y="2171116"/>
                  <a:pt x="3403600" y="2184400"/>
                </a:cubicBezTo>
                <a:cubicBezTo>
                  <a:pt x="3418452" y="2194301"/>
                  <a:pt x="3438435" y="2193352"/>
                  <a:pt x="3454400" y="2201334"/>
                </a:cubicBezTo>
                <a:cubicBezTo>
                  <a:pt x="3472603" y="2210435"/>
                  <a:pt x="3488267" y="2223911"/>
                  <a:pt x="3505200" y="2235200"/>
                </a:cubicBezTo>
                <a:cubicBezTo>
                  <a:pt x="3488267" y="2240845"/>
                  <a:pt x="3470365" y="2244152"/>
                  <a:pt x="3454400" y="2252134"/>
                </a:cubicBezTo>
                <a:cubicBezTo>
                  <a:pt x="3323097" y="2317786"/>
                  <a:pt x="3480488" y="2260370"/>
                  <a:pt x="3352800" y="2302934"/>
                </a:cubicBezTo>
                <a:cubicBezTo>
                  <a:pt x="3335867" y="2319867"/>
                  <a:pt x="3320397" y="2338403"/>
                  <a:pt x="3302000" y="2353734"/>
                </a:cubicBezTo>
                <a:cubicBezTo>
                  <a:pt x="3286366" y="2366762"/>
                  <a:pt x="3263913" y="2371708"/>
                  <a:pt x="3251200" y="2387600"/>
                </a:cubicBezTo>
                <a:cubicBezTo>
                  <a:pt x="3240050" y="2401538"/>
                  <a:pt x="3242935" y="2422797"/>
                  <a:pt x="3234267" y="2438400"/>
                </a:cubicBezTo>
                <a:cubicBezTo>
                  <a:pt x="3214500" y="2473981"/>
                  <a:pt x="3166533" y="2540000"/>
                  <a:pt x="3166533" y="2540000"/>
                </a:cubicBezTo>
                <a:cubicBezTo>
                  <a:pt x="3160889" y="2556933"/>
                  <a:pt x="3162221" y="2578179"/>
                  <a:pt x="3149600" y="2590800"/>
                </a:cubicBezTo>
                <a:cubicBezTo>
                  <a:pt x="3136979" y="2603422"/>
                  <a:pt x="3111421" y="2595112"/>
                  <a:pt x="3098800" y="2607734"/>
                </a:cubicBezTo>
                <a:cubicBezTo>
                  <a:pt x="3086179" y="2620355"/>
                  <a:pt x="3081867" y="2658534"/>
                  <a:pt x="3081867" y="2658534"/>
                </a:cubicBezTo>
              </a:path>
            </a:pathLst>
          </a:cu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1984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V. Chepel</a:t>
            </a:r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LIDINE 2022, Warsaw, September, 21-23</a:t>
            </a:r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BE53-9294-423D-AE0C-F3FD1871B730}" type="slidenum">
              <a:rPr lang="pt-PT" smtClean="0"/>
              <a:t>19</a:t>
            </a:fld>
            <a:endParaRPr lang="pt-PT"/>
          </a:p>
        </p:txBody>
      </p:sp>
      <p:sp>
        <p:nvSpPr>
          <p:cNvPr id="5" name="Rectangle 182"/>
          <p:cNvSpPr txBox="1">
            <a:spLocks noChangeArrowheads="1"/>
          </p:cNvSpPr>
          <p:nvPr/>
        </p:nvSpPr>
        <p:spPr>
          <a:xfrm>
            <a:off x="0" y="0"/>
            <a:ext cx="12192000" cy="1219200"/>
          </a:xfrm>
          <a:prstGeom prst="rect">
            <a:avLst/>
          </a:prstGeom>
          <a:ln/>
        </p:spPr>
        <p:txBody>
          <a:bodyPr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pt-PT" altLang="pt-PT" b="1" dirty="0" err="1" smtClean="0">
                <a:solidFill>
                  <a:srgbClr val="0070C0"/>
                </a:solidFill>
                <a:latin typeface="+mn-lt"/>
              </a:rPr>
              <a:t>Conclusions</a:t>
            </a:r>
            <a:endParaRPr lang="pt-PT" altLang="pt-PT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746282" y="1101594"/>
            <a:ext cx="733527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 smtClean="0"/>
              <a:t>1. Prove of principle – successful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2. Next – study details – physics and optimization</a:t>
            </a:r>
          </a:p>
          <a:p>
            <a:pPr>
              <a:lnSpc>
                <a:spcPct val="150000"/>
              </a:lnSpc>
            </a:pPr>
            <a:r>
              <a:rPr lang="en-GB" sz="2800" dirty="0" smtClean="0"/>
              <a:t>3. There is more to floating …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210"/>
            <a:ext cx="1542234" cy="1542234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1797728" y="2969035"/>
            <a:ext cx="3500041" cy="3081094"/>
            <a:chOff x="1825914" y="2893851"/>
            <a:chExt cx="3825656" cy="3105255"/>
          </a:xfrm>
        </p:grpSpPr>
        <p:pic>
          <p:nvPicPr>
            <p:cNvPr id="31" name="Imagem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2893851"/>
              <a:ext cx="2070170" cy="3105255"/>
            </a:xfrm>
            <a:prstGeom prst="rect">
              <a:avLst/>
            </a:prstGeom>
          </p:spPr>
        </p:pic>
        <p:grpSp>
          <p:nvGrpSpPr>
            <p:cNvPr id="10" name="Grupo 9"/>
            <p:cNvGrpSpPr/>
            <p:nvPr/>
          </p:nvGrpSpPr>
          <p:grpSpPr>
            <a:xfrm>
              <a:off x="1825914" y="3679080"/>
              <a:ext cx="1617183" cy="1950740"/>
              <a:chOff x="6579550" y="1515511"/>
              <a:chExt cx="1617183" cy="1950740"/>
            </a:xfrm>
          </p:grpSpPr>
          <p:grpSp>
            <p:nvGrpSpPr>
              <p:cNvPr id="11" name="Grupo 10"/>
              <p:cNvGrpSpPr/>
              <p:nvPr/>
            </p:nvGrpSpPr>
            <p:grpSpPr>
              <a:xfrm rot="540685">
                <a:off x="6579550" y="1515511"/>
                <a:ext cx="1617183" cy="1950740"/>
                <a:chOff x="9310350" y="2372008"/>
                <a:chExt cx="1617183" cy="1950740"/>
              </a:xfrm>
            </p:grpSpPr>
            <p:sp>
              <p:nvSpPr>
                <p:cNvPr id="17" name="Retângulo 16"/>
                <p:cNvSpPr/>
                <p:nvPr/>
              </p:nvSpPr>
              <p:spPr>
                <a:xfrm>
                  <a:off x="9310350" y="2372008"/>
                  <a:ext cx="1617183" cy="1950740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18" name="Retângulo 17"/>
                <p:cNvSpPr/>
                <p:nvPr/>
              </p:nvSpPr>
              <p:spPr>
                <a:xfrm>
                  <a:off x="9387645" y="2460534"/>
                  <a:ext cx="227135" cy="9595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19" name="Retângulo 18"/>
                <p:cNvSpPr/>
                <p:nvPr/>
              </p:nvSpPr>
              <p:spPr>
                <a:xfrm>
                  <a:off x="9693951" y="2459033"/>
                  <a:ext cx="227135" cy="9595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20" name="Retângulo 19"/>
                <p:cNvSpPr/>
                <p:nvPr/>
              </p:nvSpPr>
              <p:spPr>
                <a:xfrm>
                  <a:off x="10009311" y="2466585"/>
                  <a:ext cx="227135" cy="9595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21" name="Retângulo 20"/>
                <p:cNvSpPr/>
                <p:nvPr/>
              </p:nvSpPr>
              <p:spPr>
                <a:xfrm>
                  <a:off x="10324671" y="2465082"/>
                  <a:ext cx="227135" cy="9595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22" name="Retângulo 21"/>
                <p:cNvSpPr/>
                <p:nvPr/>
              </p:nvSpPr>
              <p:spPr>
                <a:xfrm>
                  <a:off x="10621923" y="2463576"/>
                  <a:ext cx="227135" cy="9595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23" name="Retângulo 22"/>
                <p:cNvSpPr/>
                <p:nvPr/>
              </p:nvSpPr>
              <p:spPr>
                <a:xfrm>
                  <a:off x="9387645" y="4131944"/>
                  <a:ext cx="227135" cy="9595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24" name="Retângulo 23"/>
                <p:cNvSpPr/>
                <p:nvPr/>
              </p:nvSpPr>
              <p:spPr>
                <a:xfrm>
                  <a:off x="9693951" y="4130443"/>
                  <a:ext cx="227135" cy="9595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25" name="Retângulo 24"/>
                <p:cNvSpPr/>
                <p:nvPr/>
              </p:nvSpPr>
              <p:spPr>
                <a:xfrm>
                  <a:off x="10009311" y="4137995"/>
                  <a:ext cx="227135" cy="9595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26" name="Retângulo 25"/>
                <p:cNvSpPr/>
                <p:nvPr/>
              </p:nvSpPr>
              <p:spPr>
                <a:xfrm>
                  <a:off x="10324671" y="4136492"/>
                  <a:ext cx="227135" cy="9595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27" name="Retângulo 26"/>
                <p:cNvSpPr/>
                <p:nvPr/>
              </p:nvSpPr>
              <p:spPr>
                <a:xfrm>
                  <a:off x="10621923" y="4134986"/>
                  <a:ext cx="227135" cy="95951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28" name="Fluxograma: introdução manual 27"/>
                <p:cNvSpPr/>
                <p:nvPr/>
              </p:nvSpPr>
              <p:spPr>
                <a:xfrm>
                  <a:off x="9310350" y="2966474"/>
                  <a:ext cx="1617183" cy="1356274"/>
                </a:xfrm>
                <a:prstGeom prst="flowChartManualInput">
                  <a:avLst/>
                </a:prstGeom>
                <a:solidFill>
                  <a:schemeClr val="accent1">
                    <a:lumMod val="60000"/>
                    <a:lumOff val="40000"/>
                    <a:alpha val="42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</p:grpSp>
          <p:grpSp>
            <p:nvGrpSpPr>
              <p:cNvPr id="12" name="Grupo 11"/>
              <p:cNvGrpSpPr/>
              <p:nvPr/>
            </p:nvGrpSpPr>
            <p:grpSpPr>
              <a:xfrm>
                <a:off x="6728948" y="2085211"/>
                <a:ext cx="1378180" cy="255686"/>
                <a:chOff x="5128945" y="2724383"/>
                <a:chExt cx="3399178" cy="430697"/>
              </a:xfrm>
            </p:grpSpPr>
            <p:sp>
              <p:nvSpPr>
                <p:cNvPr id="13" name="Retângulo 12"/>
                <p:cNvSpPr/>
                <p:nvPr/>
              </p:nvSpPr>
              <p:spPr>
                <a:xfrm>
                  <a:off x="5579513" y="2817484"/>
                  <a:ext cx="2491409" cy="66261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14" name="Retângulo 13"/>
                <p:cNvSpPr/>
                <p:nvPr/>
              </p:nvSpPr>
              <p:spPr>
                <a:xfrm>
                  <a:off x="5592771" y="3043107"/>
                  <a:ext cx="2491409" cy="66261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15" name="Retângulo 14"/>
                <p:cNvSpPr/>
                <p:nvPr/>
              </p:nvSpPr>
              <p:spPr>
                <a:xfrm>
                  <a:off x="8064297" y="2724383"/>
                  <a:ext cx="463826" cy="424069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  <p:sp>
              <p:nvSpPr>
                <p:cNvPr id="16" name="Retângulo 15"/>
                <p:cNvSpPr/>
                <p:nvPr/>
              </p:nvSpPr>
              <p:spPr>
                <a:xfrm>
                  <a:off x="5128945" y="2731011"/>
                  <a:ext cx="463826" cy="424069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PT"/>
                </a:p>
              </p:txBody>
            </p:sp>
          </p:grpSp>
        </p:grpSp>
        <p:sp>
          <p:nvSpPr>
            <p:cNvPr id="29" name="Oval 28"/>
            <p:cNvSpPr/>
            <p:nvPr/>
          </p:nvSpPr>
          <p:spPr>
            <a:xfrm>
              <a:off x="4115198" y="3629957"/>
              <a:ext cx="669899" cy="682051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30" name="Forma livre 29"/>
            <p:cNvSpPr/>
            <p:nvPr/>
          </p:nvSpPr>
          <p:spPr>
            <a:xfrm>
              <a:off x="3584165" y="4217879"/>
              <a:ext cx="510988" cy="228600"/>
            </a:xfrm>
            <a:custGeom>
              <a:avLst/>
              <a:gdLst>
                <a:gd name="connsiteX0" fmla="*/ 510988 w 510988"/>
                <a:gd name="connsiteY0" fmla="*/ 0 h 228600"/>
                <a:gd name="connsiteX1" fmla="*/ 322729 w 510988"/>
                <a:gd name="connsiteY1" fmla="*/ 134470 h 228600"/>
                <a:gd name="connsiteX2" fmla="*/ 0 w 510988"/>
                <a:gd name="connsiteY2" fmla="*/ 228600 h 228600"/>
                <a:gd name="connsiteX3" fmla="*/ 0 w 510988"/>
                <a:gd name="connsiteY3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988" h="228600">
                  <a:moveTo>
                    <a:pt x="510988" y="0"/>
                  </a:moveTo>
                  <a:cubicBezTo>
                    <a:pt x="459441" y="48185"/>
                    <a:pt x="407894" y="96370"/>
                    <a:pt x="322729" y="134470"/>
                  </a:cubicBezTo>
                  <a:cubicBezTo>
                    <a:pt x="237564" y="172570"/>
                    <a:pt x="0" y="228600"/>
                    <a:pt x="0" y="228600"/>
                  </a:cubicBezTo>
                  <a:lnTo>
                    <a:pt x="0" y="228600"/>
                  </a:lnTo>
                </a:path>
              </a:pathLst>
            </a:custGeom>
            <a:noFill/>
            <a:ln w="19050">
              <a:solidFill>
                <a:srgbClr val="FF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32" name="Imagem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125" y="3020058"/>
            <a:ext cx="3206435" cy="297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9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>
          <a:xfrm>
            <a:off x="157435" y="6491817"/>
            <a:ext cx="2743200" cy="365125"/>
          </a:xfrm>
        </p:spPr>
        <p:txBody>
          <a:bodyPr/>
          <a:lstStyle/>
          <a:p>
            <a:r>
              <a:rPr lang="pt-PT" smtClean="0"/>
              <a:t>V. Chepel</a:t>
            </a:r>
            <a:endParaRPr lang="pt-PT" dirty="0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>
          <a:xfrm>
            <a:off x="4038600" y="6477529"/>
            <a:ext cx="4114800" cy="365125"/>
          </a:xfrm>
        </p:spPr>
        <p:txBody>
          <a:bodyPr/>
          <a:lstStyle/>
          <a:p>
            <a:r>
              <a:rPr lang="en-GB" smtClean="0"/>
              <a:t>LIDINE 2022, Warsaw, September, 21-23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9243354" y="6477528"/>
            <a:ext cx="2743200" cy="365125"/>
          </a:xfrm>
        </p:spPr>
        <p:txBody>
          <a:bodyPr/>
          <a:lstStyle/>
          <a:p>
            <a:fld id="{D422BE53-9294-423D-AE0C-F3FD1871B730}" type="slidenum">
              <a:rPr lang="pt-PT" smtClean="0"/>
              <a:t>2</a:t>
            </a:fld>
            <a:endParaRPr lang="pt-PT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0" y="0"/>
            <a:ext cx="12192000" cy="128066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3600" b="1" dirty="0" err="1" smtClean="0">
                <a:solidFill>
                  <a:srgbClr val="0070C0"/>
                </a:solidFill>
                <a:latin typeface="+mn-lt"/>
              </a:rPr>
              <a:t>Generally</a:t>
            </a:r>
            <a:r>
              <a:rPr lang="pt-PT" sz="36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pt-PT" sz="3600" b="1" dirty="0" err="1" smtClean="0">
                <a:solidFill>
                  <a:srgbClr val="0070C0"/>
                </a:solidFill>
                <a:latin typeface="+mn-lt"/>
              </a:rPr>
              <a:t>accepted</a:t>
            </a:r>
            <a:r>
              <a:rPr lang="pt-PT" sz="36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pt-PT" sz="3600" b="1" dirty="0" err="1" smtClean="0">
                <a:solidFill>
                  <a:srgbClr val="0070C0"/>
                </a:solidFill>
                <a:latin typeface="+mn-lt"/>
              </a:rPr>
              <a:t>configuration</a:t>
            </a:r>
            <a:r>
              <a:rPr lang="pt-PT" sz="36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pt-PT" sz="3600" b="1" dirty="0" err="1" smtClean="0">
                <a:solidFill>
                  <a:srgbClr val="0070C0"/>
                </a:solidFill>
                <a:latin typeface="+mn-lt"/>
              </a:rPr>
              <a:t>of</a:t>
            </a:r>
            <a:r>
              <a:rPr lang="pt-PT" sz="3600" b="1" dirty="0" smtClean="0">
                <a:solidFill>
                  <a:srgbClr val="0070C0"/>
                </a:solidFill>
                <a:latin typeface="+mn-lt"/>
              </a:rPr>
              <a:t> a 2-phase </a:t>
            </a:r>
            <a:r>
              <a:rPr lang="pt-PT" sz="3600" b="1" dirty="0" err="1" smtClean="0">
                <a:solidFill>
                  <a:srgbClr val="0070C0"/>
                </a:solidFill>
                <a:latin typeface="+mn-lt"/>
              </a:rPr>
              <a:t>detector</a:t>
            </a:r>
            <a:r>
              <a:rPr lang="pt-PT" sz="3600" b="1" dirty="0" smtClean="0">
                <a:solidFill>
                  <a:srgbClr val="0070C0"/>
                </a:solidFill>
                <a:latin typeface="+mn-lt"/>
              </a:rPr>
              <a:t> </a:t>
            </a:r>
          </a:p>
          <a:p>
            <a:pPr algn="ctr"/>
            <a:r>
              <a:rPr lang="pt-PT" sz="3600" b="1" dirty="0" smtClean="0">
                <a:solidFill>
                  <a:srgbClr val="0070C0"/>
                </a:solidFill>
                <a:latin typeface="+mn-lt"/>
              </a:rPr>
              <a:t>(for DM </a:t>
            </a:r>
            <a:r>
              <a:rPr lang="pt-PT" sz="3600" b="1" dirty="0" err="1" smtClean="0">
                <a:solidFill>
                  <a:srgbClr val="0070C0"/>
                </a:solidFill>
                <a:latin typeface="+mn-lt"/>
              </a:rPr>
              <a:t>search</a:t>
            </a:r>
            <a:r>
              <a:rPr lang="pt-PT" sz="3600" b="1" dirty="0" smtClean="0">
                <a:solidFill>
                  <a:srgbClr val="0070C0"/>
                </a:solidFill>
                <a:latin typeface="+mn-lt"/>
              </a:rPr>
              <a:t>, </a:t>
            </a:r>
            <a:r>
              <a:rPr lang="pt-PT" sz="3600" b="1" dirty="0" err="1" smtClean="0">
                <a:solidFill>
                  <a:srgbClr val="0070C0"/>
                </a:solidFill>
                <a:latin typeface="+mn-lt"/>
              </a:rPr>
              <a:t>at</a:t>
            </a:r>
            <a:r>
              <a:rPr lang="pt-PT" sz="36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pt-PT" sz="3600" b="1" dirty="0" err="1" smtClean="0">
                <a:solidFill>
                  <a:srgbClr val="0070C0"/>
                </a:solidFill>
                <a:latin typeface="+mn-lt"/>
              </a:rPr>
              <a:t>least</a:t>
            </a:r>
            <a:r>
              <a:rPr lang="pt-PT" sz="3600" b="1" dirty="0" smtClean="0">
                <a:solidFill>
                  <a:srgbClr val="0070C0"/>
                </a:solidFill>
                <a:latin typeface="+mn-lt"/>
              </a:rPr>
              <a:t>)</a:t>
            </a:r>
            <a:endParaRPr lang="pt-PT" sz="36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018" y="1497857"/>
            <a:ext cx="4493623" cy="2912733"/>
          </a:xfrm>
          <a:prstGeom prst="rect">
            <a:avLst/>
          </a:prstGeom>
        </p:spPr>
      </p:pic>
      <p:pic>
        <p:nvPicPr>
          <p:cNvPr id="673" name="Imagem 672"/>
          <p:cNvPicPr>
            <a:picLocks noChangeAspect="1"/>
          </p:cNvPicPr>
          <p:nvPr/>
        </p:nvPicPr>
        <p:blipFill rotWithShape="1">
          <a:blip r:embed="rId3"/>
          <a:srcRect l="17964"/>
          <a:stretch/>
        </p:blipFill>
        <p:spPr>
          <a:xfrm>
            <a:off x="294214" y="1924808"/>
            <a:ext cx="4242848" cy="3531298"/>
          </a:xfrm>
          <a:prstGeom prst="rect">
            <a:avLst/>
          </a:prstGeom>
        </p:spPr>
      </p:pic>
      <p:grpSp>
        <p:nvGrpSpPr>
          <p:cNvPr id="678" name="Grupo 677"/>
          <p:cNvGrpSpPr/>
          <p:nvPr/>
        </p:nvGrpSpPr>
        <p:grpSpPr>
          <a:xfrm>
            <a:off x="5067868" y="4627778"/>
            <a:ext cx="2806132" cy="1367490"/>
            <a:chOff x="5378824" y="4988860"/>
            <a:chExt cx="3231776" cy="1367490"/>
          </a:xfrm>
        </p:grpSpPr>
        <p:cxnSp>
          <p:nvCxnSpPr>
            <p:cNvPr id="675" name="Conexão reta 674"/>
            <p:cNvCxnSpPr/>
            <p:nvPr/>
          </p:nvCxnSpPr>
          <p:spPr>
            <a:xfrm>
              <a:off x="5378824" y="4988860"/>
              <a:ext cx="3231776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6" name="Conexão reta 675"/>
            <p:cNvCxnSpPr/>
            <p:nvPr/>
          </p:nvCxnSpPr>
          <p:spPr>
            <a:xfrm>
              <a:off x="5378824" y="5571566"/>
              <a:ext cx="3231776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7" name="Retângulo 676"/>
            <p:cNvSpPr/>
            <p:nvPr/>
          </p:nvSpPr>
          <p:spPr>
            <a:xfrm>
              <a:off x="5378824" y="5392271"/>
              <a:ext cx="3231776" cy="964079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9" name="CaixaDeTexto 678"/>
              <p:cNvSpPr txBox="1"/>
              <p:nvPr/>
            </p:nvSpPr>
            <p:spPr>
              <a:xfrm>
                <a:off x="6192073" y="5501692"/>
                <a:ext cx="14719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∼100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679" name="CaixaDeTexto 6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073" y="5501692"/>
                <a:ext cx="1471941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0" name="CaixaDeTexto 679"/>
              <p:cNvSpPr txBox="1"/>
              <p:nvPr/>
            </p:nvSpPr>
            <p:spPr>
              <a:xfrm>
                <a:off x="6192073" y="4701797"/>
                <a:ext cx="13420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∼4 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𝑘𝑉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pt-P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80" name="CaixaDeTexto 6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073" y="4701797"/>
                <a:ext cx="1342099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2" name="Conexão reta unidirecional 681"/>
          <p:cNvCxnSpPr/>
          <p:nvPr/>
        </p:nvCxnSpPr>
        <p:spPr>
          <a:xfrm flipV="1">
            <a:off x="4948909" y="4716908"/>
            <a:ext cx="0" cy="493576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3" name="CaixaDeTexto 682"/>
              <p:cNvSpPr txBox="1"/>
              <p:nvPr/>
            </p:nvSpPr>
            <p:spPr>
              <a:xfrm>
                <a:off x="5027355" y="4661857"/>
                <a:ext cx="10382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∼5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683" name="CaixaDeTexto 6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7355" y="4661857"/>
                <a:ext cx="1038233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4" name="CaixaDeTexto 683"/>
          <p:cNvSpPr txBox="1"/>
          <p:nvPr/>
        </p:nvSpPr>
        <p:spPr>
          <a:xfrm>
            <a:off x="5099244" y="5517361"/>
            <a:ext cx="622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dirty="0" err="1" smtClean="0"/>
              <a:t>LXe</a:t>
            </a:r>
            <a:endParaRPr lang="pt-PT" sz="2400" dirty="0"/>
          </a:p>
        </p:txBody>
      </p:sp>
      <p:pic>
        <p:nvPicPr>
          <p:cNvPr id="685" name="Imagem 68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0850" y="3835072"/>
            <a:ext cx="3431419" cy="2502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86" name="CaixaDeTexto 685"/>
              <p:cNvSpPr txBox="1"/>
              <p:nvPr/>
            </p:nvSpPr>
            <p:spPr>
              <a:xfrm>
                <a:off x="8746564" y="3502862"/>
                <a:ext cx="32399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PT" dirty="0" err="1" smtClean="0"/>
                  <a:t>Electron</a:t>
                </a:r>
                <a:r>
                  <a:rPr lang="pt-PT" dirty="0" smtClean="0"/>
                  <a:t> </a:t>
                </a:r>
                <a:r>
                  <a:rPr lang="pt-PT" dirty="0" err="1" smtClean="0"/>
                  <a:t>emission</a:t>
                </a:r>
                <a:r>
                  <a:rPr lang="pt-PT" dirty="0" smtClean="0"/>
                  <a:t> </a:t>
                </a:r>
                <a:r>
                  <a:rPr lang="pt-PT" dirty="0" err="1" smtClean="0"/>
                  <a:t>efficiency</a:t>
                </a:r>
                <a:r>
                  <a:rPr lang="pt-PT" dirty="0" smtClean="0"/>
                  <a:t> </a:t>
                </a:r>
                <a:r>
                  <a:rPr lang="pt-PT" i="1" dirty="0" err="1" smtClean="0"/>
                  <a:t>vs</a:t>
                </a:r>
                <a:r>
                  <a:rPr lang="pt-PT" dirty="0" smtClean="0"/>
                  <a:t> </a:t>
                </a:r>
                <a14:m>
                  <m:oMath xmlns:m="http://schemas.openxmlformats.org/officeDocument/2006/math">
                    <m:r>
                      <a:rPr lang="pt-PT" i="1" dirty="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pt-PT" i="1" dirty="0"/>
              </a:p>
            </p:txBody>
          </p:sp>
        </mc:Choice>
        <mc:Fallback xmlns="">
          <p:sp>
            <p:nvSpPr>
              <p:cNvPr id="686" name="CaixaDeTexto 6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6564" y="3502862"/>
                <a:ext cx="3239990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1695" t="-10000" b="-26667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7" name="Conexão reta unidirecional 686"/>
          <p:cNvCxnSpPr/>
          <p:nvPr/>
        </p:nvCxnSpPr>
        <p:spPr>
          <a:xfrm rot="5400000" flipV="1">
            <a:off x="2227502" y="4664442"/>
            <a:ext cx="0" cy="248400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8" name="CaixaDeTexto 687"/>
              <p:cNvSpPr txBox="1"/>
              <p:nvPr/>
            </p:nvSpPr>
            <p:spPr>
              <a:xfrm>
                <a:off x="1755674" y="5532127"/>
                <a:ext cx="8442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∼1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688" name="CaixaDeTexto 6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674" y="5532127"/>
                <a:ext cx="844270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992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V. Chepel</a:t>
            </a:r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LIDINE 2022, Warsaw, September, 21-23</a:t>
            </a:r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BE53-9294-423D-AE0C-F3FD1871B730}" type="slidenum">
              <a:rPr lang="pt-PT" smtClean="0"/>
              <a:t>3</a:t>
            </a:fld>
            <a:endParaRPr lang="pt-PT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0" y="24207"/>
            <a:ext cx="12192000" cy="91808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b="1" dirty="0" err="1" smtClean="0">
                <a:solidFill>
                  <a:srgbClr val="0070C0"/>
                </a:solidFill>
                <a:latin typeface="+mn-lt"/>
              </a:rPr>
              <a:t>Motivation</a:t>
            </a:r>
            <a:endParaRPr lang="pt-PT" sz="4000" b="1" dirty="0">
              <a:solidFill>
                <a:srgbClr val="0070C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361950" y="1500014"/>
                <a:ext cx="11468099" cy="4298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ts val="2600"/>
                  </a:lnSpc>
                  <a:spcBef>
                    <a:spcPts val="600"/>
                  </a:spcBef>
                </a:pPr>
                <a:r>
                  <a:rPr lang="en-GB" sz="2400" b="1" dirty="0" smtClean="0">
                    <a:solidFill>
                      <a:srgbClr val="0070C0"/>
                    </a:solidFill>
                  </a:rPr>
                  <a:t>Liquid surface </a:t>
                </a:r>
                <a:r>
                  <a:rPr lang="en-GB" sz="2400" dirty="0" smtClean="0"/>
                  <a:t>is inconvenient but the benefits were worth of suffering (until now, at least). </a:t>
                </a:r>
              </a:p>
              <a:p>
                <a:pPr algn="just">
                  <a:lnSpc>
                    <a:spcPts val="2600"/>
                  </a:lnSpc>
                  <a:spcBef>
                    <a:spcPts val="600"/>
                  </a:spcBef>
                </a:pPr>
                <a:endParaRPr lang="en-GB" sz="2400" dirty="0" smtClean="0"/>
              </a:p>
              <a:p>
                <a:pPr algn="just">
                  <a:lnSpc>
                    <a:spcPts val="2600"/>
                  </a:lnSpc>
                  <a:spcBef>
                    <a:spcPts val="600"/>
                  </a:spcBef>
                </a:pPr>
                <a:r>
                  <a:rPr lang="en-GB" sz="2400" dirty="0" smtClean="0"/>
                  <a:t>There is a number of problems associated with it both of physical and technical nature:</a:t>
                </a:r>
              </a:p>
              <a:p>
                <a:pPr marL="285750" indent="-285750" algn="just">
                  <a:lnSpc>
                    <a:spcPts val="2600"/>
                  </a:lnSpc>
                  <a:spcBef>
                    <a:spcPts val="600"/>
                  </a:spcBef>
                  <a:buFontTx/>
                  <a:buChar char="-"/>
                </a:pPr>
                <a:r>
                  <a:rPr lang="en-GB" sz="2400" dirty="0" smtClean="0"/>
                  <a:t>The liquid-gas interface must be in a strong </a:t>
                </a:r>
                <a:r>
                  <a:rPr lang="en-GB" sz="2400" i="1" dirty="0" smtClean="0"/>
                  <a:t>E</a:t>
                </a:r>
                <a:r>
                  <a:rPr lang="en-GB" sz="2400" dirty="0" smtClean="0"/>
                  <a:t> field for efficient electron extraction; present solution </a:t>
                </a:r>
                <a:r>
                  <a:rPr lang="en-GB" sz="2400" dirty="0" smtClean="0">
                    <a:sym typeface="Wingdings" panose="05000000000000000000" pitchFamily="2" charset="2"/>
                  </a:rPr>
                  <a:t>– parallel </a:t>
                </a:r>
                <a:r>
                  <a:rPr lang="en-GB" sz="2400" dirty="0" err="1" smtClean="0">
                    <a:sym typeface="Wingdings" panose="05000000000000000000" pitchFamily="2" charset="2"/>
                  </a:rPr>
                  <a:t>multiwire</a:t>
                </a:r>
                <a:r>
                  <a:rPr lang="en-GB" sz="2400" dirty="0" smtClean="0">
                    <a:sym typeface="Wingdings" panose="05000000000000000000" pitchFamily="2" charset="2"/>
                  </a:rPr>
                  <a:t> electrodes at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~</m:t>
                    </m:r>
                  </m:oMath>
                </a14:m>
                <a:r>
                  <a:rPr lang="en-GB" sz="2400" dirty="0" smtClean="0">
                    <a:sym typeface="Wingdings" panose="05000000000000000000" pitchFamily="2" charset="2"/>
                  </a:rPr>
                  <a:t>5 mm  wire sagging; </a:t>
                </a:r>
                <a:r>
                  <a:rPr lang="en-GB" sz="2400" b="1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worse </a:t>
                </a:r>
                <a:r>
                  <a:rPr lang="en-GB" sz="2400" b="1" dirty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for bigger </a:t>
                </a:r>
                <a:r>
                  <a:rPr lang="en-GB" sz="2400" b="1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detectors</a:t>
                </a:r>
                <a:r>
                  <a:rPr lang="en-GB" sz="2400" dirty="0" smtClean="0">
                    <a:sym typeface="Wingdings" panose="05000000000000000000" pitchFamily="2" charset="2"/>
                  </a:rPr>
                  <a:t> </a:t>
                </a:r>
              </a:p>
              <a:p>
                <a:pPr marL="285750" indent="-285750" algn="just">
                  <a:lnSpc>
                    <a:spcPts val="2600"/>
                  </a:lnSpc>
                  <a:spcBef>
                    <a:spcPts val="600"/>
                  </a:spcBef>
                  <a:buFontTx/>
                  <a:buChar char="-"/>
                </a:pPr>
                <a:r>
                  <a:rPr lang="en-GB" sz="2400" dirty="0" smtClean="0">
                    <a:sym typeface="Wingdings" panose="05000000000000000000" pitchFamily="2" charset="2"/>
                  </a:rPr>
                  <a:t>Insufficient field  electron trapping under the surface</a:t>
                </a:r>
              </a:p>
              <a:p>
                <a:pPr marL="285750" indent="-285750" algn="just">
                  <a:lnSpc>
                    <a:spcPts val="2600"/>
                  </a:lnSpc>
                  <a:spcBef>
                    <a:spcPts val="600"/>
                  </a:spcBef>
                  <a:buFontTx/>
                  <a:buChar char="-"/>
                </a:pPr>
                <a:r>
                  <a:rPr lang="en-GB" sz="2400" dirty="0" smtClean="0">
                    <a:sym typeface="Wingdings" panose="05000000000000000000" pitchFamily="2" charset="2"/>
                  </a:rPr>
                  <a:t>Charge drift/diffusion under the surface, </a:t>
                </a:r>
              </a:p>
              <a:p>
                <a:pPr marL="285750" indent="-285750" algn="just">
                  <a:lnSpc>
                    <a:spcPts val="2600"/>
                  </a:lnSpc>
                  <a:spcBef>
                    <a:spcPts val="600"/>
                  </a:spcBef>
                  <a:buFontTx/>
                  <a:buChar char="-"/>
                </a:pPr>
                <a:r>
                  <a:rPr lang="en-GB" sz="2400" dirty="0" smtClean="0">
                    <a:sym typeface="Wingdings" panose="05000000000000000000" pitchFamily="2" charset="2"/>
                  </a:rPr>
                  <a:t>Ripples, acoustic effects, instabilities in strong </a:t>
                </a:r>
                <a:r>
                  <a:rPr lang="en-GB" sz="2400" i="1" dirty="0" smtClean="0">
                    <a:sym typeface="Wingdings" panose="05000000000000000000" pitchFamily="2" charset="2"/>
                  </a:rPr>
                  <a:t>E</a:t>
                </a:r>
                <a:r>
                  <a:rPr lang="en-GB" sz="2400" dirty="0" smtClean="0">
                    <a:sym typeface="Wingdings" panose="05000000000000000000" pitchFamily="2" charset="2"/>
                  </a:rPr>
                  <a:t> field</a:t>
                </a:r>
              </a:p>
              <a:p>
                <a:pPr marL="285750" indent="-285750" algn="just">
                  <a:lnSpc>
                    <a:spcPts val="2600"/>
                  </a:lnSpc>
                  <a:spcBef>
                    <a:spcPts val="600"/>
                  </a:spcBef>
                  <a:buFontTx/>
                  <a:buChar char="-"/>
                </a:pPr>
                <a:r>
                  <a:rPr lang="en-GB" sz="2400" dirty="0" smtClean="0">
                    <a:sym typeface="Wingdings" panose="05000000000000000000" pitchFamily="2" charset="2"/>
                  </a:rPr>
                  <a:t>These effects can contribute to spontaneous single electron emission from the liquid</a:t>
                </a:r>
              </a:p>
              <a:p>
                <a:pPr>
                  <a:lnSpc>
                    <a:spcPts val="2600"/>
                  </a:lnSpc>
                </a:pPr>
                <a:endParaRPr lang="en-GB" sz="2000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950" y="1500014"/>
                <a:ext cx="11468099" cy="4298613"/>
              </a:xfrm>
              <a:prstGeom prst="rect">
                <a:avLst/>
              </a:prstGeom>
              <a:blipFill rotWithShape="0">
                <a:blip r:embed="rId2"/>
                <a:stretch>
                  <a:fillRect l="-850" t="-1986" r="-797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331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>
          <a:xfrm>
            <a:off x="157435" y="6491817"/>
            <a:ext cx="2743200" cy="365125"/>
          </a:xfrm>
        </p:spPr>
        <p:txBody>
          <a:bodyPr/>
          <a:lstStyle/>
          <a:p>
            <a:r>
              <a:rPr lang="pt-PT" smtClean="0"/>
              <a:t>V. Chepel</a:t>
            </a:r>
            <a:endParaRPr lang="pt-PT" dirty="0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>
          <a:xfrm>
            <a:off x="4038600" y="6477529"/>
            <a:ext cx="4114800" cy="365125"/>
          </a:xfrm>
        </p:spPr>
        <p:txBody>
          <a:bodyPr/>
          <a:lstStyle/>
          <a:p>
            <a:r>
              <a:rPr lang="en-GB" smtClean="0"/>
              <a:t>LIDINE 2022, Warsaw, September, 21-23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9243354" y="6477528"/>
            <a:ext cx="2743200" cy="365125"/>
          </a:xfrm>
        </p:spPr>
        <p:txBody>
          <a:bodyPr/>
          <a:lstStyle/>
          <a:p>
            <a:fld id="{D422BE53-9294-423D-AE0C-F3FD1871B730}" type="slidenum">
              <a:rPr lang="pt-PT" smtClean="0"/>
              <a:t>4</a:t>
            </a:fld>
            <a:endParaRPr lang="pt-PT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0" y="0"/>
            <a:ext cx="12192000" cy="103293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b="1" dirty="0" err="1" smtClean="0">
                <a:solidFill>
                  <a:srgbClr val="0070C0"/>
                </a:solidFill>
                <a:latin typeface="+mn-lt"/>
              </a:rPr>
              <a:t>The</a:t>
            </a:r>
            <a:r>
              <a:rPr lang="pt-PT" sz="40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pt-PT" sz="4000" b="1" dirty="0" err="1" smtClean="0">
                <a:solidFill>
                  <a:srgbClr val="0070C0"/>
                </a:solidFill>
                <a:latin typeface="+mn-lt"/>
              </a:rPr>
              <a:t>idea</a:t>
            </a:r>
            <a:endParaRPr lang="pt-PT" sz="4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41868" y="1032933"/>
            <a:ext cx="11226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pt-PT" sz="2000" dirty="0" smtClean="0"/>
              <a:t>In general </a:t>
            </a:r>
            <a:r>
              <a:rPr lang="pt-PT" sz="2000" dirty="0" err="1" smtClean="0"/>
              <a:t>terms</a:t>
            </a:r>
            <a:r>
              <a:rPr lang="pt-PT" sz="2000" dirty="0" smtClean="0"/>
              <a:t> – </a:t>
            </a:r>
            <a:r>
              <a:rPr lang="pt-PT" sz="2000" dirty="0" err="1" smtClean="0"/>
              <a:t>better</a:t>
            </a:r>
            <a:r>
              <a:rPr lang="pt-PT" sz="2000" dirty="0" smtClean="0"/>
              <a:t> </a:t>
            </a:r>
            <a:r>
              <a:rPr lang="pt-PT" sz="2000" dirty="0" err="1" smtClean="0"/>
              <a:t>control</a:t>
            </a:r>
            <a:r>
              <a:rPr lang="pt-PT" sz="2000" dirty="0" smtClean="0"/>
              <a:t> </a:t>
            </a:r>
            <a:r>
              <a:rPr lang="pt-PT" sz="2000" dirty="0" err="1" smtClean="0"/>
              <a:t>of</a:t>
            </a:r>
            <a:r>
              <a:rPr lang="pt-PT" sz="2000" dirty="0" smtClean="0"/>
              <a:t> </a:t>
            </a:r>
            <a:r>
              <a:rPr lang="pt-PT" sz="2000" dirty="0" err="1" smtClean="0"/>
              <a:t>what</a:t>
            </a:r>
            <a:r>
              <a:rPr lang="pt-PT" sz="2000" dirty="0" smtClean="0"/>
              <a:t> </a:t>
            </a:r>
            <a:r>
              <a:rPr lang="pt-PT" sz="2000" dirty="0" err="1" smtClean="0"/>
              <a:t>is</a:t>
            </a:r>
            <a:r>
              <a:rPr lang="pt-PT" sz="2000" dirty="0" smtClean="0"/>
              <a:t> </a:t>
            </a:r>
            <a:r>
              <a:rPr lang="pt-PT" sz="2000" dirty="0" err="1" smtClean="0"/>
              <a:t>happaning</a:t>
            </a:r>
            <a:r>
              <a:rPr lang="pt-PT" sz="2000" dirty="0" smtClean="0"/>
              <a:t> </a:t>
            </a:r>
            <a:r>
              <a:rPr lang="pt-PT" sz="2000" dirty="0" err="1" smtClean="0"/>
              <a:t>on</a:t>
            </a:r>
            <a:r>
              <a:rPr lang="pt-PT" sz="2000" dirty="0" smtClean="0"/>
              <a:t> </a:t>
            </a:r>
            <a:r>
              <a:rPr lang="pt-PT" sz="2000" dirty="0" err="1" smtClean="0"/>
              <a:t>the</a:t>
            </a:r>
            <a:r>
              <a:rPr lang="pt-PT" sz="2000" dirty="0" smtClean="0"/>
              <a:t> </a:t>
            </a:r>
            <a:r>
              <a:rPr lang="pt-PT" sz="2000" dirty="0" err="1" smtClean="0"/>
              <a:t>surface</a:t>
            </a:r>
            <a:endParaRPr lang="pt-PT" sz="2000" dirty="0" smtClean="0"/>
          </a:p>
          <a:p>
            <a:pPr>
              <a:spcBef>
                <a:spcPts val="1200"/>
              </a:spcBef>
            </a:pPr>
            <a:r>
              <a:rPr lang="pt-PT" sz="2000" dirty="0" err="1" smtClean="0"/>
              <a:t>Ideally</a:t>
            </a:r>
            <a:r>
              <a:rPr lang="pt-PT" sz="2000" dirty="0" smtClean="0"/>
              <a:t>, </a:t>
            </a:r>
            <a:r>
              <a:rPr lang="pt-PT" sz="2000" dirty="0" err="1" smtClean="0"/>
              <a:t>one</a:t>
            </a:r>
            <a:r>
              <a:rPr lang="pt-PT" sz="2000" dirty="0" smtClean="0"/>
              <a:t> </a:t>
            </a:r>
            <a:r>
              <a:rPr lang="pt-PT" sz="2000" dirty="0" err="1" smtClean="0"/>
              <a:t>would</a:t>
            </a:r>
            <a:r>
              <a:rPr lang="pt-PT" sz="2000" dirty="0" smtClean="0"/>
              <a:t> </a:t>
            </a:r>
            <a:r>
              <a:rPr lang="pt-PT" sz="2000" dirty="0" err="1" smtClean="0"/>
              <a:t>like</a:t>
            </a:r>
            <a:r>
              <a:rPr lang="pt-PT" sz="2000" dirty="0" smtClean="0"/>
              <a:t> to </a:t>
            </a:r>
            <a:r>
              <a:rPr lang="pt-PT" sz="2000" dirty="0" err="1" smtClean="0"/>
              <a:t>physically</a:t>
            </a:r>
            <a:r>
              <a:rPr lang="pt-PT" sz="2000" dirty="0" smtClean="0"/>
              <a:t> </a:t>
            </a:r>
            <a:r>
              <a:rPr lang="pt-PT" sz="2000" dirty="0" err="1" smtClean="0"/>
              <a:t>separate</a:t>
            </a:r>
            <a:r>
              <a:rPr lang="pt-PT" sz="2000" dirty="0" smtClean="0"/>
              <a:t> </a:t>
            </a:r>
            <a:r>
              <a:rPr lang="pt-PT" sz="2000" dirty="0" err="1" smtClean="0"/>
              <a:t>the</a:t>
            </a:r>
            <a:r>
              <a:rPr lang="pt-PT" sz="2000" dirty="0" smtClean="0"/>
              <a:t> </a:t>
            </a:r>
            <a:r>
              <a:rPr lang="pt-PT" sz="2000" dirty="0" err="1" smtClean="0"/>
              <a:t>two</a:t>
            </a:r>
            <a:r>
              <a:rPr lang="pt-PT" sz="2000" dirty="0" smtClean="0"/>
              <a:t> </a:t>
            </a:r>
            <a:r>
              <a:rPr lang="pt-PT" sz="2000" dirty="0" err="1" smtClean="0"/>
              <a:t>phases</a:t>
            </a:r>
            <a:r>
              <a:rPr lang="pt-PT" sz="2000" dirty="0" smtClean="0"/>
              <a:t> </a:t>
            </a:r>
            <a:r>
              <a:rPr lang="pt-PT" sz="2000" dirty="0" err="1" smtClean="0"/>
              <a:t>with</a:t>
            </a:r>
            <a:r>
              <a:rPr lang="pt-PT" sz="2000" dirty="0"/>
              <a:t>,</a:t>
            </a:r>
            <a:r>
              <a:rPr lang="pt-PT" sz="2000" dirty="0" smtClean="0"/>
              <a:t> </a:t>
            </a:r>
            <a:r>
              <a:rPr lang="pt-PT" sz="2000" dirty="0" err="1" smtClean="0"/>
              <a:t>say</a:t>
            </a:r>
            <a:r>
              <a:rPr lang="pt-PT" sz="2000" dirty="0" smtClean="0"/>
              <a:t>, a </a:t>
            </a:r>
            <a:r>
              <a:rPr lang="pt-PT" sz="2000" dirty="0" err="1" smtClean="0"/>
              <a:t>membrane</a:t>
            </a:r>
            <a:r>
              <a:rPr lang="pt-PT" sz="2000" dirty="0" smtClean="0"/>
              <a:t>  </a:t>
            </a:r>
            <a:r>
              <a:rPr lang="pt-PT" sz="2000" dirty="0" err="1" smtClean="0"/>
              <a:t>transparent</a:t>
            </a:r>
            <a:r>
              <a:rPr lang="pt-PT" sz="2000" dirty="0" smtClean="0"/>
              <a:t> for light </a:t>
            </a:r>
            <a:r>
              <a:rPr lang="pt-PT" sz="2000" dirty="0" err="1" smtClean="0"/>
              <a:t>and</a:t>
            </a:r>
            <a:r>
              <a:rPr lang="pt-PT" sz="2000" dirty="0" smtClean="0"/>
              <a:t> </a:t>
            </a:r>
            <a:r>
              <a:rPr lang="pt-PT" sz="2000" dirty="0" err="1" smtClean="0"/>
              <a:t>electrons</a:t>
            </a:r>
            <a:r>
              <a:rPr lang="pt-PT" sz="2000" dirty="0" smtClean="0"/>
              <a:t> </a:t>
            </a:r>
            <a:r>
              <a:rPr lang="pt-PT" sz="2000" dirty="0" err="1" smtClean="0"/>
              <a:t>but</a:t>
            </a:r>
            <a:r>
              <a:rPr lang="pt-PT" sz="2000" dirty="0" smtClean="0"/>
              <a:t> </a:t>
            </a:r>
            <a:r>
              <a:rPr lang="pt-PT" sz="2000" dirty="0" err="1" smtClean="0"/>
              <a:t>not</a:t>
            </a:r>
            <a:r>
              <a:rPr lang="pt-PT" sz="2000" dirty="0" smtClean="0"/>
              <a:t> for </a:t>
            </a:r>
            <a:r>
              <a:rPr lang="pt-PT" sz="2000" dirty="0" err="1" smtClean="0"/>
              <a:t>Xe</a:t>
            </a:r>
            <a:r>
              <a:rPr lang="pt-PT" sz="2000" dirty="0" smtClean="0"/>
              <a:t> </a:t>
            </a:r>
            <a:r>
              <a:rPr lang="pt-PT" sz="2000" dirty="0" err="1" smtClean="0"/>
              <a:t>or</a:t>
            </a:r>
            <a:r>
              <a:rPr lang="pt-PT" sz="2000" dirty="0" smtClean="0"/>
              <a:t> Ar</a:t>
            </a:r>
            <a:r>
              <a:rPr lang="pt-PT" sz="2000" dirty="0"/>
              <a:t> </a:t>
            </a:r>
            <a:r>
              <a:rPr lang="pt-PT" sz="2000" dirty="0" err="1" smtClean="0"/>
              <a:t>atoms</a:t>
            </a:r>
            <a:r>
              <a:rPr lang="pt-PT" sz="2000" dirty="0" smtClean="0"/>
              <a:t>.</a:t>
            </a:r>
          </a:p>
          <a:p>
            <a:pPr>
              <a:spcBef>
                <a:spcPts val="1200"/>
              </a:spcBef>
            </a:pPr>
            <a:r>
              <a:rPr lang="pt-PT" sz="2000" dirty="0" err="1" smtClean="0"/>
              <a:t>However</a:t>
            </a:r>
            <a:r>
              <a:rPr lang="pt-PT" sz="2000" dirty="0" smtClean="0"/>
              <a:t>, </a:t>
            </a:r>
            <a:r>
              <a:rPr lang="pt-PT" sz="2000" dirty="0" err="1" smtClean="0"/>
              <a:t>the</a:t>
            </a:r>
            <a:r>
              <a:rPr lang="pt-PT" sz="2000" dirty="0" smtClean="0"/>
              <a:t> </a:t>
            </a:r>
            <a:r>
              <a:rPr lang="pt-PT" sz="2000" dirty="0" err="1" smtClean="0"/>
              <a:t>liquid</a:t>
            </a:r>
            <a:r>
              <a:rPr lang="pt-PT" sz="2000" dirty="0" smtClean="0"/>
              <a:t> </a:t>
            </a:r>
            <a:r>
              <a:rPr lang="pt-PT" sz="2000" dirty="0" err="1" smtClean="0"/>
              <a:t>phase</a:t>
            </a:r>
            <a:r>
              <a:rPr lang="pt-PT" sz="2000" dirty="0" smtClean="0"/>
              <a:t> </a:t>
            </a:r>
            <a:r>
              <a:rPr lang="pt-PT" sz="2000" dirty="0" err="1" smtClean="0"/>
              <a:t>and</a:t>
            </a:r>
            <a:r>
              <a:rPr lang="pt-PT" sz="2000" dirty="0" smtClean="0"/>
              <a:t> </a:t>
            </a:r>
            <a:r>
              <a:rPr lang="pt-PT" sz="2000" dirty="0" err="1" smtClean="0"/>
              <a:t>the</a:t>
            </a:r>
            <a:r>
              <a:rPr lang="pt-PT" sz="2000" dirty="0" smtClean="0"/>
              <a:t> </a:t>
            </a:r>
            <a:r>
              <a:rPr lang="pt-PT" sz="2000" dirty="0" err="1" smtClean="0"/>
              <a:t>gas</a:t>
            </a:r>
            <a:r>
              <a:rPr lang="pt-PT" sz="2000" dirty="0" smtClean="0"/>
              <a:t> </a:t>
            </a:r>
            <a:r>
              <a:rPr lang="pt-PT" sz="2000" dirty="0" err="1" smtClean="0"/>
              <a:t>should</a:t>
            </a:r>
            <a:r>
              <a:rPr lang="pt-PT" sz="2000" dirty="0" smtClean="0"/>
              <a:t> </a:t>
            </a:r>
            <a:r>
              <a:rPr lang="pt-PT" sz="2000" dirty="0" err="1" smtClean="0"/>
              <a:t>be</a:t>
            </a:r>
            <a:r>
              <a:rPr lang="pt-PT" sz="2000" dirty="0" smtClean="0"/>
              <a:t> in </a:t>
            </a:r>
            <a:r>
              <a:rPr lang="pt-PT" sz="2000" dirty="0" err="1" smtClean="0"/>
              <a:t>thermal</a:t>
            </a:r>
            <a:r>
              <a:rPr lang="pt-PT" sz="2000" dirty="0" smtClean="0"/>
              <a:t> </a:t>
            </a:r>
            <a:r>
              <a:rPr lang="pt-PT" sz="2000" dirty="0" err="1" smtClean="0"/>
              <a:t>equilibrium</a:t>
            </a:r>
            <a:r>
              <a:rPr lang="pt-PT" sz="2000" dirty="0" smtClean="0"/>
              <a:t> (in </a:t>
            </a:r>
            <a:r>
              <a:rPr lang="pt-PT" sz="2000" dirty="0" err="1" smtClean="0"/>
              <a:t>the</a:t>
            </a:r>
            <a:r>
              <a:rPr lang="pt-PT" sz="2000" dirty="0" smtClean="0"/>
              <a:t> </a:t>
            </a:r>
            <a:r>
              <a:rPr lang="pt-PT" sz="2000" dirty="0" err="1" smtClean="0"/>
              <a:t>region</a:t>
            </a:r>
            <a:r>
              <a:rPr lang="pt-PT" sz="2000" dirty="0" smtClean="0"/>
              <a:t> </a:t>
            </a:r>
            <a:r>
              <a:rPr lang="pt-PT" sz="2000" dirty="0" err="1" smtClean="0"/>
              <a:t>of</a:t>
            </a:r>
            <a:r>
              <a:rPr lang="pt-PT" sz="2000" dirty="0" smtClean="0"/>
              <a:t> </a:t>
            </a:r>
            <a:r>
              <a:rPr lang="pt-PT" sz="2000" dirty="0" err="1" smtClean="0"/>
              <a:t>their</a:t>
            </a:r>
            <a:r>
              <a:rPr lang="pt-PT" sz="2000" dirty="0" smtClean="0"/>
              <a:t> </a:t>
            </a:r>
            <a:r>
              <a:rPr lang="pt-PT" sz="2000" dirty="0" err="1" smtClean="0"/>
              <a:t>contact</a:t>
            </a:r>
            <a:r>
              <a:rPr lang="pt-PT" sz="2000" dirty="0" smtClean="0"/>
              <a:t>, </a:t>
            </a:r>
            <a:r>
              <a:rPr lang="pt-PT" sz="2000" dirty="0" err="1" smtClean="0"/>
              <a:t>at</a:t>
            </a:r>
            <a:r>
              <a:rPr lang="pt-PT" sz="2000" dirty="0" smtClean="0"/>
              <a:t> </a:t>
            </a:r>
            <a:r>
              <a:rPr lang="pt-PT" sz="2000" dirty="0" err="1" smtClean="0"/>
              <a:t>least</a:t>
            </a:r>
            <a:r>
              <a:rPr lang="pt-PT" sz="2000" dirty="0" smtClean="0"/>
              <a:t>) </a:t>
            </a:r>
            <a:r>
              <a:rPr lang="pt-PT" sz="2000" dirty="0" smtClean="0">
                <a:sym typeface="Wingdings" panose="05000000000000000000" pitchFamily="2" charset="2"/>
              </a:rPr>
              <a:t> </a:t>
            </a:r>
            <a:r>
              <a:rPr lang="pt-PT" sz="2000" dirty="0" err="1" smtClean="0">
                <a:sym typeface="Wingdings" panose="05000000000000000000" pitchFamily="2" charset="2"/>
              </a:rPr>
              <a:t>problem</a:t>
            </a:r>
            <a:r>
              <a:rPr lang="pt-PT" sz="2000" dirty="0" smtClean="0">
                <a:sym typeface="Wingdings" panose="05000000000000000000" pitchFamily="2" charset="2"/>
              </a:rPr>
              <a:t> </a:t>
            </a:r>
            <a:r>
              <a:rPr lang="pt-PT" sz="2000" dirty="0" err="1" smtClean="0">
                <a:sym typeface="Wingdings" panose="05000000000000000000" pitchFamily="2" charset="2"/>
              </a:rPr>
              <a:t>of</a:t>
            </a:r>
            <a:r>
              <a:rPr lang="pt-PT" sz="2000" dirty="0" smtClean="0">
                <a:sym typeface="Wingdings" panose="05000000000000000000" pitchFamily="2" charset="2"/>
              </a:rPr>
              <a:t> </a:t>
            </a:r>
            <a:r>
              <a:rPr lang="pt-PT" sz="2000" dirty="0" err="1" smtClean="0">
                <a:sym typeface="Wingdings" panose="05000000000000000000" pitchFamily="2" charset="2"/>
              </a:rPr>
              <a:t>condensation</a:t>
            </a:r>
            <a:r>
              <a:rPr lang="pt-PT" sz="2000" dirty="0" smtClean="0">
                <a:sym typeface="Wingdings" panose="05000000000000000000" pitchFamily="2" charset="2"/>
              </a:rPr>
              <a:t> in </a:t>
            </a:r>
            <a:r>
              <a:rPr lang="pt-PT" sz="2000" dirty="0" err="1" smtClean="0">
                <a:sym typeface="Wingdings" panose="05000000000000000000" pitchFamily="2" charset="2"/>
              </a:rPr>
              <a:t>gas</a:t>
            </a:r>
            <a:r>
              <a:rPr lang="pt-PT" sz="2000" dirty="0" smtClean="0">
                <a:sym typeface="Wingdings" panose="05000000000000000000" pitchFamily="2" charset="2"/>
              </a:rPr>
              <a:t> </a:t>
            </a:r>
            <a:r>
              <a:rPr lang="pt-PT" sz="2000" dirty="0" err="1" smtClean="0">
                <a:sym typeface="Wingdings" panose="05000000000000000000" pitchFamily="2" charset="2"/>
              </a:rPr>
              <a:t>and</a:t>
            </a:r>
            <a:r>
              <a:rPr lang="pt-PT" sz="2000" dirty="0" smtClean="0">
                <a:sym typeface="Wingdings" panose="05000000000000000000" pitchFamily="2" charset="2"/>
              </a:rPr>
              <a:t> </a:t>
            </a:r>
            <a:r>
              <a:rPr lang="pt-PT" sz="2000" dirty="0" err="1" smtClean="0">
                <a:sym typeface="Wingdings" panose="05000000000000000000" pitchFamily="2" charset="2"/>
              </a:rPr>
              <a:t>bubble</a:t>
            </a:r>
            <a:r>
              <a:rPr lang="pt-PT" sz="2000" dirty="0" smtClean="0">
                <a:sym typeface="Wingdings" panose="05000000000000000000" pitchFamily="2" charset="2"/>
              </a:rPr>
              <a:t> </a:t>
            </a:r>
            <a:r>
              <a:rPr lang="pt-PT" sz="2000" dirty="0" err="1" smtClean="0">
                <a:sym typeface="Wingdings" panose="05000000000000000000" pitchFamily="2" charset="2"/>
              </a:rPr>
              <a:t>formation</a:t>
            </a:r>
            <a:r>
              <a:rPr lang="pt-PT" sz="2000" dirty="0" smtClean="0">
                <a:sym typeface="Wingdings" panose="05000000000000000000" pitchFamily="2" charset="2"/>
              </a:rPr>
              <a:t> in </a:t>
            </a:r>
            <a:r>
              <a:rPr lang="pt-PT" sz="2000" dirty="0" err="1" smtClean="0">
                <a:sym typeface="Wingdings" panose="05000000000000000000" pitchFamily="2" charset="2"/>
              </a:rPr>
              <a:t>the</a:t>
            </a:r>
            <a:r>
              <a:rPr lang="pt-PT" sz="2000" dirty="0" smtClean="0">
                <a:sym typeface="Wingdings" panose="05000000000000000000" pitchFamily="2" charset="2"/>
              </a:rPr>
              <a:t> </a:t>
            </a:r>
            <a:r>
              <a:rPr lang="pt-PT" sz="2000" dirty="0" err="1" smtClean="0">
                <a:sym typeface="Wingdings" panose="05000000000000000000" pitchFamily="2" charset="2"/>
              </a:rPr>
              <a:t>liquid</a:t>
            </a:r>
            <a:endParaRPr lang="pt-PT" sz="2000" dirty="0" smtClean="0">
              <a:sym typeface="Wingdings" panose="05000000000000000000" pitchFamily="2" charset="2"/>
            </a:endParaRPr>
          </a:p>
          <a:p>
            <a:pPr>
              <a:spcBef>
                <a:spcPts val="1200"/>
              </a:spcBef>
            </a:pPr>
            <a:r>
              <a:rPr lang="pt-PT" sz="2000" dirty="0" err="1" smtClean="0">
                <a:sym typeface="Wingdings" panose="05000000000000000000" pitchFamily="2" charset="2"/>
              </a:rPr>
              <a:t>Finally</a:t>
            </a:r>
            <a:r>
              <a:rPr lang="pt-PT" sz="2000" dirty="0" smtClean="0">
                <a:sym typeface="Wingdings" panose="05000000000000000000" pitchFamily="2" charset="2"/>
              </a:rPr>
              <a:t> – </a:t>
            </a:r>
            <a:r>
              <a:rPr lang="pt-PT" sz="2000" dirty="0" err="1" smtClean="0">
                <a:sym typeface="Wingdings" panose="05000000000000000000" pitchFamily="2" charset="2"/>
              </a:rPr>
              <a:t>what</a:t>
            </a:r>
            <a:r>
              <a:rPr lang="pt-PT" sz="2000" dirty="0" smtClean="0">
                <a:sym typeface="Wingdings" panose="05000000000000000000" pitchFamily="2" charset="2"/>
              </a:rPr>
              <a:t> </a:t>
            </a:r>
            <a:r>
              <a:rPr lang="pt-PT" sz="2000" dirty="0" err="1" smtClean="0">
                <a:sym typeface="Wingdings" panose="05000000000000000000" pitchFamily="2" charset="2"/>
              </a:rPr>
              <a:t>this</a:t>
            </a:r>
            <a:r>
              <a:rPr lang="pt-PT" sz="2000" dirty="0" smtClean="0">
                <a:sym typeface="Wingdings" panose="05000000000000000000" pitchFamily="2" charset="2"/>
              </a:rPr>
              <a:t> </a:t>
            </a:r>
            <a:r>
              <a:rPr lang="pt-PT" sz="2000" dirty="0" err="1" smtClean="0">
                <a:sym typeface="Wingdings" panose="05000000000000000000" pitchFamily="2" charset="2"/>
              </a:rPr>
              <a:t>membrane</a:t>
            </a:r>
            <a:r>
              <a:rPr lang="pt-PT" sz="2000" dirty="0" smtClean="0">
                <a:sym typeface="Wingdings" panose="05000000000000000000" pitchFamily="2" charset="2"/>
              </a:rPr>
              <a:t> </a:t>
            </a:r>
            <a:r>
              <a:rPr lang="pt-PT" sz="2000" dirty="0" err="1" smtClean="0">
                <a:sym typeface="Wingdings" panose="05000000000000000000" pitchFamily="2" charset="2"/>
              </a:rPr>
              <a:t>could</a:t>
            </a:r>
            <a:r>
              <a:rPr lang="pt-PT" sz="2000" dirty="0" smtClean="0">
                <a:sym typeface="Wingdings" panose="05000000000000000000" pitchFamily="2" charset="2"/>
              </a:rPr>
              <a:t> </a:t>
            </a:r>
            <a:r>
              <a:rPr lang="pt-PT" sz="2000" dirty="0" err="1" smtClean="0">
                <a:sym typeface="Wingdings" panose="05000000000000000000" pitchFamily="2" charset="2"/>
              </a:rPr>
              <a:t>be</a:t>
            </a:r>
            <a:r>
              <a:rPr lang="pt-PT" sz="2000" dirty="0" smtClean="0">
                <a:sym typeface="Wingdings" panose="05000000000000000000" pitchFamily="2" charset="2"/>
              </a:rPr>
              <a:t>?</a:t>
            </a:r>
          </a:p>
          <a:p>
            <a:pPr>
              <a:spcBef>
                <a:spcPts val="1200"/>
              </a:spcBef>
            </a:pPr>
            <a:r>
              <a:rPr lang="pt-PT" sz="2000" dirty="0" err="1" smtClean="0">
                <a:sym typeface="Wingdings" panose="05000000000000000000" pitchFamily="2" charset="2"/>
              </a:rPr>
              <a:t>Maybe</a:t>
            </a:r>
            <a:r>
              <a:rPr lang="pt-PT" sz="2000" dirty="0" smtClean="0">
                <a:sym typeface="Wingdings" panose="05000000000000000000" pitchFamily="2" charset="2"/>
              </a:rPr>
              <a:t>, </a:t>
            </a:r>
            <a:r>
              <a:rPr lang="pt-PT" sz="2000" dirty="0" err="1" smtClean="0">
                <a:sym typeface="Wingdings" panose="05000000000000000000" pitchFamily="2" charset="2"/>
              </a:rPr>
              <a:t>holes</a:t>
            </a:r>
            <a:r>
              <a:rPr lang="pt-PT" sz="2000" dirty="0" smtClean="0">
                <a:sym typeface="Wingdings" panose="05000000000000000000" pitchFamily="2" charset="2"/>
              </a:rPr>
              <a:t> for </a:t>
            </a:r>
            <a:r>
              <a:rPr lang="pt-PT" sz="2000" dirty="0" err="1" smtClean="0">
                <a:sym typeface="Wingdings" panose="05000000000000000000" pitchFamily="2" charset="2"/>
              </a:rPr>
              <a:t>electrons</a:t>
            </a:r>
            <a:r>
              <a:rPr lang="pt-PT" sz="2000" dirty="0" smtClean="0">
                <a:sym typeface="Wingdings" panose="05000000000000000000" pitchFamily="2" charset="2"/>
              </a:rPr>
              <a:t>?  GEM. THGEM, </a:t>
            </a:r>
            <a:r>
              <a:rPr lang="pt-PT" sz="2000" dirty="0" err="1" smtClean="0">
                <a:sym typeface="Wingdings" panose="05000000000000000000" pitchFamily="2" charset="2"/>
              </a:rPr>
              <a:t>etc</a:t>
            </a:r>
            <a:endParaRPr lang="pt-PT" sz="2000" dirty="0" smtClean="0">
              <a:sym typeface="Wingdings" panose="05000000000000000000" pitchFamily="2" charset="2"/>
            </a:endParaRPr>
          </a:p>
          <a:p>
            <a:pPr>
              <a:spcBef>
                <a:spcPts val="1200"/>
              </a:spcBef>
            </a:pPr>
            <a:r>
              <a:rPr lang="pt-PT" sz="2000" dirty="0" err="1" smtClean="0">
                <a:sym typeface="Wingdings" panose="05000000000000000000" pitchFamily="2" charset="2"/>
              </a:rPr>
              <a:t>How</a:t>
            </a:r>
            <a:r>
              <a:rPr lang="pt-PT" sz="2000" dirty="0" smtClean="0">
                <a:sym typeface="Wingdings" panose="05000000000000000000" pitchFamily="2" charset="2"/>
              </a:rPr>
              <a:t> do </a:t>
            </a:r>
            <a:r>
              <a:rPr lang="pt-PT" sz="2000" dirty="0" err="1" smtClean="0">
                <a:sym typeface="Wingdings" panose="05000000000000000000" pitchFamily="2" charset="2"/>
              </a:rPr>
              <a:t>we</a:t>
            </a:r>
            <a:r>
              <a:rPr lang="pt-PT" sz="2000" dirty="0" smtClean="0">
                <a:sym typeface="Wingdings" panose="05000000000000000000" pitchFamily="2" charset="2"/>
              </a:rPr>
              <a:t> </a:t>
            </a:r>
            <a:r>
              <a:rPr lang="pt-PT" sz="2000" dirty="0" err="1" smtClean="0">
                <a:sym typeface="Wingdings" panose="05000000000000000000" pitchFamily="2" charset="2"/>
              </a:rPr>
              <a:t>control</a:t>
            </a:r>
            <a:r>
              <a:rPr lang="pt-PT" sz="2000" dirty="0" smtClean="0">
                <a:sym typeface="Wingdings" panose="05000000000000000000" pitchFamily="2" charset="2"/>
              </a:rPr>
              <a:t> </a:t>
            </a:r>
            <a:r>
              <a:rPr lang="pt-PT" sz="2000" dirty="0" err="1" smtClean="0">
                <a:sym typeface="Wingdings" panose="05000000000000000000" pitchFamily="2" charset="2"/>
              </a:rPr>
              <a:t>the</a:t>
            </a:r>
            <a:r>
              <a:rPr lang="pt-PT" sz="2000" dirty="0" smtClean="0">
                <a:sym typeface="Wingdings" panose="05000000000000000000" pitchFamily="2" charset="2"/>
              </a:rPr>
              <a:t> </a:t>
            </a:r>
            <a:r>
              <a:rPr lang="pt-PT" sz="2000" dirty="0" err="1" smtClean="0">
                <a:sym typeface="Wingdings" panose="05000000000000000000" pitchFamily="2" charset="2"/>
              </a:rPr>
              <a:t>liquid</a:t>
            </a:r>
            <a:r>
              <a:rPr lang="pt-PT" sz="2000" dirty="0" smtClean="0">
                <a:sym typeface="Wingdings" panose="05000000000000000000" pitchFamily="2" charset="2"/>
              </a:rPr>
              <a:t> </a:t>
            </a:r>
            <a:r>
              <a:rPr lang="pt-PT" sz="2000" dirty="0" err="1" smtClean="0">
                <a:sym typeface="Wingdings" panose="05000000000000000000" pitchFamily="2" charset="2"/>
              </a:rPr>
              <a:t>level</a:t>
            </a:r>
            <a:r>
              <a:rPr lang="pt-PT" sz="2000" dirty="0" smtClean="0">
                <a:sym typeface="Wingdings" panose="05000000000000000000" pitchFamily="2" charset="2"/>
              </a:rPr>
              <a:t> </a:t>
            </a:r>
            <a:r>
              <a:rPr lang="pt-PT" sz="2000" dirty="0" err="1" smtClean="0">
                <a:sym typeface="Wingdings" panose="05000000000000000000" pitchFamily="2" charset="2"/>
              </a:rPr>
              <a:t>precisely</a:t>
            </a:r>
            <a:r>
              <a:rPr lang="pt-PT" sz="2000" dirty="0" smtClean="0">
                <a:sym typeface="Wingdings" panose="05000000000000000000" pitchFamily="2" charset="2"/>
              </a:rPr>
              <a:t> to </a:t>
            </a:r>
            <a:r>
              <a:rPr lang="pt-PT" sz="2000" dirty="0" err="1" smtClean="0">
                <a:sym typeface="Wingdings" panose="05000000000000000000" pitchFamily="2" charset="2"/>
              </a:rPr>
              <a:t>have</a:t>
            </a:r>
            <a:r>
              <a:rPr lang="pt-PT" sz="2000" dirty="0" smtClean="0">
                <a:sym typeface="Wingdings" panose="05000000000000000000" pitchFamily="2" charset="2"/>
              </a:rPr>
              <a:t> </a:t>
            </a:r>
            <a:r>
              <a:rPr lang="pt-PT" sz="2000" dirty="0" err="1" smtClean="0">
                <a:sym typeface="Wingdings" panose="05000000000000000000" pitchFamily="2" charset="2"/>
              </a:rPr>
              <a:t>liquid</a:t>
            </a:r>
            <a:r>
              <a:rPr lang="pt-PT" sz="2000" dirty="0" smtClean="0">
                <a:sym typeface="Wingdings" panose="05000000000000000000" pitchFamily="2" charset="2"/>
              </a:rPr>
              <a:t> </a:t>
            </a:r>
            <a:r>
              <a:rPr lang="pt-PT" sz="2000" dirty="0" err="1" smtClean="0">
                <a:sym typeface="Wingdings" panose="05000000000000000000" pitchFamily="2" charset="2"/>
              </a:rPr>
              <a:t>below</a:t>
            </a:r>
            <a:r>
              <a:rPr lang="pt-PT" sz="2000" dirty="0" smtClean="0">
                <a:sym typeface="Wingdings" panose="05000000000000000000" pitchFamily="2" charset="2"/>
              </a:rPr>
              <a:t> </a:t>
            </a:r>
            <a:r>
              <a:rPr lang="pt-PT" sz="2000" dirty="0" err="1" smtClean="0">
                <a:sym typeface="Wingdings" panose="05000000000000000000" pitchFamily="2" charset="2"/>
              </a:rPr>
              <a:t>and</a:t>
            </a:r>
            <a:r>
              <a:rPr lang="pt-PT" sz="2000" dirty="0" smtClean="0">
                <a:sym typeface="Wingdings" panose="05000000000000000000" pitchFamily="2" charset="2"/>
              </a:rPr>
              <a:t> </a:t>
            </a:r>
            <a:r>
              <a:rPr lang="pt-PT" sz="2000" dirty="0" err="1" smtClean="0">
                <a:sym typeface="Wingdings" panose="05000000000000000000" pitchFamily="2" charset="2"/>
              </a:rPr>
              <a:t>gas</a:t>
            </a:r>
            <a:r>
              <a:rPr lang="pt-PT" sz="2000" dirty="0" smtClean="0">
                <a:sym typeface="Wingdings" panose="05000000000000000000" pitchFamily="2" charset="2"/>
              </a:rPr>
              <a:t> </a:t>
            </a:r>
            <a:r>
              <a:rPr lang="pt-PT" sz="2000" dirty="0" err="1" smtClean="0">
                <a:sym typeface="Wingdings" panose="05000000000000000000" pitchFamily="2" charset="2"/>
              </a:rPr>
              <a:t>above</a:t>
            </a:r>
            <a:r>
              <a:rPr lang="pt-PT" sz="2000" dirty="0" smtClean="0">
                <a:sym typeface="Wingdings" panose="05000000000000000000" pitchFamily="2" charset="2"/>
              </a:rPr>
              <a:t> </a:t>
            </a:r>
            <a:r>
              <a:rPr lang="pt-PT" sz="2000" dirty="0" err="1" smtClean="0">
                <a:sym typeface="Wingdings" panose="05000000000000000000" pitchFamily="2" charset="2"/>
              </a:rPr>
              <a:t>it</a:t>
            </a:r>
            <a:r>
              <a:rPr lang="pt-PT" sz="2000" dirty="0" smtClean="0">
                <a:sym typeface="Wingdings" panose="05000000000000000000" pitchFamily="2" charset="2"/>
              </a:rPr>
              <a:t>?</a:t>
            </a:r>
            <a:endParaRPr lang="pt-PT" sz="2000" dirty="0" smtClean="0"/>
          </a:p>
          <a:p>
            <a:pPr>
              <a:spcBef>
                <a:spcPts val="1200"/>
              </a:spcBef>
            </a:pPr>
            <a:r>
              <a:rPr lang="pt-PT" sz="2000" dirty="0" err="1" smtClean="0"/>
              <a:t>What</a:t>
            </a:r>
            <a:r>
              <a:rPr lang="pt-PT" sz="2000" dirty="0" smtClean="0"/>
              <a:t> </a:t>
            </a:r>
            <a:r>
              <a:rPr lang="pt-PT" sz="2000" dirty="0" err="1" smtClean="0"/>
              <a:t>if</a:t>
            </a:r>
            <a:r>
              <a:rPr lang="pt-PT" sz="2000" dirty="0" smtClean="0"/>
              <a:t> </a:t>
            </a:r>
            <a:r>
              <a:rPr lang="pt-PT" sz="2000" dirty="0" err="1" smtClean="0"/>
              <a:t>we</a:t>
            </a:r>
            <a:r>
              <a:rPr lang="pt-PT" sz="2000" dirty="0" smtClean="0"/>
              <a:t> </a:t>
            </a:r>
            <a:r>
              <a:rPr lang="pt-PT" sz="2000" dirty="0" err="1" smtClean="0"/>
              <a:t>just</a:t>
            </a:r>
            <a:r>
              <a:rPr lang="pt-PT" sz="2000" dirty="0" smtClean="0"/>
              <a:t> </a:t>
            </a:r>
            <a:r>
              <a:rPr lang="pt-PT" sz="2000" dirty="0" err="1" smtClean="0"/>
              <a:t>let</a:t>
            </a:r>
            <a:r>
              <a:rPr lang="pt-PT" sz="2000" dirty="0" smtClean="0"/>
              <a:t> </a:t>
            </a:r>
            <a:r>
              <a:rPr lang="pt-PT" sz="2000" dirty="0" err="1" smtClean="0"/>
              <a:t>the</a:t>
            </a:r>
            <a:r>
              <a:rPr lang="pt-PT" sz="2000" dirty="0" smtClean="0"/>
              <a:t> </a:t>
            </a:r>
            <a:r>
              <a:rPr lang="pt-PT" sz="2000" dirty="0" err="1" smtClean="0"/>
              <a:t>liquid</a:t>
            </a:r>
            <a:r>
              <a:rPr lang="pt-PT" sz="2000" dirty="0" smtClean="0"/>
              <a:t> to decide </a:t>
            </a:r>
            <a:r>
              <a:rPr lang="pt-PT" sz="2000" dirty="0" err="1" smtClean="0"/>
              <a:t>what</a:t>
            </a:r>
            <a:r>
              <a:rPr lang="pt-PT" sz="2000" dirty="0" smtClean="0"/>
              <a:t> </a:t>
            </a:r>
            <a:r>
              <a:rPr lang="pt-PT" sz="2000" dirty="0" err="1" smtClean="0"/>
              <a:t>is</a:t>
            </a:r>
            <a:r>
              <a:rPr lang="pt-PT" sz="2000" dirty="0" smtClean="0"/>
              <a:t> </a:t>
            </a:r>
            <a:r>
              <a:rPr lang="pt-PT" sz="2000" dirty="0" err="1" smtClean="0"/>
              <a:t>the</a:t>
            </a:r>
            <a:r>
              <a:rPr lang="pt-PT" sz="2000" dirty="0" smtClean="0"/>
              <a:t> </a:t>
            </a:r>
            <a:r>
              <a:rPr lang="pt-PT" sz="2000" dirty="0" err="1" smtClean="0"/>
              <a:t>right</a:t>
            </a:r>
            <a:r>
              <a:rPr lang="pt-PT" sz="2000" dirty="0" smtClean="0"/>
              <a:t> </a:t>
            </a:r>
            <a:r>
              <a:rPr lang="pt-PT" sz="2000" dirty="0" err="1" smtClean="0"/>
              <a:t>electrode</a:t>
            </a:r>
            <a:r>
              <a:rPr lang="pt-PT" sz="2000" dirty="0" smtClean="0"/>
              <a:t> </a:t>
            </a:r>
            <a:r>
              <a:rPr lang="pt-PT" sz="2000" dirty="0" err="1" smtClean="0"/>
              <a:t>position</a:t>
            </a:r>
            <a:r>
              <a:rPr lang="pt-PT" sz="2000" dirty="0" smtClean="0"/>
              <a:t>?</a:t>
            </a:r>
            <a:endParaRPr lang="pt-PT" sz="20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4373733" y="5389853"/>
            <a:ext cx="3444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b="1" dirty="0" err="1" smtClean="0">
                <a:solidFill>
                  <a:srgbClr val="FF0000"/>
                </a:solidFill>
              </a:rPr>
              <a:t>Make</a:t>
            </a:r>
            <a:r>
              <a:rPr lang="pt-PT" sz="2400" b="1" dirty="0" smtClean="0">
                <a:solidFill>
                  <a:srgbClr val="FF0000"/>
                </a:solidFill>
              </a:rPr>
              <a:t> </a:t>
            </a:r>
            <a:r>
              <a:rPr lang="pt-PT" sz="2400" b="1" dirty="0" err="1" smtClean="0">
                <a:solidFill>
                  <a:srgbClr val="FF0000"/>
                </a:solidFill>
              </a:rPr>
              <a:t>the</a:t>
            </a:r>
            <a:r>
              <a:rPr lang="pt-PT" sz="2400" b="1" dirty="0" smtClean="0">
                <a:solidFill>
                  <a:srgbClr val="FF0000"/>
                </a:solidFill>
              </a:rPr>
              <a:t> </a:t>
            </a:r>
            <a:r>
              <a:rPr lang="pt-PT" sz="2400" b="1" dirty="0" err="1" smtClean="0">
                <a:solidFill>
                  <a:srgbClr val="FF0000"/>
                </a:solidFill>
              </a:rPr>
              <a:t>electrode</a:t>
            </a:r>
            <a:r>
              <a:rPr lang="pt-PT" sz="2400" b="1" dirty="0" smtClean="0">
                <a:solidFill>
                  <a:srgbClr val="FF0000"/>
                </a:solidFill>
              </a:rPr>
              <a:t> </a:t>
            </a:r>
            <a:r>
              <a:rPr lang="pt-PT" sz="2400" b="1" dirty="0" err="1" smtClean="0">
                <a:solidFill>
                  <a:srgbClr val="FF0000"/>
                </a:solidFill>
              </a:rPr>
              <a:t>float</a:t>
            </a:r>
            <a:r>
              <a:rPr lang="pt-PT" sz="2400" b="1" dirty="0" smtClean="0">
                <a:solidFill>
                  <a:srgbClr val="FF0000"/>
                </a:solidFill>
              </a:rPr>
              <a:t>!</a:t>
            </a:r>
            <a:endParaRPr lang="pt-PT" sz="2400" b="1" dirty="0">
              <a:solidFill>
                <a:srgbClr val="FF0000"/>
              </a:solidFill>
            </a:endParaRP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466" y="4623328"/>
            <a:ext cx="1589487" cy="158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1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>
          <a:xfrm>
            <a:off x="157435" y="6491817"/>
            <a:ext cx="2743200" cy="365125"/>
          </a:xfrm>
        </p:spPr>
        <p:txBody>
          <a:bodyPr/>
          <a:lstStyle/>
          <a:p>
            <a:r>
              <a:rPr lang="pt-PT" smtClean="0"/>
              <a:t>V. Chepel</a:t>
            </a:r>
            <a:endParaRPr lang="pt-PT" dirty="0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>
          <a:xfrm>
            <a:off x="4038600" y="6477529"/>
            <a:ext cx="4114800" cy="365125"/>
          </a:xfrm>
        </p:spPr>
        <p:txBody>
          <a:bodyPr/>
          <a:lstStyle/>
          <a:p>
            <a:r>
              <a:rPr lang="en-GB" smtClean="0"/>
              <a:t>LIDINE 2022, Warsaw, September, 21-23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9243354" y="6477528"/>
            <a:ext cx="2743200" cy="365125"/>
          </a:xfrm>
        </p:spPr>
        <p:txBody>
          <a:bodyPr/>
          <a:lstStyle/>
          <a:p>
            <a:fld id="{D422BE53-9294-423D-AE0C-F3FD1871B730}" type="slidenum">
              <a:rPr lang="pt-PT" smtClean="0"/>
              <a:t>5</a:t>
            </a:fld>
            <a:endParaRPr lang="pt-PT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0" y="0"/>
            <a:ext cx="12192000" cy="103293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b="1" dirty="0" err="1" smtClean="0">
                <a:solidFill>
                  <a:srgbClr val="0070C0"/>
                </a:solidFill>
                <a:latin typeface="+mn-lt"/>
              </a:rPr>
              <a:t>If</a:t>
            </a:r>
            <a:r>
              <a:rPr lang="pt-PT" sz="40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pt-PT" sz="4000" b="1" dirty="0" err="1" smtClean="0">
                <a:solidFill>
                  <a:srgbClr val="0070C0"/>
                </a:solidFill>
                <a:latin typeface="+mn-lt"/>
              </a:rPr>
              <a:t>we</a:t>
            </a:r>
            <a:r>
              <a:rPr lang="pt-PT" sz="40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pt-PT" sz="4000" b="1" dirty="0" err="1" smtClean="0">
                <a:solidFill>
                  <a:srgbClr val="0070C0"/>
                </a:solidFill>
                <a:latin typeface="+mn-lt"/>
              </a:rPr>
              <a:t>still</a:t>
            </a:r>
            <a:r>
              <a:rPr lang="pt-PT" sz="4000" b="1" dirty="0" smtClean="0">
                <a:solidFill>
                  <a:srgbClr val="0070C0"/>
                </a:solidFill>
                <a:latin typeface="+mn-lt"/>
              </a:rPr>
              <a:t> in </a:t>
            </a:r>
            <a:r>
              <a:rPr lang="pt-PT" sz="4000" b="1" dirty="0" err="1" smtClean="0">
                <a:solidFill>
                  <a:srgbClr val="0070C0"/>
                </a:solidFill>
                <a:latin typeface="+mn-lt"/>
              </a:rPr>
              <a:t>love</a:t>
            </a:r>
            <a:r>
              <a:rPr lang="pt-PT" sz="40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pt-PT" sz="4000" b="1" dirty="0" err="1" smtClean="0">
                <a:solidFill>
                  <a:srgbClr val="0070C0"/>
                </a:solidFill>
                <a:latin typeface="+mn-lt"/>
              </a:rPr>
              <a:t>with</a:t>
            </a:r>
            <a:r>
              <a:rPr lang="pt-PT" sz="4000" b="1" dirty="0" smtClean="0">
                <a:solidFill>
                  <a:srgbClr val="0070C0"/>
                </a:solidFill>
                <a:latin typeface="+mn-lt"/>
              </a:rPr>
              <a:t> 2-phases – </a:t>
            </a:r>
            <a:r>
              <a:rPr lang="pt-PT" sz="4000" b="1" dirty="0" err="1" smtClean="0">
                <a:solidFill>
                  <a:srgbClr val="0070C0"/>
                </a:solidFill>
                <a:latin typeface="+mn-lt"/>
              </a:rPr>
              <a:t>what</a:t>
            </a:r>
            <a:r>
              <a:rPr lang="pt-PT" sz="4000" b="1" dirty="0" smtClean="0">
                <a:solidFill>
                  <a:srgbClr val="0070C0"/>
                </a:solidFill>
                <a:latin typeface="+mn-lt"/>
              </a:rPr>
              <a:t> can </a:t>
            </a:r>
            <a:r>
              <a:rPr lang="pt-PT" sz="4000" b="1" dirty="0" err="1" smtClean="0">
                <a:solidFill>
                  <a:srgbClr val="0070C0"/>
                </a:solidFill>
                <a:latin typeface="+mn-lt"/>
              </a:rPr>
              <a:t>we</a:t>
            </a:r>
            <a:r>
              <a:rPr lang="pt-PT" sz="4000" b="1" dirty="0" smtClean="0">
                <a:solidFill>
                  <a:srgbClr val="0070C0"/>
                </a:solidFill>
                <a:latin typeface="+mn-lt"/>
              </a:rPr>
              <a:t> do?</a:t>
            </a:r>
            <a:endParaRPr lang="pt-PT" sz="4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33635" y="1007284"/>
            <a:ext cx="7919765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Bef>
                <a:spcPts val="1000"/>
              </a:spcBef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pt-PT" sz="2000" b="1" dirty="0" err="1" smtClean="0"/>
              <a:t>How</a:t>
            </a:r>
            <a:r>
              <a:rPr lang="pt-PT" sz="2000" b="1" dirty="0" smtClean="0"/>
              <a:t> do </a:t>
            </a:r>
            <a:r>
              <a:rPr lang="pt-PT" sz="2000" b="1" dirty="0" err="1" smtClean="0"/>
              <a:t>we</a:t>
            </a:r>
            <a:r>
              <a:rPr lang="pt-PT" sz="2000" b="1" dirty="0" smtClean="0"/>
              <a:t> </a:t>
            </a:r>
            <a:r>
              <a:rPr lang="pt-PT" sz="2000" b="1" dirty="0" err="1" smtClean="0"/>
              <a:t>gain</a:t>
            </a:r>
            <a:r>
              <a:rPr lang="pt-PT" sz="2000" b="1" dirty="0" smtClean="0"/>
              <a:t> a </a:t>
            </a:r>
            <a:r>
              <a:rPr lang="pt-PT" sz="2000" b="1" dirty="0" err="1" smtClean="0"/>
              <a:t>better</a:t>
            </a:r>
            <a:r>
              <a:rPr lang="pt-PT" sz="2000" b="1" dirty="0" smtClean="0"/>
              <a:t> </a:t>
            </a:r>
            <a:r>
              <a:rPr lang="pt-PT" sz="2000" b="1" dirty="0" err="1" smtClean="0"/>
              <a:t>control</a:t>
            </a:r>
            <a:r>
              <a:rPr lang="pt-PT" sz="2000" b="1" dirty="0" smtClean="0"/>
              <a:t> </a:t>
            </a:r>
            <a:r>
              <a:rPr lang="pt-PT" sz="2000" b="1" dirty="0" err="1" smtClean="0"/>
              <a:t>of</a:t>
            </a:r>
            <a:r>
              <a:rPr lang="pt-PT" sz="2000" b="1" dirty="0" smtClean="0"/>
              <a:t> </a:t>
            </a:r>
            <a:r>
              <a:rPr lang="pt-PT" sz="2000" b="1" dirty="0" err="1" smtClean="0"/>
              <a:t>what</a:t>
            </a:r>
            <a:r>
              <a:rPr lang="pt-PT" sz="2000" b="1" dirty="0" smtClean="0"/>
              <a:t> </a:t>
            </a:r>
            <a:r>
              <a:rPr lang="pt-PT" sz="2000" b="1" dirty="0" err="1" smtClean="0"/>
              <a:t>is</a:t>
            </a:r>
            <a:r>
              <a:rPr lang="pt-PT" sz="2000" b="1" dirty="0" smtClean="0"/>
              <a:t> happening </a:t>
            </a:r>
            <a:r>
              <a:rPr lang="pt-PT" sz="2000" b="1" dirty="0" err="1" smtClean="0"/>
              <a:t>on</a:t>
            </a:r>
            <a:r>
              <a:rPr lang="pt-PT" sz="2000" b="1" dirty="0" smtClean="0"/>
              <a:t> </a:t>
            </a:r>
            <a:r>
              <a:rPr lang="pt-PT" sz="2000" b="1" dirty="0" err="1" smtClean="0"/>
              <a:t>the</a:t>
            </a:r>
            <a:r>
              <a:rPr lang="pt-PT" sz="2000" b="1" dirty="0" smtClean="0"/>
              <a:t> </a:t>
            </a:r>
            <a:r>
              <a:rPr lang="pt-PT" sz="2000" b="1" dirty="0" err="1" smtClean="0"/>
              <a:t>surface</a:t>
            </a:r>
            <a:r>
              <a:rPr lang="pt-PT" sz="2000" b="1" dirty="0" smtClean="0"/>
              <a:t>?</a:t>
            </a:r>
          </a:p>
          <a:p>
            <a:pPr marL="342900" indent="-342900" algn="just">
              <a:spcBef>
                <a:spcPts val="1000"/>
              </a:spcBef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pt-PT" sz="2000" dirty="0" err="1" smtClean="0"/>
              <a:t>Ideally</a:t>
            </a:r>
            <a:r>
              <a:rPr lang="pt-PT" sz="2000" dirty="0" smtClean="0"/>
              <a:t>, </a:t>
            </a:r>
            <a:r>
              <a:rPr lang="pt-PT" sz="2000" dirty="0" err="1" smtClean="0"/>
              <a:t>one</a:t>
            </a:r>
            <a:r>
              <a:rPr lang="pt-PT" sz="2000" dirty="0" smtClean="0"/>
              <a:t> </a:t>
            </a:r>
            <a:r>
              <a:rPr lang="pt-PT" sz="2000" dirty="0" err="1" smtClean="0"/>
              <a:t>would</a:t>
            </a:r>
            <a:r>
              <a:rPr lang="pt-PT" sz="2000" dirty="0" smtClean="0"/>
              <a:t> </a:t>
            </a:r>
            <a:r>
              <a:rPr lang="pt-PT" sz="2000" dirty="0" err="1" smtClean="0"/>
              <a:t>like</a:t>
            </a:r>
            <a:r>
              <a:rPr lang="pt-PT" sz="2000" dirty="0" smtClean="0"/>
              <a:t> to </a:t>
            </a:r>
            <a:r>
              <a:rPr lang="pt-PT" sz="2000" dirty="0" err="1" smtClean="0"/>
              <a:t>separate</a:t>
            </a:r>
            <a:r>
              <a:rPr lang="pt-PT" sz="2000" dirty="0" smtClean="0"/>
              <a:t> </a:t>
            </a:r>
            <a:r>
              <a:rPr lang="pt-PT" sz="2000" dirty="0" err="1" smtClean="0"/>
              <a:t>the</a:t>
            </a:r>
            <a:r>
              <a:rPr lang="pt-PT" sz="2000" dirty="0" smtClean="0"/>
              <a:t> </a:t>
            </a:r>
            <a:r>
              <a:rPr lang="pt-PT" sz="2000" dirty="0" err="1" smtClean="0"/>
              <a:t>two</a:t>
            </a:r>
            <a:r>
              <a:rPr lang="pt-PT" sz="2000" dirty="0" smtClean="0"/>
              <a:t> </a:t>
            </a:r>
            <a:r>
              <a:rPr lang="pt-PT" sz="2000" dirty="0" err="1" smtClean="0"/>
              <a:t>phases</a:t>
            </a:r>
            <a:r>
              <a:rPr lang="pt-PT" sz="2000" dirty="0" smtClean="0"/>
              <a:t> </a:t>
            </a:r>
            <a:r>
              <a:rPr lang="pt-PT" sz="2000" dirty="0" err="1" smtClean="0"/>
              <a:t>with</a:t>
            </a:r>
            <a:r>
              <a:rPr lang="pt-PT" sz="2000" dirty="0"/>
              <a:t>,</a:t>
            </a:r>
            <a:r>
              <a:rPr lang="pt-PT" sz="2000" dirty="0" smtClean="0"/>
              <a:t> </a:t>
            </a:r>
            <a:r>
              <a:rPr lang="pt-PT" sz="2000" dirty="0" err="1" smtClean="0"/>
              <a:t>say</a:t>
            </a:r>
            <a:r>
              <a:rPr lang="pt-PT" sz="2000" dirty="0" smtClean="0"/>
              <a:t>, a </a:t>
            </a:r>
            <a:r>
              <a:rPr lang="pt-PT" sz="2000" dirty="0" err="1" smtClean="0"/>
              <a:t>membrane</a:t>
            </a:r>
            <a:r>
              <a:rPr lang="pt-PT" sz="2000" dirty="0" smtClean="0"/>
              <a:t> </a:t>
            </a:r>
            <a:r>
              <a:rPr lang="pt-PT" sz="2000" dirty="0" err="1" smtClean="0"/>
              <a:t>transparent</a:t>
            </a:r>
            <a:r>
              <a:rPr lang="pt-PT" sz="2000" dirty="0" smtClean="0"/>
              <a:t> for light </a:t>
            </a:r>
            <a:r>
              <a:rPr lang="pt-PT" sz="2000" dirty="0" err="1" smtClean="0"/>
              <a:t>and</a:t>
            </a:r>
            <a:r>
              <a:rPr lang="pt-PT" sz="2000" dirty="0" smtClean="0"/>
              <a:t> </a:t>
            </a:r>
            <a:r>
              <a:rPr lang="pt-PT" sz="2000" dirty="0" err="1" smtClean="0"/>
              <a:t>electrons</a:t>
            </a:r>
            <a:r>
              <a:rPr lang="pt-PT" sz="2000" dirty="0" smtClean="0"/>
              <a:t> </a:t>
            </a:r>
            <a:r>
              <a:rPr lang="pt-PT" sz="2000" dirty="0" err="1" smtClean="0"/>
              <a:t>but</a:t>
            </a:r>
            <a:r>
              <a:rPr lang="pt-PT" sz="2000" dirty="0" smtClean="0"/>
              <a:t> </a:t>
            </a:r>
            <a:r>
              <a:rPr lang="pt-PT" sz="2000" dirty="0" err="1" smtClean="0"/>
              <a:t>not</a:t>
            </a:r>
            <a:r>
              <a:rPr lang="pt-PT" sz="2000" dirty="0" smtClean="0"/>
              <a:t> for </a:t>
            </a:r>
            <a:r>
              <a:rPr lang="pt-PT" sz="2000" dirty="0" err="1" smtClean="0"/>
              <a:t>Xe</a:t>
            </a:r>
            <a:r>
              <a:rPr lang="pt-PT" sz="2000" dirty="0" smtClean="0"/>
              <a:t> </a:t>
            </a:r>
            <a:r>
              <a:rPr lang="pt-PT" sz="2000" dirty="0" err="1" smtClean="0"/>
              <a:t>or</a:t>
            </a:r>
            <a:r>
              <a:rPr lang="pt-PT" sz="2000" dirty="0" smtClean="0"/>
              <a:t> Ar</a:t>
            </a:r>
            <a:r>
              <a:rPr lang="pt-PT" sz="2000" dirty="0"/>
              <a:t> </a:t>
            </a:r>
            <a:r>
              <a:rPr lang="pt-PT" sz="2000" dirty="0" err="1" smtClean="0"/>
              <a:t>atoms</a:t>
            </a:r>
            <a:r>
              <a:rPr lang="pt-PT" sz="2000" dirty="0" smtClean="0"/>
              <a:t>.</a:t>
            </a:r>
          </a:p>
          <a:p>
            <a:pPr marL="342900" indent="-342900" algn="just">
              <a:spcBef>
                <a:spcPts val="1000"/>
              </a:spcBef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pt-PT" sz="2000" dirty="0" err="1">
                <a:sym typeface="Wingdings" panose="05000000000000000000" pitchFamily="2" charset="2"/>
              </a:rPr>
              <a:t>Big</a:t>
            </a:r>
            <a:r>
              <a:rPr lang="pt-PT" sz="2000" dirty="0">
                <a:sym typeface="Wingdings" panose="05000000000000000000" pitchFamily="2" charset="2"/>
              </a:rPr>
              <a:t> </a:t>
            </a:r>
            <a:r>
              <a:rPr lang="pt-PT" sz="2000" dirty="0" err="1">
                <a:sym typeface="Wingdings" panose="05000000000000000000" pitchFamily="2" charset="2"/>
              </a:rPr>
              <a:t>question</a:t>
            </a:r>
            <a:r>
              <a:rPr lang="pt-PT" sz="2000" dirty="0">
                <a:sym typeface="Wingdings" panose="05000000000000000000" pitchFamily="2" charset="2"/>
              </a:rPr>
              <a:t> – </a:t>
            </a:r>
            <a:r>
              <a:rPr lang="pt-PT" sz="2000" dirty="0" err="1">
                <a:sym typeface="Wingdings" panose="05000000000000000000" pitchFamily="2" charset="2"/>
              </a:rPr>
              <a:t>what</a:t>
            </a:r>
            <a:r>
              <a:rPr lang="pt-PT" sz="2000" dirty="0">
                <a:sym typeface="Wingdings" panose="05000000000000000000" pitchFamily="2" charset="2"/>
              </a:rPr>
              <a:t> </a:t>
            </a:r>
            <a:r>
              <a:rPr lang="pt-PT" sz="2000" dirty="0" err="1">
                <a:sym typeface="Wingdings" panose="05000000000000000000" pitchFamily="2" charset="2"/>
              </a:rPr>
              <a:t>this</a:t>
            </a:r>
            <a:r>
              <a:rPr lang="pt-PT" sz="2000" dirty="0">
                <a:sym typeface="Wingdings" panose="05000000000000000000" pitchFamily="2" charset="2"/>
              </a:rPr>
              <a:t> </a:t>
            </a:r>
            <a:r>
              <a:rPr lang="pt-PT" sz="2000" dirty="0" err="1">
                <a:sym typeface="Wingdings" panose="05000000000000000000" pitchFamily="2" charset="2"/>
              </a:rPr>
              <a:t>membrane</a:t>
            </a:r>
            <a:r>
              <a:rPr lang="pt-PT" sz="2000" dirty="0">
                <a:sym typeface="Wingdings" panose="05000000000000000000" pitchFamily="2" charset="2"/>
              </a:rPr>
              <a:t> </a:t>
            </a:r>
            <a:r>
              <a:rPr lang="pt-PT" sz="2000" dirty="0" err="1">
                <a:sym typeface="Wingdings" panose="05000000000000000000" pitchFamily="2" charset="2"/>
              </a:rPr>
              <a:t>might</a:t>
            </a:r>
            <a:r>
              <a:rPr lang="pt-PT" sz="2000" dirty="0">
                <a:sym typeface="Wingdings" panose="05000000000000000000" pitchFamily="2" charset="2"/>
              </a:rPr>
              <a:t> </a:t>
            </a:r>
            <a:r>
              <a:rPr lang="pt-PT" sz="2000" dirty="0" err="1">
                <a:sym typeface="Wingdings" panose="05000000000000000000" pitchFamily="2" charset="2"/>
              </a:rPr>
              <a:t>be</a:t>
            </a:r>
            <a:r>
              <a:rPr lang="pt-PT" sz="2000" dirty="0" smtClean="0">
                <a:sym typeface="Wingdings" panose="05000000000000000000" pitchFamily="2" charset="2"/>
              </a:rPr>
              <a:t>?</a:t>
            </a:r>
            <a:endParaRPr lang="pt-PT" sz="2000" dirty="0" smtClean="0"/>
          </a:p>
          <a:p>
            <a:pPr marL="342900" indent="-342900" algn="just">
              <a:spcBef>
                <a:spcPts val="1000"/>
              </a:spcBef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pt-PT" sz="2000" dirty="0" err="1" smtClean="0"/>
              <a:t>The</a:t>
            </a:r>
            <a:r>
              <a:rPr lang="pt-PT" sz="2000" dirty="0" smtClean="0"/>
              <a:t> </a:t>
            </a:r>
            <a:r>
              <a:rPr lang="pt-PT" sz="2000" dirty="0" err="1" smtClean="0"/>
              <a:t>liquid</a:t>
            </a:r>
            <a:r>
              <a:rPr lang="pt-PT" sz="2000" dirty="0" smtClean="0"/>
              <a:t> </a:t>
            </a:r>
            <a:r>
              <a:rPr lang="pt-PT" sz="2000" dirty="0" err="1" smtClean="0"/>
              <a:t>phase</a:t>
            </a:r>
            <a:r>
              <a:rPr lang="pt-PT" sz="2000" dirty="0" smtClean="0"/>
              <a:t> </a:t>
            </a:r>
            <a:r>
              <a:rPr lang="pt-PT" sz="2000" dirty="0" err="1" smtClean="0"/>
              <a:t>and</a:t>
            </a:r>
            <a:r>
              <a:rPr lang="pt-PT" sz="2000" dirty="0" smtClean="0"/>
              <a:t> </a:t>
            </a:r>
            <a:r>
              <a:rPr lang="pt-PT" sz="2000" dirty="0" err="1" smtClean="0"/>
              <a:t>the</a:t>
            </a:r>
            <a:r>
              <a:rPr lang="pt-PT" sz="2000" dirty="0" smtClean="0"/>
              <a:t> </a:t>
            </a:r>
            <a:r>
              <a:rPr lang="pt-PT" sz="2000" dirty="0" err="1" smtClean="0"/>
              <a:t>gas</a:t>
            </a:r>
            <a:r>
              <a:rPr lang="pt-PT" sz="2000" dirty="0" smtClean="0"/>
              <a:t> </a:t>
            </a:r>
            <a:r>
              <a:rPr lang="pt-PT" sz="2000" dirty="0" err="1" smtClean="0"/>
              <a:t>should</a:t>
            </a:r>
            <a:r>
              <a:rPr lang="pt-PT" sz="2000" dirty="0" smtClean="0"/>
              <a:t> </a:t>
            </a:r>
            <a:r>
              <a:rPr lang="pt-PT" sz="2000" dirty="0" err="1" smtClean="0"/>
              <a:t>be</a:t>
            </a:r>
            <a:r>
              <a:rPr lang="pt-PT" sz="2000" dirty="0" smtClean="0"/>
              <a:t> in </a:t>
            </a:r>
            <a:r>
              <a:rPr lang="pt-PT" sz="2000" dirty="0" err="1" smtClean="0"/>
              <a:t>thermal</a:t>
            </a:r>
            <a:r>
              <a:rPr lang="pt-PT" sz="2000" dirty="0" smtClean="0"/>
              <a:t> </a:t>
            </a:r>
            <a:r>
              <a:rPr lang="pt-PT" sz="2000" dirty="0" err="1" smtClean="0"/>
              <a:t>equilibrium</a:t>
            </a:r>
            <a:r>
              <a:rPr lang="pt-PT" sz="2000" dirty="0" smtClean="0"/>
              <a:t> (in </a:t>
            </a:r>
            <a:r>
              <a:rPr lang="pt-PT" sz="2000" dirty="0" err="1" smtClean="0"/>
              <a:t>the</a:t>
            </a:r>
            <a:r>
              <a:rPr lang="pt-PT" sz="2000" dirty="0" smtClean="0"/>
              <a:t> </a:t>
            </a:r>
            <a:r>
              <a:rPr lang="pt-PT" sz="2000" dirty="0" err="1" smtClean="0"/>
              <a:t>region</a:t>
            </a:r>
            <a:r>
              <a:rPr lang="pt-PT" sz="2000" dirty="0" smtClean="0"/>
              <a:t> </a:t>
            </a:r>
            <a:r>
              <a:rPr lang="pt-PT" sz="2000" dirty="0" err="1" smtClean="0"/>
              <a:t>of</a:t>
            </a:r>
            <a:r>
              <a:rPr lang="pt-PT" sz="2000" dirty="0" smtClean="0"/>
              <a:t> </a:t>
            </a:r>
            <a:r>
              <a:rPr lang="pt-PT" sz="2000" dirty="0" err="1" smtClean="0"/>
              <a:t>their</a:t>
            </a:r>
            <a:r>
              <a:rPr lang="pt-PT" sz="2000" dirty="0" smtClean="0"/>
              <a:t> </a:t>
            </a:r>
            <a:r>
              <a:rPr lang="pt-PT" sz="2000" dirty="0" err="1" smtClean="0"/>
              <a:t>contact</a:t>
            </a:r>
            <a:r>
              <a:rPr lang="pt-PT" sz="2000" dirty="0" smtClean="0"/>
              <a:t>, </a:t>
            </a:r>
            <a:r>
              <a:rPr lang="pt-PT" sz="2000" dirty="0" err="1" smtClean="0"/>
              <a:t>at</a:t>
            </a:r>
            <a:r>
              <a:rPr lang="pt-PT" sz="2000" dirty="0" smtClean="0"/>
              <a:t> </a:t>
            </a:r>
            <a:r>
              <a:rPr lang="pt-PT" sz="2000" dirty="0" err="1" smtClean="0"/>
              <a:t>least</a:t>
            </a:r>
            <a:r>
              <a:rPr lang="pt-PT" sz="2000" dirty="0" smtClean="0"/>
              <a:t>) </a:t>
            </a:r>
            <a:r>
              <a:rPr lang="pt-PT" sz="2000" dirty="0" smtClean="0">
                <a:sym typeface="Wingdings" panose="05000000000000000000" pitchFamily="2" charset="2"/>
              </a:rPr>
              <a:t> </a:t>
            </a:r>
            <a:r>
              <a:rPr lang="pt-PT" sz="2000" dirty="0" err="1" smtClean="0">
                <a:sym typeface="Wingdings" panose="05000000000000000000" pitchFamily="2" charset="2"/>
              </a:rPr>
              <a:t>problem</a:t>
            </a:r>
            <a:r>
              <a:rPr lang="pt-PT" sz="2000" dirty="0" smtClean="0">
                <a:sym typeface="Wingdings" panose="05000000000000000000" pitchFamily="2" charset="2"/>
              </a:rPr>
              <a:t> </a:t>
            </a:r>
            <a:r>
              <a:rPr lang="pt-PT" sz="2000" dirty="0" err="1" smtClean="0">
                <a:sym typeface="Wingdings" panose="05000000000000000000" pitchFamily="2" charset="2"/>
              </a:rPr>
              <a:t>of</a:t>
            </a:r>
            <a:r>
              <a:rPr lang="pt-PT" sz="2000" dirty="0" smtClean="0">
                <a:sym typeface="Wingdings" panose="05000000000000000000" pitchFamily="2" charset="2"/>
              </a:rPr>
              <a:t> </a:t>
            </a:r>
            <a:r>
              <a:rPr lang="pt-PT" sz="2000" dirty="0" err="1" smtClean="0">
                <a:sym typeface="Wingdings" panose="05000000000000000000" pitchFamily="2" charset="2"/>
              </a:rPr>
              <a:t>gas</a:t>
            </a:r>
            <a:r>
              <a:rPr lang="pt-PT" sz="2000" dirty="0" smtClean="0">
                <a:sym typeface="Wingdings" panose="05000000000000000000" pitchFamily="2" charset="2"/>
              </a:rPr>
              <a:t> </a:t>
            </a:r>
            <a:r>
              <a:rPr lang="pt-PT" sz="2000" dirty="0" err="1" smtClean="0">
                <a:sym typeface="Wingdings" panose="05000000000000000000" pitchFamily="2" charset="2"/>
              </a:rPr>
              <a:t>condensation</a:t>
            </a:r>
            <a:r>
              <a:rPr lang="pt-PT" sz="2000" dirty="0" smtClean="0">
                <a:sym typeface="Wingdings" panose="05000000000000000000" pitchFamily="2" charset="2"/>
              </a:rPr>
              <a:t> </a:t>
            </a:r>
            <a:r>
              <a:rPr lang="pt-PT" sz="2000" dirty="0" err="1" smtClean="0">
                <a:sym typeface="Wingdings" panose="05000000000000000000" pitchFamily="2" charset="2"/>
              </a:rPr>
              <a:t>above</a:t>
            </a:r>
            <a:r>
              <a:rPr lang="pt-PT" sz="2000" dirty="0" smtClean="0">
                <a:sym typeface="Wingdings" panose="05000000000000000000" pitchFamily="2" charset="2"/>
              </a:rPr>
              <a:t> </a:t>
            </a:r>
            <a:r>
              <a:rPr lang="pt-PT" sz="2000" dirty="0" err="1" smtClean="0">
                <a:sym typeface="Wingdings" panose="05000000000000000000" pitchFamily="2" charset="2"/>
              </a:rPr>
              <a:t>the</a:t>
            </a:r>
            <a:r>
              <a:rPr lang="pt-PT" sz="2000" dirty="0" smtClean="0">
                <a:sym typeface="Wingdings" panose="05000000000000000000" pitchFamily="2" charset="2"/>
              </a:rPr>
              <a:t> </a:t>
            </a:r>
            <a:r>
              <a:rPr lang="pt-PT" sz="2000" dirty="0" err="1" smtClean="0">
                <a:sym typeface="Wingdings" panose="05000000000000000000" pitchFamily="2" charset="2"/>
              </a:rPr>
              <a:t>membrane</a:t>
            </a:r>
            <a:r>
              <a:rPr lang="pt-PT" sz="2000" dirty="0" smtClean="0">
                <a:sym typeface="Wingdings" panose="05000000000000000000" pitchFamily="2" charset="2"/>
              </a:rPr>
              <a:t> </a:t>
            </a:r>
            <a:r>
              <a:rPr lang="pt-PT" sz="2000" dirty="0" err="1" smtClean="0">
                <a:sym typeface="Wingdings" panose="05000000000000000000" pitchFamily="2" charset="2"/>
              </a:rPr>
              <a:t>and</a:t>
            </a:r>
            <a:r>
              <a:rPr lang="pt-PT" sz="2000" dirty="0" smtClean="0">
                <a:sym typeface="Wingdings" panose="05000000000000000000" pitchFamily="2" charset="2"/>
              </a:rPr>
              <a:t> </a:t>
            </a:r>
            <a:r>
              <a:rPr lang="pt-PT" sz="2000" dirty="0" err="1" smtClean="0">
                <a:sym typeface="Wingdings" panose="05000000000000000000" pitchFamily="2" charset="2"/>
              </a:rPr>
              <a:t>bubble</a:t>
            </a:r>
            <a:r>
              <a:rPr lang="pt-PT" sz="2000" dirty="0" smtClean="0">
                <a:sym typeface="Wingdings" panose="05000000000000000000" pitchFamily="2" charset="2"/>
              </a:rPr>
              <a:t> </a:t>
            </a:r>
            <a:r>
              <a:rPr lang="pt-PT" sz="2000" dirty="0" err="1" smtClean="0">
                <a:sym typeface="Wingdings" panose="05000000000000000000" pitchFamily="2" charset="2"/>
              </a:rPr>
              <a:t>formation</a:t>
            </a:r>
            <a:r>
              <a:rPr lang="pt-PT" sz="2000" dirty="0" smtClean="0">
                <a:sym typeface="Wingdings" panose="05000000000000000000" pitchFamily="2" charset="2"/>
              </a:rPr>
              <a:t> in </a:t>
            </a:r>
            <a:r>
              <a:rPr lang="pt-PT" sz="2000" dirty="0" err="1" smtClean="0">
                <a:sym typeface="Wingdings" panose="05000000000000000000" pitchFamily="2" charset="2"/>
              </a:rPr>
              <a:t>the</a:t>
            </a:r>
            <a:r>
              <a:rPr lang="pt-PT" sz="2000" dirty="0" smtClean="0">
                <a:sym typeface="Wingdings" panose="05000000000000000000" pitchFamily="2" charset="2"/>
              </a:rPr>
              <a:t> </a:t>
            </a:r>
            <a:r>
              <a:rPr lang="pt-PT" sz="2000" dirty="0" err="1" smtClean="0">
                <a:sym typeface="Wingdings" panose="05000000000000000000" pitchFamily="2" charset="2"/>
              </a:rPr>
              <a:t>liquid</a:t>
            </a:r>
            <a:endParaRPr lang="pt-PT" sz="2000" dirty="0" smtClean="0">
              <a:sym typeface="Wingdings" panose="05000000000000000000" pitchFamily="2" charset="2"/>
            </a:endParaRPr>
          </a:p>
          <a:p>
            <a:pPr marL="342900" indent="-342900" algn="just">
              <a:spcBef>
                <a:spcPts val="1000"/>
              </a:spcBef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pt-PT" sz="2000" dirty="0" err="1" smtClean="0">
                <a:sym typeface="Wingdings" panose="05000000000000000000" pitchFamily="2" charset="2"/>
              </a:rPr>
              <a:t>Maybe</a:t>
            </a:r>
            <a:r>
              <a:rPr lang="pt-PT" sz="2000" dirty="0" smtClean="0">
                <a:sym typeface="Wingdings" panose="05000000000000000000" pitchFamily="2" charset="2"/>
              </a:rPr>
              <a:t>, </a:t>
            </a:r>
            <a:r>
              <a:rPr lang="pt-PT" sz="2000" dirty="0" err="1" smtClean="0">
                <a:sym typeface="Wingdings" panose="05000000000000000000" pitchFamily="2" charset="2"/>
              </a:rPr>
              <a:t>holes</a:t>
            </a:r>
            <a:r>
              <a:rPr lang="pt-PT" sz="2000" dirty="0" smtClean="0">
                <a:sym typeface="Wingdings" panose="05000000000000000000" pitchFamily="2" charset="2"/>
              </a:rPr>
              <a:t> for </a:t>
            </a:r>
            <a:r>
              <a:rPr lang="pt-PT" sz="2000" dirty="0" err="1" smtClean="0">
                <a:sym typeface="Wingdings" panose="05000000000000000000" pitchFamily="2" charset="2"/>
              </a:rPr>
              <a:t>electrons</a:t>
            </a:r>
            <a:r>
              <a:rPr lang="pt-PT" sz="2000" dirty="0" smtClean="0">
                <a:sym typeface="Wingdings" panose="05000000000000000000" pitchFamily="2" charset="2"/>
              </a:rPr>
              <a:t>?  GEM, THGEM, </a:t>
            </a:r>
            <a:r>
              <a:rPr lang="pt-PT" sz="2000" dirty="0" err="1" smtClean="0">
                <a:sym typeface="Wingdings" panose="05000000000000000000" pitchFamily="2" charset="2"/>
              </a:rPr>
              <a:t>etc</a:t>
            </a:r>
            <a:endParaRPr lang="pt-PT" sz="2000" dirty="0" smtClean="0">
              <a:sym typeface="Wingdings" panose="05000000000000000000" pitchFamily="2" charset="2"/>
            </a:endParaRPr>
          </a:p>
          <a:p>
            <a:pPr marL="342900" indent="-342900">
              <a:spcBef>
                <a:spcPts val="1000"/>
              </a:spcBef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pt-PT" sz="2000" dirty="0" err="1">
                <a:sym typeface="Wingdings" panose="05000000000000000000" pitchFamily="2" charset="2"/>
              </a:rPr>
              <a:t>How</a:t>
            </a:r>
            <a:r>
              <a:rPr lang="pt-PT" sz="2000" dirty="0">
                <a:sym typeface="Wingdings" panose="05000000000000000000" pitchFamily="2" charset="2"/>
              </a:rPr>
              <a:t> do </a:t>
            </a:r>
            <a:r>
              <a:rPr lang="pt-PT" sz="2000" dirty="0" err="1">
                <a:sym typeface="Wingdings" panose="05000000000000000000" pitchFamily="2" charset="2"/>
              </a:rPr>
              <a:t>we</a:t>
            </a:r>
            <a:r>
              <a:rPr lang="pt-PT" sz="2000" dirty="0">
                <a:sym typeface="Wingdings" panose="05000000000000000000" pitchFamily="2" charset="2"/>
              </a:rPr>
              <a:t> </a:t>
            </a:r>
            <a:r>
              <a:rPr lang="pt-PT" sz="2000" dirty="0" err="1">
                <a:sym typeface="Wingdings" panose="05000000000000000000" pitchFamily="2" charset="2"/>
              </a:rPr>
              <a:t>control</a:t>
            </a:r>
            <a:r>
              <a:rPr lang="pt-PT" sz="2000" dirty="0">
                <a:sym typeface="Wingdings" panose="05000000000000000000" pitchFamily="2" charset="2"/>
              </a:rPr>
              <a:t> </a:t>
            </a:r>
            <a:r>
              <a:rPr lang="pt-PT" sz="2000" dirty="0" err="1">
                <a:sym typeface="Wingdings" panose="05000000000000000000" pitchFamily="2" charset="2"/>
              </a:rPr>
              <a:t>the</a:t>
            </a:r>
            <a:r>
              <a:rPr lang="pt-PT" sz="2000" dirty="0">
                <a:sym typeface="Wingdings" panose="05000000000000000000" pitchFamily="2" charset="2"/>
              </a:rPr>
              <a:t> </a:t>
            </a:r>
            <a:r>
              <a:rPr lang="pt-PT" sz="2000" dirty="0" err="1">
                <a:sym typeface="Wingdings" panose="05000000000000000000" pitchFamily="2" charset="2"/>
              </a:rPr>
              <a:t>liquid</a:t>
            </a:r>
            <a:r>
              <a:rPr lang="pt-PT" sz="2000" dirty="0">
                <a:sym typeface="Wingdings" panose="05000000000000000000" pitchFamily="2" charset="2"/>
              </a:rPr>
              <a:t> </a:t>
            </a:r>
            <a:r>
              <a:rPr lang="pt-PT" sz="2000" dirty="0" err="1">
                <a:sym typeface="Wingdings" panose="05000000000000000000" pitchFamily="2" charset="2"/>
              </a:rPr>
              <a:t>level</a:t>
            </a:r>
            <a:r>
              <a:rPr lang="pt-PT" sz="2000" dirty="0">
                <a:sym typeface="Wingdings" panose="05000000000000000000" pitchFamily="2" charset="2"/>
              </a:rPr>
              <a:t> </a:t>
            </a:r>
            <a:r>
              <a:rPr lang="pt-PT" sz="2000" dirty="0" err="1">
                <a:sym typeface="Wingdings" panose="05000000000000000000" pitchFamily="2" charset="2"/>
              </a:rPr>
              <a:t>precisely</a:t>
            </a:r>
            <a:r>
              <a:rPr lang="pt-PT" sz="2000" dirty="0">
                <a:sym typeface="Wingdings" panose="05000000000000000000" pitchFamily="2" charset="2"/>
              </a:rPr>
              <a:t> to </a:t>
            </a:r>
            <a:r>
              <a:rPr lang="pt-PT" sz="2000" dirty="0" err="1">
                <a:sym typeface="Wingdings" panose="05000000000000000000" pitchFamily="2" charset="2"/>
              </a:rPr>
              <a:t>have</a:t>
            </a:r>
            <a:r>
              <a:rPr lang="pt-PT" sz="2000" dirty="0">
                <a:sym typeface="Wingdings" panose="05000000000000000000" pitchFamily="2" charset="2"/>
              </a:rPr>
              <a:t> </a:t>
            </a:r>
            <a:r>
              <a:rPr lang="pt-PT" sz="2000" dirty="0" err="1">
                <a:sym typeface="Wingdings" panose="05000000000000000000" pitchFamily="2" charset="2"/>
              </a:rPr>
              <a:t>liquid</a:t>
            </a:r>
            <a:r>
              <a:rPr lang="pt-PT" sz="2000" dirty="0">
                <a:sym typeface="Wingdings" panose="05000000000000000000" pitchFamily="2" charset="2"/>
              </a:rPr>
              <a:t> </a:t>
            </a:r>
            <a:r>
              <a:rPr lang="pt-PT" sz="2000" dirty="0" err="1">
                <a:sym typeface="Wingdings" panose="05000000000000000000" pitchFamily="2" charset="2"/>
              </a:rPr>
              <a:t>below</a:t>
            </a:r>
            <a:r>
              <a:rPr lang="pt-PT" sz="2000" dirty="0">
                <a:sym typeface="Wingdings" panose="05000000000000000000" pitchFamily="2" charset="2"/>
              </a:rPr>
              <a:t> </a:t>
            </a:r>
            <a:r>
              <a:rPr lang="pt-PT" sz="2000" dirty="0" err="1">
                <a:sym typeface="Wingdings" panose="05000000000000000000" pitchFamily="2" charset="2"/>
              </a:rPr>
              <a:t>and</a:t>
            </a:r>
            <a:r>
              <a:rPr lang="pt-PT" sz="2000" dirty="0">
                <a:sym typeface="Wingdings" panose="05000000000000000000" pitchFamily="2" charset="2"/>
              </a:rPr>
              <a:t> </a:t>
            </a:r>
            <a:r>
              <a:rPr lang="pt-PT" sz="2000" dirty="0" err="1">
                <a:sym typeface="Wingdings" panose="05000000000000000000" pitchFamily="2" charset="2"/>
              </a:rPr>
              <a:t>gas</a:t>
            </a:r>
            <a:r>
              <a:rPr lang="pt-PT" sz="2000" dirty="0">
                <a:sym typeface="Wingdings" panose="05000000000000000000" pitchFamily="2" charset="2"/>
              </a:rPr>
              <a:t> </a:t>
            </a:r>
            <a:r>
              <a:rPr lang="pt-PT" sz="2000" dirty="0" err="1">
                <a:sym typeface="Wingdings" panose="05000000000000000000" pitchFamily="2" charset="2"/>
              </a:rPr>
              <a:t>above</a:t>
            </a:r>
            <a:r>
              <a:rPr lang="pt-PT" sz="2000" dirty="0">
                <a:sym typeface="Wingdings" panose="05000000000000000000" pitchFamily="2" charset="2"/>
              </a:rPr>
              <a:t> </a:t>
            </a:r>
            <a:r>
              <a:rPr lang="pt-PT" sz="2000" dirty="0" err="1">
                <a:sym typeface="Wingdings" panose="05000000000000000000" pitchFamily="2" charset="2"/>
              </a:rPr>
              <a:t>it</a:t>
            </a:r>
            <a:r>
              <a:rPr lang="pt-PT" sz="2000" dirty="0" smtClean="0">
                <a:sym typeface="Wingdings" panose="05000000000000000000" pitchFamily="2" charset="2"/>
              </a:rPr>
              <a:t>?</a:t>
            </a:r>
            <a:endParaRPr lang="pt-PT" sz="200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696" y="2231473"/>
            <a:ext cx="2279976" cy="1696346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4487192" y="4544817"/>
            <a:ext cx="6949480" cy="1907897"/>
            <a:chOff x="4317788" y="4569631"/>
            <a:chExt cx="6949480" cy="1907897"/>
          </a:xfrm>
        </p:grpSpPr>
        <p:sp>
          <p:nvSpPr>
            <p:cNvPr id="8" name="CaixaDeTexto 7"/>
            <p:cNvSpPr txBox="1"/>
            <p:nvPr/>
          </p:nvSpPr>
          <p:spPr>
            <a:xfrm>
              <a:off x="4317788" y="5384102"/>
              <a:ext cx="35948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800" b="1" dirty="0" err="1" smtClean="0">
                  <a:solidFill>
                    <a:srgbClr val="FF0000"/>
                  </a:solidFill>
                </a:rPr>
                <a:t>Go</a:t>
              </a:r>
              <a:r>
                <a:rPr lang="pt-PT" sz="2800" b="1" dirty="0" smtClean="0">
                  <a:solidFill>
                    <a:srgbClr val="FF0000"/>
                  </a:solidFill>
                </a:rPr>
                <a:t> natural, </a:t>
              </a:r>
              <a:r>
                <a:rPr lang="pt-PT" sz="2800" b="1" dirty="0" err="1" smtClean="0">
                  <a:solidFill>
                    <a:srgbClr val="FF0000"/>
                  </a:solidFill>
                </a:rPr>
                <a:t>let</a:t>
              </a:r>
              <a:r>
                <a:rPr lang="pt-PT" sz="2800" b="1" dirty="0" smtClean="0">
                  <a:solidFill>
                    <a:srgbClr val="FF0000"/>
                  </a:solidFill>
                </a:rPr>
                <a:t> </a:t>
              </a:r>
              <a:r>
                <a:rPr lang="pt-PT" sz="2800" b="1" dirty="0" err="1" smtClean="0">
                  <a:solidFill>
                    <a:srgbClr val="FF0000"/>
                  </a:solidFill>
                </a:rPr>
                <a:t>it</a:t>
              </a:r>
              <a:r>
                <a:rPr lang="pt-PT" sz="2800" b="1" dirty="0" smtClean="0">
                  <a:solidFill>
                    <a:srgbClr val="FF0000"/>
                  </a:solidFill>
                </a:rPr>
                <a:t> </a:t>
              </a:r>
              <a:r>
                <a:rPr lang="pt-PT" sz="2800" b="1" dirty="0" err="1" smtClean="0">
                  <a:solidFill>
                    <a:srgbClr val="FF0000"/>
                  </a:solidFill>
                </a:rPr>
                <a:t>float</a:t>
              </a:r>
              <a:r>
                <a:rPr lang="pt-PT" sz="2800" b="1" dirty="0" smtClean="0">
                  <a:solidFill>
                    <a:srgbClr val="FF0000"/>
                  </a:solidFill>
                </a:rPr>
                <a:t> !</a:t>
              </a:r>
              <a:endParaRPr lang="pt-PT" sz="2800" b="1" dirty="0">
                <a:solidFill>
                  <a:srgbClr val="FF0000"/>
                </a:solidFill>
              </a:endParaRPr>
            </a:p>
          </p:txBody>
        </p:sp>
        <p:pic>
          <p:nvPicPr>
            <p:cNvPr id="7" name="Imagem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59" t="15367" r="9838" b="36045"/>
            <a:stretch/>
          </p:blipFill>
          <p:spPr>
            <a:xfrm>
              <a:off x="8357415" y="4569631"/>
              <a:ext cx="2909853" cy="19078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848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>
          <a:xfrm>
            <a:off x="157435" y="6491817"/>
            <a:ext cx="2743200" cy="365125"/>
          </a:xfrm>
        </p:spPr>
        <p:txBody>
          <a:bodyPr/>
          <a:lstStyle/>
          <a:p>
            <a:r>
              <a:rPr lang="pt-PT" smtClean="0"/>
              <a:t>V. Chepel</a:t>
            </a:r>
            <a:endParaRPr lang="pt-PT" dirty="0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>
          <a:xfrm>
            <a:off x="4038600" y="6477529"/>
            <a:ext cx="4114800" cy="365125"/>
          </a:xfrm>
        </p:spPr>
        <p:txBody>
          <a:bodyPr/>
          <a:lstStyle/>
          <a:p>
            <a:r>
              <a:rPr lang="en-GB" smtClean="0"/>
              <a:t>LIDINE 2022, Warsaw, September, 21-23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9243354" y="6477528"/>
            <a:ext cx="2743200" cy="365125"/>
          </a:xfrm>
        </p:spPr>
        <p:txBody>
          <a:bodyPr/>
          <a:lstStyle/>
          <a:p>
            <a:fld id="{D422BE53-9294-423D-AE0C-F3FD1871B730}" type="slidenum">
              <a:rPr lang="pt-PT" smtClean="0"/>
              <a:t>6</a:t>
            </a:fld>
            <a:endParaRPr lang="pt-PT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0" y="0"/>
            <a:ext cx="12192000" cy="103293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b="1" dirty="0" err="1" smtClean="0">
                <a:solidFill>
                  <a:srgbClr val="0070C0"/>
                </a:solidFill>
                <a:latin typeface="+mn-lt"/>
              </a:rPr>
              <a:t>The</a:t>
            </a:r>
            <a:r>
              <a:rPr lang="pt-PT" sz="4000" b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pt-PT" sz="4000" b="1" dirty="0" err="1" smtClean="0">
                <a:solidFill>
                  <a:srgbClr val="0070C0"/>
                </a:solidFill>
                <a:latin typeface="+mn-lt"/>
              </a:rPr>
              <a:t>idea</a:t>
            </a:r>
            <a:endParaRPr lang="pt-PT" sz="40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820" y="1214803"/>
            <a:ext cx="5361067" cy="44622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/>
              <p:cNvSpPr txBox="1"/>
              <p:nvPr/>
            </p:nvSpPr>
            <p:spPr>
              <a:xfrm>
                <a:off x="434269" y="1235050"/>
                <a:ext cx="5661731" cy="191334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28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600"/>
                  </a:lnSpc>
                  <a:spcBef>
                    <a:spcPts val="600"/>
                  </a:spcBef>
                </a:pPr>
                <a:r>
                  <a:rPr lang="en-GB" dirty="0" smtClean="0"/>
                  <a:t>LXe density </a:t>
                </a:r>
                <a:r>
                  <a:rPr lang="en-GB" b="1" dirty="0" smtClean="0">
                    <a:solidFill>
                      <a:srgbClr val="0070C0"/>
                    </a:solidFill>
                  </a:rPr>
                  <a:t>2.9</a:t>
                </a:r>
                <a:r>
                  <a:rPr lang="en-GB" dirty="0" smtClean="0"/>
                  <a:t> g/cm3</a:t>
                </a:r>
              </a:p>
              <a:p>
                <a:pPr>
                  <a:lnSpc>
                    <a:spcPts val="2600"/>
                  </a:lnSpc>
                  <a:spcBef>
                    <a:spcPts val="600"/>
                  </a:spcBef>
                </a:pPr>
                <a:r>
                  <a:rPr lang="en-GB" dirty="0" smtClean="0"/>
                  <a:t>FR4 density </a:t>
                </a:r>
                <a:r>
                  <a:rPr lang="en-GB" b="1" dirty="0" smtClean="0">
                    <a:solidFill>
                      <a:srgbClr val="0070C0"/>
                    </a:solidFill>
                  </a:rPr>
                  <a:t>2.0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GB" b="1" dirty="0" smtClean="0">
                    <a:solidFill>
                      <a:srgbClr val="0070C0"/>
                    </a:solidFill>
                  </a:rPr>
                  <a:t>0.2</a:t>
                </a:r>
                <a:r>
                  <a:rPr lang="en-GB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GB" dirty="0" smtClean="0"/>
                  <a:t>g/cm3  - dielectric material used to make THGEM</a:t>
                </a:r>
              </a:p>
              <a:p>
                <a:pPr>
                  <a:lnSpc>
                    <a:spcPts val="2600"/>
                  </a:lnSpc>
                  <a:spcBef>
                    <a:spcPts val="600"/>
                  </a:spcBef>
                </a:pPr>
                <a:r>
                  <a:rPr lang="en-GB" dirty="0" smtClean="0"/>
                  <a:t>If copper cladding is not too heavy </a:t>
                </a:r>
                <a:r>
                  <a:rPr lang="en-GB" dirty="0" smtClean="0">
                    <a:sym typeface="Wingdings" panose="05000000000000000000" pitchFamily="2" charset="2"/>
                  </a:rPr>
                  <a:t> THGEM </a:t>
                </a:r>
                <a:r>
                  <a:rPr lang="en-GB" b="1" dirty="0" smtClean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should float </a:t>
                </a:r>
                <a:r>
                  <a:rPr lang="en-GB" dirty="0" smtClean="0">
                    <a:sym typeface="Wingdings" panose="05000000000000000000" pitchFamily="2" charset="2"/>
                  </a:rPr>
                  <a:t>on the surface of </a:t>
                </a:r>
                <a:r>
                  <a:rPr lang="en-GB" dirty="0" err="1" smtClean="0">
                    <a:sym typeface="Wingdings" panose="05000000000000000000" pitchFamily="2" charset="2"/>
                  </a:rPr>
                  <a:t>LXe</a:t>
                </a:r>
                <a:r>
                  <a:rPr lang="en-GB" dirty="0" smtClean="0">
                    <a:sym typeface="Wingdings" panose="05000000000000000000" pitchFamily="2" charset="2"/>
                  </a:rPr>
                  <a:t> </a:t>
                </a:r>
                <a:endParaRPr lang="pt-PT" dirty="0"/>
              </a:p>
            </p:txBody>
          </p:sp>
        </mc:Choice>
        <mc:Fallback xmlns=""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269" y="1235050"/>
                <a:ext cx="5661731" cy="1913344"/>
              </a:xfrm>
              <a:prstGeom prst="rect">
                <a:avLst/>
              </a:prstGeom>
              <a:blipFill rotWithShape="0">
                <a:blip r:embed="rId3"/>
                <a:stretch>
                  <a:fillRect l="-752" r="-537" b="-2857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ixaDeTexto 5"/>
          <p:cNvSpPr txBox="1"/>
          <p:nvPr/>
        </p:nvSpPr>
        <p:spPr>
          <a:xfrm>
            <a:off x="434268" y="3497046"/>
            <a:ext cx="56617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pt-PT" dirty="0" err="1" smtClean="0"/>
              <a:t>How</a:t>
            </a:r>
            <a:r>
              <a:rPr lang="pt-PT" dirty="0" smtClean="0"/>
              <a:t> do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</a:t>
            </a:r>
            <a:r>
              <a:rPr lang="pt-PT" dirty="0" err="1" smtClean="0"/>
              <a:t>that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liquid</a:t>
            </a:r>
            <a:r>
              <a:rPr lang="pt-PT" dirty="0" smtClean="0"/>
              <a:t> interface </a:t>
            </a:r>
            <a:r>
              <a:rPr lang="pt-PT" dirty="0" err="1" smtClean="0"/>
              <a:t>will</a:t>
            </a:r>
            <a:r>
              <a:rPr lang="pt-PT" dirty="0" smtClean="0"/>
              <a:t> </a:t>
            </a:r>
            <a:r>
              <a:rPr lang="pt-PT" dirty="0" err="1" smtClean="0"/>
              <a:t>stay</a:t>
            </a:r>
            <a:r>
              <a:rPr lang="pt-PT" dirty="0" smtClean="0"/>
              <a:t> </a:t>
            </a:r>
            <a:r>
              <a:rPr lang="pt-PT" dirty="0" err="1" smtClean="0"/>
              <a:t>between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two</a:t>
            </a:r>
            <a:r>
              <a:rPr lang="pt-PT" dirty="0" smtClean="0"/>
              <a:t> </a:t>
            </a:r>
            <a:r>
              <a:rPr lang="pt-PT" dirty="0" err="1" smtClean="0"/>
              <a:t>copper</a:t>
            </a:r>
            <a:r>
              <a:rPr lang="pt-PT" dirty="0" smtClean="0"/>
              <a:t> </a:t>
            </a:r>
            <a:r>
              <a:rPr lang="pt-PT" dirty="0" err="1" smtClean="0"/>
              <a:t>electrodes</a:t>
            </a:r>
            <a:r>
              <a:rPr lang="pt-PT" dirty="0" smtClean="0"/>
              <a:t>?</a:t>
            </a:r>
          </a:p>
          <a:p>
            <a:pPr algn="just">
              <a:spcBef>
                <a:spcPts val="1200"/>
              </a:spcBef>
            </a:pPr>
            <a:r>
              <a:rPr lang="pt-PT" dirty="0" err="1" smtClean="0"/>
              <a:t>How</a:t>
            </a:r>
            <a:r>
              <a:rPr lang="pt-PT" dirty="0" smtClean="0"/>
              <a:t> do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liquid</a:t>
            </a:r>
            <a:r>
              <a:rPr lang="pt-PT" dirty="0" smtClean="0"/>
              <a:t> </a:t>
            </a:r>
            <a:r>
              <a:rPr lang="pt-PT" dirty="0" err="1" smtClean="0"/>
              <a:t>will</a:t>
            </a:r>
            <a:r>
              <a:rPr lang="pt-PT" dirty="0" smtClean="0"/>
              <a:t> </a:t>
            </a:r>
            <a:r>
              <a:rPr lang="pt-PT" dirty="0" err="1" smtClean="0"/>
              <a:t>enter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hole</a:t>
            </a:r>
            <a:r>
              <a:rPr lang="pt-PT" dirty="0" smtClean="0"/>
              <a:t>?</a:t>
            </a:r>
          </a:p>
          <a:p>
            <a:pPr algn="just">
              <a:spcBef>
                <a:spcPts val="1200"/>
              </a:spcBef>
            </a:pPr>
            <a:r>
              <a:rPr lang="pt-PT" dirty="0" err="1"/>
              <a:t>How</a:t>
            </a:r>
            <a:r>
              <a:rPr lang="pt-PT" dirty="0"/>
              <a:t> do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know</a:t>
            </a:r>
            <a:r>
              <a:rPr lang="pt-PT" dirty="0"/>
              <a:t> </a:t>
            </a:r>
            <a:r>
              <a:rPr lang="pt-PT" dirty="0" err="1"/>
              <a:t>that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liquid</a:t>
            </a:r>
            <a:r>
              <a:rPr lang="pt-PT" dirty="0"/>
              <a:t> </a:t>
            </a:r>
            <a:r>
              <a:rPr lang="pt-PT" dirty="0" err="1"/>
              <a:t>will</a:t>
            </a:r>
            <a:r>
              <a:rPr lang="pt-PT" dirty="0"/>
              <a:t> </a:t>
            </a:r>
            <a:r>
              <a:rPr lang="pt-PT" dirty="0" err="1"/>
              <a:t>not</a:t>
            </a:r>
            <a:r>
              <a:rPr lang="pt-PT" dirty="0"/>
              <a:t> </a:t>
            </a:r>
            <a:r>
              <a:rPr lang="pt-PT" dirty="0" err="1"/>
              <a:t>spill</a:t>
            </a:r>
            <a:r>
              <a:rPr lang="pt-PT" dirty="0"/>
              <a:t> </a:t>
            </a:r>
            <a:r>
              <a:rPr lang="pt-PT" dirty="0" err="1" smtClean="0"/>
              <a:t>over</a:t>
            </a:r>
            <a:r>
              <a:rPr lang="pt-PT" dirty="0" smtClean="0"/>
              <a:t> THGEM?</a:t>
            </a:r>
            <a:endParaRPr lang="pt-PT" dirty="0"/>
          </a:p>
          <a:p>
            <a:pPr algn="just">
              <a:spcBef>
                <a:spcPts val="1200"/>
              </a:spcBef>
            </a:pPr>
            <a:r>
              <a:rPr lang="pt-PT" dirty="0" err="1" smtClean="0"/>
              <a:t>How</a:t>
            </a:r>
            <a:r>
              <a:rPr lang="pt-PT" dirty="0" smtClean="0"/>
              <a:t> do </a:t>
            </a:r>
            <a:r>
              <a:rPr lang="pt-PT" dirty="0" err="1" smtClean="0"/>
              <a:t>we</a:t>
            </a:r>
            <a:r>
              <a:rPr lang="pt-PT" dirty="0" smtClean="0"/>
              <a:t> </a:t>
            </a:r>
            <a:r>
              <a:rPr lang="pt-PT" dirty="0" err="1" smtClean="0"/>
              <a:t>know</a:t>
            </a:r>
            <a:r>
              <a:rPr lang="pt-PT" dirty="0" smtClean="0"/>
              <a:t> </a:t>
            </a:r>
            <a:r>
              <a:rPr lang="pt-PT" dirty="0" err="1" smtClean="0"/>
              <a:t>what</a:t>
            </a:r>
            <a:r>
              <a:rPr lang="pt-PT" dirty="0" smtClean="0"/>
              <a:t> </a:t>
            </a:r>
            <a:r>
              <a:rPr lang="pt-PT" dirty="0" err="1" smtClean="0"/>
              <a:t>is</a:t>
            </a:r>
            <a:r>
              <a:rPr lang="pt-PT" dirty="0" smtClean="0"/>
              <a:t> </a:t>
            </a:r>
            <a:r>
              <a:rPr lang="pt-PT" dirty="0" err="1" smtClean="0"/>
              <a:t>liquid</a:t>
            </a:r>
            <a:r>
              <a:rPr lang="pt-PT" dirty="0" smtClean="0"/>
              <a:t> </a:t>
            </a:r>
            <a:r>
              <a:rPr lang="pt-PT" dirty="0" err="1" smtClean="0"/>
              <a:t>surface</a:t>
            </a:r>
            <a:r>
              <a:rPr lang="pt-PT" dirty="0" smtClean="0"/>
              <a:t> </a:t>
            </a:r>
            <a:r>
              <a:rPr lang="pt-PT" dirty="0" err="1" smtClean="0"/>
              <a:t>profile</a:t>
            </a:r>
            <a:r>
              <a:rPr lang="pt-PT" dirty="0" smtClean="0"/>
              <a:t> in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hole</a:t>
            </a:r>
            <a:r>
              <a:rPr lang="pt-PT" dirty="0" smtClean="0"/>
              <a:t>?</a:t>
            </a:r>
            <a:endParaRPr lang="pt-PT" dirty="0"/>
          </a:p>
        </p:txBody>
      </p:sp>
      <p:sp>
        <p:nvSpPr>
          <p:cNvPr id="9" name="CaixaDeTexto 8"/>
          <p:cNvSpPr txBox="1"/>
          <p:nvPr/>
        </p:nvSpPr>
        <p:spPr>
          <a:xfrm>
            <a:off x="434268" y="5677063"/>
            <a:ext cx="3367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smtClean="0">
                <a:solidFill>
                  <a:srgbClr val="0070C0"/>
                </a:solidFill>
              </a:rPr>
              <a:t>Too </a:t>
            </a:r>
            <a:r>
              <a:rPr lang="pt-PT" b="1" dirty="0" err="1" smtClean="0">
                <a:solidFill>
                  <a:srgbClr val="0070C0"/>
                </a:solidFill>
              </a:rPr>
              <a:t>many</a:t>
            </a:r>
            <a:r>
              <a:rPr lang="pt-PT" b="1" dirty="0" smtClean="0">
                <a:solidFill>
                  <a:srgbClr val="0070C0"/>
                </a:solidFill>
              </a:rPr>
              <a:t> </a:t>
            </a:r>
            <a:r>
              <a:rPr lang="pt-PT" b="1" dirty="0" err="1" smtClean="0">
                <a:solidFill>
                  <a:srgbClr val="0070C0"/>
                </a:solidFill>
              </a:rPr>
              <a:t>questions</a:t>
            </a:r>
            <a:r>
              <a:rPr lang="pt-PT" b="1" dirty="0" smtClean="0">
                <a:solidFill>
                  <a:srgbClr val="0070C0"/>
                </a:solidFill>
              </a:rPr>
              <a:t>…   </a:t>
            </a:r>
            <a:r>
              <a:rPr lang="pt-PT" b="1" dirty="0" err="1" smtClean="0">
                <a:solidFill>
                  <a:srgbClr val="0070C0"/>
                </a:solidFill>
              </a:rPr>
              <a:t>Just</a:t>
            </a:r>
            <a:r>
              <a:rPr lang="pt-PT" b="1" dirty="0" smtClean="0">
                <a:solidFill>
                  <a:srgbClr val="0070C0"/>
                </a:solidFill>
              </a:rPr>
              <a:t> </a:t>
            </a:r>
            <a:r>
              <a:rPr lang="pt-PT" b="1" dirty="0" err="1" smtClean="0">
                <a:solidFill>
                  <a:srgbClr val="0070C0"/>
                </a:solidFill>
              </a:rPr>
              <a:t>try</a:t>
            </a:r>
            <a:r>
              <a:rPr lang="pt-PT" b="1" dirty="0" smtClean="0">
                <a:solidFill>
                  <a:srgbClr val="0070C0"/>
                </a:solidFill>
              </a:rPr>
              <a:t> </a:t>
            </a:r>
            <a:r>
              <a:rPr lang="pt-PT" b="1" dirty="0" err="1" smtClean="0">
                <a:solidFill>
                  <a:srgbClr val="0070C0"/>
                </a:solidFill>
              </a:rPr>
              <a:t>it</a:t>
            </a:r>
            <a:r>
              <a:rPr lang="pt-PT" b="1" dirty="0" smtClean="0">
                <a:solidFill>
                  <a:srgbClr val="0070C0"/>
                </a:solidFill>
              </a:rPr>
              <a:t>!</a:t>
            </a:r>
            <a:endParaRPr lang="pt-PT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96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V. Chepel</a:t>
            </a:r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LIDINE 2022, Warsaw, September, 21-23</a:t>
            </a:r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BE53-9294-423D-AE0C-F3FD1871B730}" type="slidenum">
              <a:rPr lang="pt-PT" smtClean="0"/>
              <a:t>7</a:t>
            </a:fld>
            <a:endParaRPr lang="pt-PT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5396" y="170927"/>
            <a:ext cx="12192000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b="1" dirty="0" smtClean="0">
                <a:solidFill>
                  <a:srgbClr val="0070C0"/>
                </a:solidFill>
                <a:latin typeface="+mn-lt"/>
              </a:rPr>
              <a:t>“Fundamentals”</a:t>
            </a:r>
            <a:endParaRPr lang="pt-PT" sz="4000" b="1" dirty="0">
              <a:solidFill>
                <a:srgbClr val="0070C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428272" y="942054"/>
                <a:ext cx="7725128" cy="109260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  <a:alpha val="28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2600"/>
                  </a:lnSpc>
                </a:pPr>
                <a:r>
                  <a:rPr lang="en-GB" dirty="0" smtClean="0"/>
                  <a:t>LXe density </a:t>
                </a:r>
                <a:r>
                  <a:rPr lang="en-GB" b="1" dirty="0" smtClean="0">
                    <a:solidFill>
                      <a:srgbClr val="0070C0"/>
                    </a:solidFill>
                  </a:rPr>
                  <a:t>2.9</a:t>
                </a:r>
                <a:r>
                  <a:rPr lang="en-GB" dirty="0" smtClean="0"/>
                  <a:t> g/cm3</a:t>
                </a:r>
              </a:p>
              <a:p>
                <a:pPr>
                  <a:lnSpc>
                    <a:spcPts val="2600"/>
                  </a:lnSpc>
                </a:pPr>
                <a:r>
                  <a:rPr lang="en-GB" dirty="0" smtClean="0"/>
                  <a:t>FR4 density </a:t>
                </a:r>
                <a:r>
                  <a:rPr lang="en-GB" b="1" dirty="0" smtClean="0">
                    <a:solidFill>
                      <a:srgbClr val="0070C0"/>
                    </a:solidFill>
                  </a:rPr>
                  <a:t>2.0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GB" b="1" dirty="0" smtClean="0">
                    <a:solidFill>
                      <a:srgbClr val="0070C0"/>
                    </a:solidFill>
                  </a:rPr>
                  <a:t>0.2</a:t>
                </a:r>
                <a:r>
                  <a:rPr lang="en-GB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GB" dirty="0" smtClean="0"/>
                  <a:t>g/cm3  - dielectric material used to make THGEM</a:t>
                </a:r>
              </a:p>
              <a:p>
                <a:pPr>
                  <a:lnSpc>
                    <a:spcPts val="2600"/>
                  </a:lnSpc>
                </a:pPr>
                <a:r>
                  <a:rPr lang="en-GB" dirty="0" smtClean="0"/>
                  <a:t>If copper cladding is not too heavy </a:t>
                </a:r>
                <a:r>
                  <a:rPr lang="en-GB" dirty="0" smtClean="0">
                    <a:sym typeface="Wingdings" panose="05000000000000000000" pitchFamily="2" charset="2"/>
                  </a:rPr>
                  <a:t> THGEM </a:t>
                </a:r>
                <a:r>
                  <a:rPr lang="en-GB" b="1" dirty="0" smtClean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should float </a:t>
                </a:r>
                <a:r>
                  <a:rPr lang="en-GB" dirty="0" smtClean="0">
                    <a:sym typeface="Wingdings" panose="05000000000000000000" pitchFamily="2" charset="2"/>
                  </a:rPr>
                  <a:t>on the surface of </a:t>
                </a:r>
                <a:r>
                  <a:rPr lang="en-GB" dirty="0" err="1" smtClean="0">
                    <a:sym typeface="Wingdings" panose="05000000000000000000" pitchFamily="2" charset="2"/>
                  </a:rPr>
                  <a:t>LXe</a:t>
                </a:r>
                <a:r>
                  <a:rPr lang="en-GB" dirty="0" smtClean="0">
                    <a:sym typeface="Wingdings" panose="05000000000000000000" pitchFamily="2" charset="2"/>
                  </a:rPr>
                  <a:t> </a:t>
                </a:r>
                <a:endParaRPr lang="pt-PT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272" y="942054"/>
                <a:ext cx="7725128" cy="1092607"/>
              </a:xfrm>
              <a:prstGeom prst="rect">
                <a:avLst/>
              </a:prstGeom>
              <a:blipFill rotWithShape="0">
                <a:blip r:embed="rId2"/>
                <a:stretch>
                  <a:fillRect l="-551" b="-5525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319" y="922106"/>
            <a:ext cx="2769658" cy="2060679"/>
          </a:xfrm>
          <a:prstGeom prst="rect">
            <a:avLst/>
          </a:prstGeom>
        </p:spPr>
      </p:pic>
      <p:cxnSp>
        <p:nvCxnSpPr>
          <p:cNvPr id="11" name="Conexão reta unidirecional 10"/>
          <p:cNvCxnSpPr/>
          <p:nvPr/>
        </p:nvCxnSpPr>
        <p:spPr>
          <a:xfrm flipV="1">
            <a:off x="9948335" y="2789769"/>
            <a:ext cx="0" cy="1007535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unidirecional 14"/>
          <p:cNvCxnSpPr/>
          <p:nvPr/>
        </p:nvCxnSpPr>
        <p:spPr>
          <a:xfrm flipV="1">
            <a:off x="10722404" y="2662771"/>
            <a:ext cx="0" cy="1007535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10301615" y="3713218"/>
            <a:ext cx="84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copper</a:t>
            </a:r>
            <a:endParaRPr lang="pt-PT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9415817" y="3708310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FR4</a:t>
            </a:r>
            <a:endParaRPr lang="pt-PT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250503" y="2578952"/>
            <a:ext cx="7702244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PT" sz="2000" b="1" dirty="0" err="1" smtClean="0">
                <a:solidFill>
                  <a:srgbClr val="0070C0"/>
                </a:solidFill>
              </a:rPr>
              <a:t>Possible</a:t>
            </a:r>
            <a:r>
              <a:rPr lang="pt-PT" sz="2000" b="1" dirty="0" smtClean="0">
                <a:solidFill>
                  <a:srgbClr val="0070C0"/>
                </a:solidFill>
              </a:rPr>
              <a:t> </a:t>
            </a:r>
            <a:r>
              <a:rPr lang="pt-PT" sz="2000" b="1" dirty="0" err="1" smtClean="0">
                <a:solidFill>
                  <a:srgbClr val="0070C0"/>
                </a:solidFill>
              </a:rPr>
              <a:t>advantages</a:t>
            </a:r>
            <a:r>
              <a:rPr lang="pt-PT" sz="2000" b="1" dirty="0" smtClean="0">
                <a:solidFill>
                  <a:srgbClr val="0070C0"/>
                </a:solidFill>
              </a:rPr>
              <a:t> </a:t>
            </a:r>
            <a:r>
              <a:rPr lang="pt-PT" sz="2000" b="1" dirty="0" err="1" smtClean="0">
                <a:solidFill>
                  <a:srgbClr val="0070C0"/>
                </a:solidFill>
              </a:rPr>
              <a:t>of</a:t>
            </a:r>
            <a:r>
              <a:rPr lang="pt-PT" sz="2000" b="1" dirty="0" smtClean="0">
                <a:solidFill>
                  <a:srgbClr val="0070C0"/>
                </a:solidFill>
              </a:rPr>
              <a:t> THGEM </a:t>
            </a:r>
            <a:r>
              <a:rPr lang="pt-PT" sz="2000" b="1" dirty="0" err="1" smtClean="0">
                <a:solidFill>
                  <a:srgbClr val="0070C0"/>
                </a:solidFill>
              </a:rPr>
              <a:t>on</a:t>
            </a:r>
            <a:r>
              <a:rPr lang="pt-PT" sz="2000" b="1" dirty="0" smtClean="0">
                <a:solidFill>
                  <a:srgbClr val="0070C0"/>
                </a:solidFill>
              </a:rPr>
              <a:t> </a:t>
            </a:r>
            <a:r>
              <a:rPr lang="pt-PT" sz="2000" b="1" dirty="0" err="1" smtClean="0">
                <a:solidFill>
                  <a:srgbClr val="0070C0"/>
                </a:solidFill>
              </a:rPr>
              <a:t>the</a:t>
            </a:r>
            <a:r>
              <a:rPr lang="pt-PT" sz="2000" b="1" dirty="0" smtClean="0">
                <a:solidFill>
                  <a:srgbClr val="0070C0"/>
                </a:solidFill>
              </a:rPr>
              <a:t> </a:t>
            </a:r>
            <a:r>
              <a:rPr lang="pt-PT" sz="2000" b="1" dirty="0" err="1" smtClean="0">
                <a:solidFill>
                  <a:srgbClr val="0070C0"/>
                </a:solidFill>
              </a:rPr>
              <a:t>surface</a:t>
            </a:r>
            <a:r>
              <a:rPr lang="pt-PT" sz="2000" b="1" dirty="0" smtClean="0">
                <a:solidFill>
                  <a:srgbClr val="0070C0"/>
                </a:solidFill>
              </a:rPr>
              <a:t>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PT" b="1" dirty="0" smtClean="0">
                <a:solidFill>
                  <a:srgbClr val="0070C0"/>
                </a:solidFill>
              </a:rPr>
              <a:t>Free </a:t>
            </a:r>
            <a:r>
              <a:rPr lang="pt-PT" b="1" dirty="0" err="1" smtClean="0">
                <a:solidFill>
                  <a:srgbClr val="0070C0"/>
                </a:solidFill>
              </a:rPr>
              <a:t>liquid</a:t>
            </a:r>
            <a:r>
              <a:rPr lang="pt-PT" b="1" dirty="0" smtClean="0">
                <a:solidFill>
                  <a:srgbClr val="0070C0"/>
                </a:solidFill>
              </a:rPr>
              <a:t> </a:t>
            </a:r>
            <a:r>
              <a:rPr lang="pt-PT" b="1" dirty="0" err="1" smtClean="0">
                <a:solidFill>
                  <a:srgbClr val="0070C0"/>
                </a:solidFill>
              </a:rPr>
              <a:t>surface</a:t>
            </a:r>
            <a:r>
              <a:rPr lang="pt-PT" b="1" dirty="0" smtClean="0">
                <a:solidFill>
                  <a:srgbClr val="0070C0"/>
                </a:solidFill>
              </a:rPr>
              <a:t> </a:t>
            </a:r>
            <a:r>
              <a:rPr lang="pt-PT" b="1" dirty="0" err="1" smtClean="0">
                <a:solidFill>
                  <a:srgbClr val="0070C0"/>
                </a:solidFill>
              </a:rPr>
              <a:t>is</a:t>
            </a:r>
            <a:r>
              <a:rPr lang="pt-PT" b="1" dirty="0" smtClean="0">
                <a:solidFill>
                  <a:srgbClr val="0070C0"/>
                </a:solidFill>
              </a:rPr>
              <a:t> </a:t>
            </a:r>
            <a:r>
              <a:rPr lang="pt-PT" b="1" dirty="0" err="1" smtClean="0">
                <a:solidFill>
                  <a:srgbClr val="0070C0"/>
                </a:solidFill>
              </a:rPr>
              <a:t>much</a:t>
            </a:r>
            <a:r>
              <a:rPr lang="pt-PT" b="1" dirty="0" smtClean="0">
                <a:solidFill>
                  <a:srgbClr val="0070C0"/>
                </a:solidFill>
              </a:rPr>
              <a:t> </a:t>
            </a:r>
            <a:r>
              <a:rPr lang="pt-PT" b="1" dirty="0" err="1" smtClean="0">
                <a:solidFill>
                  <a:srgbClr val="0070C0"/>
                </a:solidFill>
              </a:rPr>
              <a:t>reduced</a:t>
            </a:r>
            <a:r>
              <a:rPr lang="pt-PT" b="1" dirty="0" smtClean="0">
                <a:solidFill>
                  <a:srgbClr val="0070C0"/>
                </a:solidFill>
              </a:rPr>
              <a:t> </a:t>
            </a:r>
            <a:r>
              <a:rPr lang="pt-PT" b="1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</a:p>
          <a:p>
            <a:pPr marL="12001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PT" dirty="0" smtClean="0">
                <a:sym typeface="Wingdings" panose="05000000000000000000" pitchFamily="2" charset="2"/>
              </a:rPr>
              <a:t>No </a:t>
            </a:r>
            <a:r>
              <a:rPr lang="pt-PT" dirty="0" err="1" smtClean="0">
                <a:sym typeface="Wingdings" panose="05000000000000000000" pitchFamily="2" charset="2"/>
              </a:rPr>
              <a:t>worry</a:t>
            </a:r>
            <a:r>
              <a:rPr lang="pt-PT" dirty="0" smtClean="0">
                <a:sym typeface="Wingdings" panose="05000000000000000000" pitchFamily="2" charset="2"/>
              </a:rPr>
              <a:t> </a:t>
            </a:r>
            <a:r>
              <a:rPr lang="pt-PT" dirty="0" err="1" smtClean="0">
                <a:sym typeface="Wingdings" panose="05000000000000000000" pitchFamily="2" charset="2"/>
              </a:rPr>
              <a:t>about</a:t>
            </a:r>
            <a:r>
              <a:rPr lang="pt-PT" dirty="0" smtClean="0">
                <a:sym typeface="Wingdings" panose="05000000000000000000" pitchFamily="2" charset="2"/>
              </a:rPr>
              <a:t> </a:t>
            </a:r>
            <a:r>
              <a:rPr lang="pt-PT" dirty="0" err="1" smtClean="0">
                <a:sym typeface="Wingdings" panose="05000000000000000000" pitchFamily="2" charset="2"/>
              </a:rPr>
              <a:t>surface</a:t>
            </a:r>
            <a:r>
              <a:rPr lang="pt-PT" dirty="0" smtClean="0">
                <a:sym typeface="Wingdings" panose="05000000000000000000" pitchFamily="2" charset="2"/>
              </a:rPr>
              <a:t> </a:t>
            </a:r>
            <a:r>
              <a:rPr lang="pt-PT" dirty="0" err="1" smtClean="0">
                <a:sym typeface="Wingdings" panose="05000000000000000000" pitchFamily="2" charset="2"/>
              </a:rPr>
              <a:t>instabilities</a:t>
            </a:r>
            <a:r>
              <a:rPr lang="pt-PT" dirty="0" smtClean="0">
                <a:sym typeface="Wingdings" panose="05000000000000000000" pitchFamily="2" charset="2"/>
              </a:rPr>
              <a:t> (e.g. </a:t>
            </a:r>
            <a:r>
              <a:rPr lang="pt-PT" dirty="0" err="1" smtClean="0">
                <a:sym typeface="Wingdings" panose="05000000000000000000" pitchFamily="2" charset="2"/>
              </a:rPr>
              <a:t>waves</a:t>
            </a:r>
            <a:r>
              <a:rPr lang="pt-PT" dirty="0" smtClean="0">
                <a:sym typeface="Wingdings" panose="05000000000000000000" pitchFamily="2" charset="2"/>
              </a:rPr>
              <a:t>, </a:t>
            </a:r>
            <a:r>
              <a:rPr lang="pt-PT" dirty="0" err="1" smtClean="0">
                <a:sym typeface="Wingdings" panose="05000000000000000000" pitchFamily="2" charset="2"/>
              </a:rPr>
              <a:t>ripples</a:t>
            </a:r>
            <a:r>
              <a:rPr lang="pt-PT" dirty="0" smtClean="0">
                <a:sym typeface="Wingdings" panose="05000000000000000000" pitchFamily="2" charset="2"/>
              </a:rPr>
              <a:t>, </a:t>
            </a:r>
            <a:r>
              <a:rPr lang="pt-PT" dirty="0" err="1" smtClean="0">
                <a:sym typeface="Wingdings" panose="05000000000000000000" pitchFamily="2" charset="2"/>
              </a:rPr>
              <a:t>microexplosions</a:t>
            </a:r>
            <a:r>
              <a:rPr lang="pt-PT" dirty="0" smtClean="0">
                <a:sym typeface="Wingdings" panose="05000000000000000000" pitchFamily="2" charset="2"/>
              </a:rPr>
              <a:t>)</a:t>
            </a:r>
          </a:p>
          <a:p>
            <a:pPr marL="12001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PT" dirty="0" smtClean="0">
                <a:sym typeface="Wingdings" panose="05000000000000000000" pitchFamily="2" charset="2"/>
              </a:rPr>
              <a:t>No </a:t>
            </a:r>
            <a:r>
              <a:rPr lang="pt-PT" dirty="0" err="1" smtClean="0">
                <a:sym typeface="Wingdings" panose="05000000000000000000" pitchFamily="2" charset="2"/>
              </a:rPr>
              <a:t>undersurface</a:t>
            </a:r>
            <a:r>
              <a:rPr lang="pt-PT" dirty="0" smtClean="0">
                <a:sym typeface="Wingdings" panose="05000000000000000000" pitchFamily="2" charset="2"/>
              </a:rPr>
              <a:t> </a:t>
            </a:r>
            <a:r>
              <a:rPr lang="pt-PT" dirty="0" err="1" smtClean="0">
                <a:sym typeface="Wingdings" panose="05000000000000000000" pitchFamily="2" charset="2"/>
              </a:rPr>
              <a:t>electron</a:t>
            </a:r>
            <a:r>
              <a:rPr lang="pt-PT" dirty="0" smtClean="0">
                <a:sym typeface="Wingdings" panose="05000000000000000000" pitchFamily="2" charset="2"/>
              </a:rPr>
              <a:t> </a:t>
            </a:r>
            <a:r>
              <a:rPr lang="pt-PT" dirty="0" err="1" smtClean="0">
                <a:sym typeface="Wingdings" panose="05000000000000000000" pitchFamily="2" charset="2"/>
              </a:rPr>
              <a:t>drift</a:t>
            </a:r>
            <a:r>
              <a:rPr lang="pt-PT" dirty="0" smtClean="0">
                <a:sym typeface="Wingdings" panose="05000000000000000000" pitchFamily="2" charset="2"/>
              </a:rPr>
              <a:t> (</a:t>
            </a:r>
            <a:r>
              <a:rPr lang="pt-PT" dirty="0" err="1" smtClean="0">
                <a:sym typeface="Wingdings" panose="05000000000000000000" pitchFamily="2" charset="2"/>
              </a:rPr>
              <a:t>possible</a:t>
            </a:r>
            <a:r>
              <a:rPr lang="pt-PT" dirty="0" smtClean="0">
                <a:sym typeface="Wingdings" panose="05000000000000000000" pitchFamily="2" charset="2"/>
              </a:rPr>
              <a:t> cause for “</a:t>
            </a:r>
            <a:r>
              <a:rPr lang="pt-PT" dirty="0" err="1" smtClean="0">
                <a:sym typeface="Wingdings" panose="05000000000000000000" pitchFamily="2" charset="2"/>
              </a:rPr>
              <a:t>spontaneous</a:t>
            </a:r>
            <a:r>
              <a:rPr lang="pt-PT" dirty="0" smtClean="0">
                <a:sym typeface="Wingdings" panose="05000000000000000000" pitchFamily="2" charset="2"/>
              </a:rPr>
              <a:t>” single </a:t>
            </a:r>
            <a:r>
              <a:rPr lang="pt-PT" dirty="0" err="1" smtClean="0">
                <a:sym typeface="Wingdings" panose="05000000000000000000" pitchFamily="2" charset="2"/>
              </a:rPr>
              <a:t>electron</a:t>
            </a:r>
            <a:r>
              <a:rPr lang="pt-PT" dirty="0" smtClean="0">
                <a:sym typeface="Wingdings" panose="05000000000000000000" pitchFamily="2" charset="2"/>
              </a:rPr>
              <a:t> </a:t>
            </a:r>
            <a:r>
              <a:rPr lang="pt-PT" dirty="0" err="1" smtClean="0">
                <a:sym typeface="Wingdings" panose="05000000000000000000" pitchFamily="2" charset="2"/>
              </a:rPr>
              <a:t>emission</a:t>
            </a:r>
            <a:endParaRPr lang="pt-PT" dirty="0" smtClean="0">
              <a:sym typeface="Wingdings" panose="05000000000000000000" pitchFamily="2" charset="2"/>
            </a:endParaRPr>
          </a:p>
          <a:p>
            <a:pPr lvl="1">
              <a:spcBef>
                <a:spcPts val="600"/>
              </a:spcBef>
            </a:pPr>
            <a:r>
              <a:rPr lang="pt-PT" b="1" u="sng" dirty="0" smtClean="0">
                <a:solidFill>
                  <a:srgbClr val="0070C0"/>
                </a:solidFill>
              </a:rPr>
              <a:t>+ </a:t>
            </a:r>
            <a:r>
              <a:rPr lang="pt-PT" b="1" u="sng" dirty="0" err="1" smtClean="0">
                <a:solidFill>
                  <a:srgbClr val="0070C0"/>
                </a:solidFill>
              </a:rPr>
              <a:t>If</a:t>
            </a:r>
            <a:r>
              <a:rPr lang="pt-PT" b="1" u="sng" dirty="0" smtClean="0">
                <a:solidFill>
                  <a:srgbClr val="0070C0"/>
                </a:solidFill>
              </a:rPr>
              <a:t> </a:t>
            </a:r>
            <a:r>
              <a:rPr lang="pt-PT" b="1" u="sng" dirty="0" err="1">
                <a:solidFill>
                  <a:srgbClr val="0070C0"/>
                </a:solidFill>
              </a:rPr>
              <a:t>f</a:t>
            </a:r>
            <a:r>
              <a:rPr lang="pt-PT" b="1" u="sng" dirty="0" err="1" smtClean="0">
                <a:solidFill>
                  <a:srgbClr val="0070C0"/>
                </a:solidFill>
              </a:rPr>
              <a:t>loating</a:t>
            </a:r>
            <a:r>
              <a:rPr lang="pt-PT" b="1" u="sng" dirty="0" smtClean="0">
                <a:solidFill>
                  <a:srgbClr val="0070C0"/>
                </a:solidFill>
              </a:rPr>
              <a:t> 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PT" dirty="0" smtClean="0"/>
              <a:t>No </a:t>
            </a:r>
            <a:r>
              <a:rPr lang="pt-PT" dirty="0" err="1" smtClean="0"/>
              <a:t>need</a:t>
            </a:r>
            <a:r>
              <a:rPr lang="pt-PT" dirty="0" smtClean="0"/>
              <a:t> for fine </a:t>
            </a:r>
            <a:r>
              <a:rPr lang="pt-PT" dirty="0" err="1" smtClean="0"/>
              <a:t>tilt</a:t>
            </a:r>
            <a:r>
              <a:rPr lang="pt-PT" dirty="0" smtClean="0"/>
              <a:t> </a:t>
            </a:r>
            <a:r>
              <a:rPr lang="pt-PT" dirty="0" err="1" smtClean="0"/>
              <a:t>adjustment</a:t>
            </a:r>
            <a:endParaRPr lang="pt-PT" dirty="0" smtClean="0"/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PT" dirty="0" smtClean="0"/>
              <a:t>No </a:t>
            </a:r>
            <a:r>
              <a:rPr lang="pt-PT" dirty="0" err="1" smtClean="0"/>
              <a:t>need</a:t>
            </a:r>
            <a:r>
              <a:rPr lang="pt-PT" dirty="0" smtClean="0"/>
              <a:t> for </a:t>
            </a:r>
            <a:r>
              <a:rPr lang="pt-PT" dirty="0" err="1" smtClean="0"/>
              <a:t>keeping</a:t>
            </a:r>
            <a:r>
              <a:rPr lang="pt-PT" dirty="0" smtClean="0"/>
              <a:t> </a:t>
            </a:r>
            <a:r>
              <a:rPr lang="pt-PT" dirty="0" err="1" smtClean="0"/>
              <a:t>the</a:t>
            </a:r>
            <a:r>
              <a:rPr lang="pt-PT" dirty="0" smtClean="0"/>
              <a:t> </a:t>
            </a:r>
            <a:r>
              <a:rPr lang="pt-PT" dirty="0" err="1" smtClean="0"/>
              <a:t>liquid</a:t>
            </a:r>
            <a:r>
              <a:rPr lang="pt-PT" dirty="0" smtClean="0"/>
              <a:t> </a:t>
            </a:r>
            <a:r>
              <a:rPr lang="pt-PT" dirty="0" err="1" smtClean="0"/>
              <a:t>at</a:t>
            </a:r>
            <a:r>
              <a:rPr lang="pt-PT" dirty="0" smtClean="0"/>
              <a:t> a </a:t>
            </a:r>
            <a:r>
              <a:rPr lang="pt-PT" dirty="0" err="1" smtClean="0"/>
              <a:t>well</a:t>
            </a:r>
            <a:r>
              <a:rPr lang="pt-PT" dirty="0" smtClean="0"/>
              <a:t> </a:t>
            </a:r>
            <a:r>
              <a:rPr lang="pt-PT" dirty="0" err="1" smtClean="0"/>
              <a:t>defined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constant</a:t>
            </a:r>
            <a:r>
              <a:rPr lang="pt-PT" dirty="0" smtClean="0"/>
              <a:t> </a:t>
            </a:r>
            <a:r>
              <a:rPr lang="pt-PT" dirty="0" err="1" smtClean="0"/>
              <a:t>level</a:t>
            </a:r>
            <a:endParaRPr lang="pt-PT" dirty="0" smtClean="0"/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PT" dirty="0" smtClean="0"/>
              <a:t>No </a:t>
            </a:r>
            <a:r>
              <a:rPr lang="pt-PT" dirty="0" err="1" smtClean="0"/>
              <a:t>sagging</a:t>
            </a:r>
            <a:r>
              <a:rPr lang="pt-PT" dirty="0" smtClean="0"/>
              <a:t> (does </a:t>
            </a:r>
            <a:r>
              <a:rPr lang="pt-PT" dirty="0" err="1" smtClean="0"/>
              <a:t>not</a:t>
            </a:r>
            <a:r>
              <a:rPr lang="pt-PT" dirty="0" smtClean="0"/>
              <a:t> </a:t>
            </a:r>
            <a:r>
              <a:rPr lang="pt-PT" dirty="0" err="1" smtClean="0"/>
              <a:t>matter</a:t>
            </a:r>
            <a:r>
              <a:rPr lang="pt-PT" dirty="0" smtClean="0"/>
              <a:t> </a:t>
            </a:r>
            <a:r>
              <a:rPr lang="pt-PT" dirty="0" err="1" smtClean="0"/>
              <a:t>even</a:t>
            </a:r>
            <a:r>
              <a:rPr lang="pt-PT" dirty="0" smtClean="0"/>
              <a:t> </a:t>
            </a:r>
            <a:r>
              <a:rPr lang="pt-PT" dirty="0" err="1" smtClean="0"/>
              <a:t>there</a:t>
            </a:r>
            <a:r>
              <a:rPr lang="pt-PT" dirty="0" smtClean="0"/>
              <a:t> </a:t>
            </a:r>
            <a:r>
              <a:rPr lang="pt-PT" dirty="0" err="1" smtClean="0"/>
              <a:t>were</a:t>
            </a:r>
            <a:r>
              <a:rPr lang="pt-PT" dirty="0" smtClean="0"/>
              <a:t> some)</a:t>
            </a:r>
            <a:endParaRPr lang="pt-PT" dirty="0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4"/>
          <a:srcRect t="23298" r="55626"/>
          <a:stretch/>
        </p:blipFill>
        <p:spPr>
          <a:xfrm>
            <a:off x="8195054" y="4120555"/>
            <a:ext cx="3551065" cy="220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5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394" y="1306946"/>
            <a:ext cx="4042992" cy="3843997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330948" y="5387926"/>
            <a:ext cx="26468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/>
              <a:t>THGEM:</a:t>
            </a:r>
          </a:p>
          <a:p>
            <a:r>
              <a:rPr lang="pt-PT" dirty="0" smtClean="0"/>
              <a:t>0.4 mm </a:t>
            </a:r>
            <a:r>
              <a:rPr lang="pt-PT" dirty="0" err="1" smtClean="0"/>
              <a:t>thick</a:t>
            </a:r>
            <a:endParaRPr lang="pt-PT" dirty="0" smtClean="0"/>
          </a:p>
          <a:p>
            <a:r>
              <a:rPr lang="pt-PT" dirty="0" smtClean="0"/>
              <a:t>0.3 mm </a:t>
            </a:r>
            <a:r>
              <a:rPr lang="pt-PT" dirty="0" err="1" smtClean="0"/>
              <a:t>holes</a:t>
            </a:r>
            <a:r>
              <a:rPr lang="pt-PT" dirty="0" smtClean="0"/>
              <a:t>, 0.1 mm rim</a:t>
            </a:r>
          </a:p>
          <a:p>
            <a:r>
              <a:rPr lang="pt-PT" dirty="0" smtClean="0"/>
              <a:t>1.0 mm </a:t>
            </a:r>
            <a:r>
              <a:rPr lang="pt-PT" dirty="0" err="1" smtClean="0"/>
              <a:t>pitch</a:t>
            </a:r>
            <a:endParaRPr lang="pt-PT" dirty="0"/>
          </a:p>
        </p:txBody>
      </p:sp>
      <p:cxnSp>
        <p:nvCxnSpPr>
          <p:cNvPr id="9" name="Conexão reta unidirecional 8"/>
          <p:cNvCxnSpPr/>
          <p:nvPr/>
        </p:nvCxnSpPr>
        <p:spPr>
          <a:xfrm flipV="1">
            <a:off x="3672451" y="3123028"/>
            <a:ext cx="1688123" cy="10591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ixaDeTexto 9"/>
              <p:cNvSpPr txBox="1"/>
              <p:nvPr/>
            </p:nvSpPr>
            <p:spPr>
              <a:xfrm rot="21347527">
                <a:off x="3750011" y="2821283"/>
                <a:ext cx="10583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t-PT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⊘ </m:t>
                    </m:r>
                  </m:oMath>
                </a14:m>
                <a:r>
                  <a:rPr lang="pt-PT" dirty="0" smtClean="0"/>
                  <a:t>34 mm</a:t>
                </a:r>
                <a:endParaRPr lang="pt-PT" dirty="0"/>
              </a:p>
            </p:txBody>
          </p:sp>
        </mc:Choice>
        <mc:Fallback xmlns="">
          <p:sp>
            <p:nvSpPr>
              <p:cNvPr id="10" name="CaixaDe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47527">
                <a:off x="3750011" y="2821283"/>
                <a:ext cx="1058303" cy="369332"/>
              </a:xfrm>
              <a:prstGeom prst="rect">
                <a:avLst/>
              </a:prstGeom>
              <a:blipFill rotWithShape="0">
                <a:blip r:embed="rId3"/>
                <a:stretch>
                  <a:fillRect t="-6757" r="-4494" b="-17568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ixaDeTexto 10"/>
              <p:cNvSpPr txBox="1"/>
              <p:nvPr/>
            </p:nvSpPr>
            <p:spPr>
              <a:xfrm>
                <a:off x="169595" y="2857639"/>
                <a:ext cx="21847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dirty="0" err="1" smtClean="0"/>
                  <a:t>Two</a:t>
                </a:r>
                <a:r>
                  <a:rPr lang="pt-PT" dirty="0" smtClean="0"/>
                  <a:t> 20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pt-PT" dirty="0" smtClean="0"/>
                  <a:t>m </a:t>
                </a:r>
                <a:r>
                  <a:rPr lang="pt-PT" dirty="0" err="1" smtClean="0"/>
                  <a:t>wires</a:t>
                </a:r>
                <a:endParaRPr lang="pt-PT" dirty="0" smtClean="0"/>
              </a:p>
              <a:p>
                <a:r>
                  <a:rPr lang="pt-PT" dirty="0" err="1" smtClean="0"/>
                  <a:t>connected</a:t>
                </a:r>
                <a:r>
                  <a:rPr lang="pt-PT" dirty="0" smtClean="0"/>
                  <a:t> to </a:t>
                </a:r>
                <a:r>
                  <a:rPr lang="pt-PT" dirty="0" err="1" smtClean="0"/>
                  <a:t>the</a:t>
                </a:r>
                <a:r>
                  <a:rPr lang="pt-PT" dirty="0" smtClean="0"/>
                  <a:t> </a:t>
                </a:r>
                <a:r>
                  <a:rPr lang="pt-PT" dirty="0" err="1" smtClean="0"/>
                  <a:t>two</a:t>
                </a:r>
                <a:r>
                  <a:rPr lang="pt-PT" dirty="0" smtClean="0"/>
                  <a:t> TGEM </a:t>
                </a:r>
                <a:r>
                  <a:rPr lang="pt-PT" dirty="0" err="1" smtClean="0"/>
                  <a:t>electrodes</a:t>
                </a:r>
                <a:endParaRPr lang="pt-PT" dirty="0"/>
              </a:p>
            </p:txBody>
          </p:sp>
        </mc:Choice>
        <mc:Fallback xmlns="">
          <p:sp>
            <p:nvSpPr>
              <p:cNvPr id="11" name="CaixaDe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595" y="2857639"/>
                <a:ext cx="2184799" cy="923330"/>
              </a:xfrm>
              <a:prstGeom prst="rect">
                <a:avLst/>
              </a:prstGeom>
              <a:blipFill rotWithShape="0">
                <a:blip r:embed="rId4"/>
                <a:stretch>
                  <a:fillRect l="-2514" t="-3974" r="-2235" b="-9934"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exão reta unidirecional 12"/>
          <p:cNvCxnSpPr>
            <a:stCxn id="11" idx="2"/>
          </p:cNvCxnSpPr>
          <p:nvPr/>
        </p:nvCxnSpPr>
        <p:spPr>
          <a:xfrm>
            <a:off x="1261995" y="3780969"/>
            <a:ext cx="1373644" cy="7628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Conexão reta unidirecional 272"/>
          <p:cNvCxnSpPr>
            <a:stCxn id="11" idx="0"/>
          </p:cNvCxnSpPr>
          <p:nvPr/>
        </p:nvCxnSpPr>
        <p:spPr>
          <a:xfrm flipV="1">
            <a:off x="1261995" y="2489983"/>
            <a:ext cx="1373644" cy="3676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ítulo 1"/>
          <p:cNvSpPr txBox="1">
            <a:spLocks/>
          </p:cNvSpPr>
          <p:nvPr/>
        </p:nvSpPr>
        <p:spPr>
          <a:xfrm>
            <a:off x="0" y="153622"/>
            <a:ext cx="12192000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b="1" dirty="0" smtClean="0">
                <a:solidFill>
                  <a:srgbClr val="0070C0"/>
                </a:solidFill>
                <a:latin typeface="+mn-lt"/>
              </a:rPr>
              <a:t>Experimental </a:t>
            </a:r>
            <a:r>
              <a:rPr lang="pt-PT" sz="4000" b="1" dirty="0" err="1" smtClean="0">
                <a:solidFill>
                  <a:srgbClr val="0070C0"/>
                </a:solidFill>
                <a:latin typeface="+mn-lt"/>
              </a:rPr>
              <a:t>setup</a:t>
            </a:r>
            <a:endParaRPr lang="pt-PT" sz="40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7" t="48646" r="27269" b="21772"/>
          <a:stretch/>
        </p:blipFill>
        <p:spPr>
          <a:xfrm>
            <a:off x="7095315" y="2286790"/>
            <a:ext cx="4416345" cy="2863566"/>
          </a:xfrm>
          <a:prstGeom prst="rect">
            <a:avLst/>
          </a:prstGeom>
        </p:spPr>
      </p:pic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V. Chepel</a:t>
            </a:r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LIDINE 2022, Warsaw, September, 21-23</a:t>
            </a:r>
            <a:endParaRPr lang="pt-PT"/>
          </a:p>
        </p:txBody>
      </p:sp>
      <p:sp>
        <p:nvSpPr>
          <p:cNvPr id="15" name="Marcador de Posição do Número do Diapositivo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BE53-9294-423D-AE0C-F3FD1871B730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3418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137058"/>
            <a:ext cx="12192000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4000" b="1" dirty="0" smtClean="0">
                <a:solidFill>
                  <a:srgbClr val="0070C0"/>
                </a:solidFill>
                <a:latin typeface="+mn-lt"/>
              </a:rPr>
              <a:t>Experimental </a:t>
            </a:r>
            <a:r>
              <a:rPr lang="pt-PT" sz="4000" b="1" dirty="0" err="1" smtClean="0">
                <a:solidFill>
                  <a:srgbClr val="0070C0"/>
                </a:solidFill>
                <a:latin typeface="+mn-lt"/>
              </a:rPr>
              <a:t>setup</a:t>
            </a:r>
            <a:r>
              <a:rPr lang="pt-PT" sz="4000" b="1" dirty="0" smtClean="0">
                <a:solidFill>
                  <a:srgbClr val="0070C0"/>
                </a:solidFill>
                <a:latin typeface="+mn-lt"/>
              </a:rPr>
              <a:t> – </a:t>
            </a:r>
            <a:r>
              <a:rPr lang="pt-PT" sz="4000" b="1" dirty="0" err="1" smtClean="0">
                <a:solidFill>
                  <a:srgbClr val="0070C0"/>
                </a:solidFill>
                <a:latin typeface="+mn-lt"/>
              </a:rPr>
              <a:t>voltages</a:t>
            </a:r>
            <a:endParaRPr lang="pt-PT" sz="40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414" name="Imagem 4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096" y="2139189"/>
            <a:ext cx="6044083" cy="346911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408" y="2071457"/>
            <a:ext cx="4507068" cy="323685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237435" y="1487592"/>
            <a:ext cx="5049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smtClean="0"/>
              <a:t>THGEM </a:t>
            </a:r>
            <a:r>
              <a:rPr lang="pt-PT" sz="2000" dirty="0" err="1" smtClean="0"/>
              <a:t>position</a:t>
            </a:r>
            <a:r>
              <a:rPr lang="pt-PT" sz="2000" dirty="0" smtClean="0"/>
              <a:t> </a:t>
            </a:r>
            <a:r>
              <a:rPr lang="pt-PT" sz="2000" dirty="0" err="1" smtClean="0"/>
              <a:t>with</a:t>
            </a:r>
            <a:r>
              <a:rPr lang="pt-PT" sz="2000" dirty="0" smtClean="0"/>
              <a:t> </a:t>
            </a:r>
            <a:r>
              <a:rPr lang="pt-PT" sz="2000" dirty="0" err="1" smtClean="0"/>
              <a:t>LXe</a:t>
            </a:r>
            <a:r>
              <a:rPr lang="pt-PT" sz="2000" dirty="0" smtClean="0"/>
              <a:t> </a:t>
            </a:r>
            <a:r>
              <a:rPr lang="pt-PT" sz="2000" dirty="0" err="1" smtClean="0"/>
              <a:t>below</a:t>
            </a:r>
            <a:r>
              <a:rPr lang="pt-PT" sz="2000" dirty="0" smtClean="0"/>
              <a:t> </a:t>
            </a:r>
            <a:r>
              <a:rPr lang="pt-PT" sz="2000" dirty="0" err="1" smtClean="0"/>
              <a:t>the</a:t>
            </a:r>
            <a:r>
              <a:rPr lang="pt-PT" sz="2000" dirty="0" smtClean="0"/>
              <a:t> </a:t>
            </a:r>
            <a:r>
              <a:rPr lang="pt-PT" sz="2000" dirty="0" err="1" smtClean="0"/>
              <a:t>cathode</a:t>
            </a:r>
            <a:endParaRPr lang="pt-PT" sz="20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7508398" y="1487592"/>
            <a:ext cx="1967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dirty="0" err="1" smtClean="0"/>
              <a:t>Floating</a:t>
            </a:r>
            <a:r>
              <a:rPr lang="pt-PT" sz="2000" dirty="0" smtClean="0"/>
              <a:t> THGEM</a:t>
            </a:r>
            <a:endParaRPr lang="pt-PT" sz="2000" dirty="0"/>
          </a:p>
        </p:txBody>
      </p:sp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smtClean="0"/>
              <a:t>V. Chepel</a:t>
            </a:r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LIDINE 2022, Warsaw, September, 21-23</a:t>
            </a:r>
            <a:endParaRPr lang="pt-PT"/>
          </a:p>
        </p:txBody>
      </p:sp>
      <p:sp>
        <p:nvSpPr>
          <p:cNvPr id="8" name="Marcador de Posição do Número do Diapositivo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2BE53-9294-423D-AE0C-F3FD1871B730}" type="slidenum">
              <a:rPr lang="pt-PT" smtClean="0"/>
              <a:t>9</a:t>
            </a:fld>
            <a:endParaRPr lang="pt-PT"/>
          </a:p>
        </p:txBody>
      </p:sp>
      <p:cxnSp>
        <p:nvCxnSpPr>
          <p:cNvPr id="12" name="Conexão reta 11"/>
          <p:cNvCxnSpPr/>
          <p:nvPr/>
        </p:nvCxnSpPr>
        <p:spPr>
          <a:xfrm>
            <a:off x="1262044" y="4308274"/>
            <a:ext cx="1316644" cy="2965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ta 14"/>
          <p:cNvCxnSpPr/>
          <p:nvPr/>
        </p:nvCxnSpPr>
        <p:spPr>
          <a:xfrm>
            <a:off x="2579212" y="4313974"/>
            <a:ext cx="0" cy="125355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239001" y="4286664"/>
            <a:ext cx="47134" cy="49413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29" name="Grupo 28"/>
          <p:cNvGrpSpPr/>
          <p:nvPr/>
        </p:nvGrpSpPr>
        <p:grpSpPr>
          <a:xfrm>
            <a:off x="1237958" y="4552559"/>
            <a:ext cx="1340730" cy="82825"/>
            <a:chOff x="814633" y="3782697"/>
            <a:chExt cx="1340730" cy="82825"/>
          </a:xfrm>
        </p:grpSpPr>
        <p:cxnSp>
          <p:nvCxnSpPr>
            <p:cNvPr id="22" name="Conexão reta 21"/>
            <p:cNvCxnSpPr/>
            <p:nvPr/>
          </p:nvCxnSpPr>
          <p:spPr>
            <a:xfrm flipV="1">
              <a:off x="2154840" y="3782697"/>
              <a:ext cx="0" cy="6120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xão reta 25"/>
            <p:cNvCxnSpPr/>
            <p:nvPr/>
          </p:nvCxnSpPr>
          <p:spPr>
            <a:xfrm>
              <a:off x="838719" y="3842265"/>
              <a:ext cx="1316644" cy="2965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 flipV="1">
              <a:off x="814633" y="3816109"/>
              <a:ext cx="47134" cy="4941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1237435" y="3923641"/>
            <a:ext cx="672086" cy="49413"/>
            <a:chOff x="814110" y="3923641"/>
            <a:chExt cx="672086" cy="49413"/>
          </a:xfrm>
        </p:grpSpPr>
        <p:cxnSp>
          <p:nvCxnSpPr>
            <p:cNvPr id="27" name="Conexão reta 26"/>
            <p:cNvCxnSpPr/>
            <p:nvPr/>
          </p:nvCxnSpPr>
          <p:spPr>
            <a:xfrm>
              <a:off x="838196" y="3948348"/>
              <a:ext cx="648000" cy="2965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 flipV="1">
              <a:off x="814110" y="3923641"/>
              <a:ext cx="47134" cy="4941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1237435" y="4693038"/>
            <a:ext cx="672086" cy="49413"/>
            <a:chOff x="814110" y="3923641"/>
            <a:chExt cx="672086" cy="49413"/>
          </a:xfrm>
        </p:grpSpPr>
        <p:cxnSp>
          <p:nvCxnSpPr>
            <p:cNvPr id="31" name="Conexão reta 30"/>
            <p:cNvCxnSpPr/>
            <p:nvPr/>
          </p:nvCxnSpPr>
          <p:spPr>
            <a:xfrm>
              <a:off x="838196" y="3948348"/>
              <a:ext cx="648000" cy="2965"/>
            </a:xfrm>
            <a:prstGeom prst="line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/>
            <p:nvPr/>
          </p:nvSpPr>
          <p:spPr>
            <a:xfrm flipV="1">
              <a:off x="814110" y="3923641"/>
              <a:ext cx="47134" cy="49413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ixaDeTexto 32"/>
              <p:cNvSpPr txBox="1"/>
              <p:nvPr/>
            </p:nvSpPr>
            <p:spPr>
              <a:xfrm>
                <a:off x="852952" y="4680075"/>
                <a:ext cx="4545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33" name="CaixaDeTexto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952" y="4680075"/>
                <a:ext cx="454547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ixaDeTexto 34"/>
              <p:cNvSpPr txBox="1"/>
              <p:nvPr/>
            </p:nvSpPr>
            <p:spPr>
              <a:xfrm>
                <a:off x="847117" y="4384826"/>
                <a:ext cx="4662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35" name="CaixaDeTexto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117" y="4384826"/>
                <a:ext cx="466218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ixaDeTexto 35"/>
              <p:cNvSpPr txBox="1"/>
              <p:nvPr/>
            </p:nvSpPr>
            <p:spPr>
              <a:xfrm>
                <a:off x="842776" y="4111642"/>
                <a:ext cx="4389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36" name="CaixaDeTexto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776" y="4111642"/>
                <a:ext cx="43896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ixaDeTexto 36"/>
              <p:cNvSpPr txBox="1"/>
              <p:nvPr/>
            </p:nvSpPr>
            <p:spPr>
              <a:xfrm>
                <a:off x="845121" y="3725860"/>
                <a:ext cx="4972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pt-PT" dirty="0"/>
              </a:p>
            </p:txBody>
          </p:sp>
        </mc:Choice>
        <mc:Fallback xmlns="">
          <p:sp>
            <p:nvSpPr>
              <p:cNvPr id="37" name="CaixaDeTexto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121" y="3725860"/>
                <a:ext cx="497252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CaixaDeTexto 33"/>
          <p:cNvSpPr txBox="1"/>
          <p:nvPr/>
        </p:nvSpPr>
        <p:spPr>
          <a:xfrm>
            <a:off x="8756573" y="3843588"/>
            <a:ext cx="596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dirty="0" err="1" smtClean="0">
                <a:solidFill>
                  <a:srgbClr val="FF0000"/>
                </a:solidFill>
              </a:rPr>
              <a:t>or</a:t>
            </a:r>
            <a:r>
              <a:rPr lang="pt-PT" sz="2000" dirty="0" smtClean="0">
                <a:solidFill>
                  <a:srgbClr val="FF0000"/>
                </a:solidFill>
              </a:rPr>
              <a:t> 0</a:t>
            </a:r>
            <a:endParaRPr lang="pt-PT" sz="2000" dirty="0">
              <a:solidFill>
                <a:srgbClr val="FF0000"/>
              </a:solidFill>
            </a:endParaRPr>
          </a:p>
        </p:txBody>
      </p:sp>
      <p:cxnSp>
        <p:nvCxnSpPr>
          <p:cNvPr id="41" name="Conexão reta unidirecional 40"/>
          <p:cNvCxnSpPr/>
          <p:nvPr/>
        </p:nvCxnSpPr>
        <p:spPr>
          <a:xfrm>
            <a:off x="8719535" y="3948347"/>
            <a:ext cx="4083" cy="25200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aixaDeTexto 44"/>
          <p:cNvSpPr txBox="1"/>
          <p:nvPr/>
        </p:nvSpPr>
        <p:spPr>
          <a:xfrm>
            <a:off x="7824584" y="4279350"/>
            <a:ext cx="309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i="1" dirty="0" smtClean="0">
                <a:solidFill>
                  <a:srgbClr val="FF0000"/>
                </a:solidFill>
              </a:rPr>
              <a:t>E</a:t>
            </a:r>
            <a:endParaRPr lang="pt-PT" sz="2000" dirty="0">
              <a:solidFill>
                <a:srgbClr val="FF0000"/>
              </a:solidFill>
            </a:endParaRPr>
          </a:p>
        </p:txBody>
      </p:sp>
      <p:cxnSp>
        <p:nvCxnSpPr>
          <p:cNvPr id="46" name="Conexão reta unidirecional 45"/>
          <p:cNvCxnSpPr/>
          <p:nvPr/>
        </p:nvCxnSpPr>
        <p:spPr>
          <a:xfrm>
            <a:off x="8431669" y="4187329"/>
            <a:ext cx="4083" cy="25200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xão reta unidirecional 46"/>
          <p:cNvCxnSpPr/>
          <p:nvPr/>
        </p:nvCxnSpPr>
        <p:spPr>
          <a:xfrm>
            <a:off x="8152958" y="4367082"/>
            <a:ext cx="4083" cy="25200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ixaDeTexto 41"/>
          <p:cNvSpPr txBox="1"/>
          <p:nvPr/>
        </p:nvSpPr>
        <p:spPr>
          <a:xfrm>
            <a:off x="429660" y="410199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rgbClr val="FF0000"/>
                </a:solidFill>
              </a:rPr>
              <a:t>0</a:t>
            </a:r>
            <a:endParaRPr lang="pt-PT" dirty="0">
              <a:solidFill>
                <a:srgbClr val="FF0000"/>
              </a:solidFill>
            </a:endParaRPr>
          </a:p>
        </p:txBody>
      </p:sp>
      <p:sp>
        <p:nvSpPr>
          <p:cNvPr id="49" name="CaixaDeTexto 48"/>
          <p:cNvSpPr txBox="1"/>
          <p:nvPr/>
        </p:nvSpPr>
        <p:spPr>
          <a:xfrm>
            <a:off x="209642" y="467976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rgbClr val="0070C0"/>
                </a:solidFill>
              </a:rPr>
              <a:t>-2900</a:t>
            </a:r>
            <a:endParaRPr lang="pt-PT" dirty="0">
              <a:solidFill>
                <a:srgbClr val="0070C0"/>
              </a:solidFill>
            </a:endParaRPr>
          </a:p>
        </p:txBody>
      </p:sp>
      <p:sp>
        <p:nvSpPr>
          <p:cNvPr id="50" name="CaixaDeTexto 49"/>
          <p:cNvSpPr txBox="1"/>
          <p:nvPr/>
        </p:nvSpPr>
        <p:spPr>
          <a:xfrm>
            <a:off x="218865" y="440658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rgbClr val="FF0000"/>
                </a:solidFill>
              </a:rPr>
              <a:t>-2500</a:t>
            </a:r>
            <a:endParaRPr lang="pt-PT" dirty="0">
              <a:solidFill>
                <a:srgbClr val="FF0000"/>
              </a:solidFill>
            </a:endParaRPr>
          </a:p>
        </p:txBody>
      </p:sp>
      <p:sp>
        <p:nvSpPr>
          <p:cNvPr id="51" name="CaixaDeTexto 50"/>
          <p:cNvSpPr txBox="1"/>
          <p:nvPr/>
        </p:nvSpPr>
        <p:spPr>
          <a:xfrm>
            <a:off x="132495" y="3737714"/>
            <a:ext cx="892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rgbClr val="0070C0"/>
                </a:solidFill>
              </a:rPr>
              <a:t>0 to +…</a:t>
            </a:r>
            <a:endParaRPr lang="pt-PT" dirty="0">
              <a:solidFill>
                <a:srgbClr val="0070C0"/>
              </a:solidFill>
            </a:endParaRPr>
          </a:p>
        </p:txBody>
      </p:sp>
      <p:sp>
        <p:nvSpPr>
          <p:cNvPr id="48" name="CaixaDeTexto 47"/>
          <p:cNvSpPr txBox="1"/>
          <p:nvPr/>
        </p:nvSpPr>
        <p:spPr>
          <a:xfrm>
            <a:off x="138838" y="2907252"/>
            <a:ext cx="1333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 smtClean="0"/>
              <a:t>tipical</a:t>
            </a:r>
            <a:r>
              <a:rPr lang="pt-PT" dirty="0" smtClean="0"/>
              <a:t> </a:t>
            </a:r>
            <a:r>
              <a:rPr lang="pt-PT" dirty="0" err="1" smtClean="0"/>
              <a:t>voltages</a:t>
            </a:r>
            <a:r>
              <a:rPr lang="pt-PT" dirty="0" smtClean="0"/>
              <a:t>: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9731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8626</TotalTime>
  <Words>1308</Words>
  <Application>Microsoft Office PowerPoint</Application>
  <PresentationFormat>Ecrã Panorâmico</PresentationFormat>
  <Paragraphs>206</Paragraphs>
  <Slides>19</Slides>
  <Notes>2</Notes>
  <HiddenSlides>2</HiddenSlides>
  <MMClips>1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Courier New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LXe R&amp;D</dc:title>
  <dc:creator>VC</dc:creator>
  <cp:lastModifiedBy>VC</cp:lastModifiedBy>
  <cp:revision>134</cp:revision>
  <cp:lastPrinted>2022-09-19T14:46:42Z</cp:lastPrinted>
  <dcterms:created xsi:type="dcterms:W3CDTF">2021-04-26T13:00:07Z</dcterms:created>
  <dcterms:modified xsi:type="dcterms:W3CDTF">2022-09-21T06:58:24Z</dcterms:modified>
</cp:coreProperties>
</file>