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9" r:id="rId5"/>
  </p:sldMasterIdLst>
  <p:notesMasterIdLst>
    <p:notesMasterId r:id="rId20"/>
  </p:notesMasterIdLst>
  <p:handoutMasterIdLst>
    <p:handoutMasterId r:id="rId21"/>
  </p:handoutMasterIdLst>
  <p:sldIdLst>
    <p:sldId id="493" r:id="rId6"/>
    <p:sldId id="1817" r:id="rId7"/>
    <p:sldId id="1822" r:id="rId8"/>
    <p:sldId id="1825" r:id="rId9"/>
    <p:sldId id="1820" r:id="rId10"/>
    <p:sldId id="257" r:id="rId11"/>
    <p:sldId id="261" r:id="rId12"/>
    <p:sldId id="260" r:id="rId13"/>
    <p:sldId id="262" r:id="rId14"/>
    <p:sldId id="1829" r:id="rId15"/>
    <p:sldId id="1831" r:id="rId16"/>
    <p:sldId id="1833" r:id="rId17"/>
    <p:sldId id="1834" r:id="rId18"/>
    <p:sldId id="537" r:id="rId19"/>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05" userDrawn="1">
          <p15:clr>
            <a:srgbClr val="A4A3A4"/>
          </p15:clr>
        </p15:guide>
        <p15:guide id="2" orient="horz" pos="4002" userDrawn="1">
          <p15:clr>
            <a:srgbClr val="A4A3A4"/>
          </p15:clr>
        </p15:guide>
        <p15:guide id="3" pos="3840"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rrmann, Cynthia A."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F97"/>
    <a:srgbClr val="F6CE86"/>
    <a:srgbClr val="AEF8E5"/>
    <a:srgbClr val="0A8464"/>
    <a:srgbClr val="0DB78A"/>
    <a:srgbClr val="D68F10"/>
    <a:srgbClr val="F1B13D"/>
    <a:srgbClr val="10D6A2"/>
    <a:srgbClr val="2DEFBC"/>
    <a:srgbClr val="11D9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0" autoAdjust="0"/>
    <p:restoredTop sz="95732" autoAdjust="0"/>
  </p:normalViewPr>
  <p:slideViewPr>
    <p:cSldViewPr snapToGrid="0">
      <p:cViewPr>
        <p:scale>
          <a:sx n="67" d="100"/>
          <a:sy n="67" d="100"/>
        </p:scale>
        <p:origin x="452" y="64"/>
      </p:cViewPr>
      <p:guideLst>
        <p:guide orient="horz" pos="905"/>
        <p:guide orient="horz" pos="4002"/>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snapToObjects="1">
      <p:cViewPr varScale="1">
        <p:scale>
          <a:sx n="165" d="100"/>
          <a:sy n="165" d="100"/>
        </p:scale>
        <p:origin x="-5256" y="-11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5455"/>
          </a:xfrm>
          <a:prstGeom prst="rect">
            <a:avLst/>
          </a:prstGeom>
        </p:spPr>
        <p:txBody>
          <a:bodyPr vert="horz" lIns="93253" tIns="46627" rIns="93253" bIns="46627" rtlCol="0"/>
          <a:lstStyle>
            <a:lvl1pPr algn="l">
              <a:defRPr sz="1100"/>
            </a:lvl1pPr>
          </a:lstStyle>
          <a:p>
            <a:endParaRPr lang="en-US" dirty="0">
              <a:latin typeface="Arial"/>
            </a:endParaRPr>
          </a:p>
        </p:txBody>
      </p:sp>
      <p:sp>
        <p:nvSpPr>
          <p:cNvPr id="3" name="Date Placeholder 2"/>
          <p:cNvSpPr>
            <a:spLocks noGrp="1"/>
          </p:cNvSpPr>
          <p:nvPr>
            <p:ph type="dt" sz="quarter" idx="1"/>
          </p:nvPr>
        </p:nvSpPr>
        <p:spPr>
          <a:xfrm>
            <a:off x="3978132" y="2"/>
            <a:ext cx="3043343" cy="465455"/>
          </a:xfrm>
          <a:prstGeom prst="rect">
            <a:avLst/>
          </a:prstGeom>
        </p:spPr>
        <p:txBody>
          <a:bodyPr vert="horz" lIns="93253" tIns="46627" rIns="93253" bIns="46627" rtlCol="0"/>
          <a:lstStyle>
            <a:lvl1pPr algn="r">
              <a:defRPr sz="1100"/>
            </a:lvl1pPr>
          </a:lstStyle>
          <a:p>
            <a:fld id="{7A1D2F2F-8618-2143-A89B-2D6D3F007EBC}" type="datetimeFigureOut">
              <a:rPr lang="en-US" smtClean="0">
                <a:latin typeface="Arial"/>
              </a:rPr>
              <a:pPr/>
              <a:t>9/19/2022</a:t>
            </a:fld>
            <a:endParaRPr lang="en-US" dirty="0">
              <a:latin typeface="Arial"/>
            </a:endParaRPr>
          </a:p>
        </p:txBody>
      </p:sp>
      <p:sp>
        <p:nvSpPr>
          <p:cNvPr id="4" name="Footer Placeholder 3"/>
          <p:cNvSpPr>
            <a:spLocks noGrp="1"/>
          </p:cNvSpPr>
          <p:nvPr>
            <p:ph type="ftr" sz="quarter" idx="2"/>
          </p:nvPr>
        </p:nvSpPr>
        <p:spPr>
          <a:xfrm>
            <a:off x="0" y="8842031"/>
            <a:ext cx="3043343" cy="465455"/>
          </a:xfrm>
          <a:prstGeom prst="rect">
            <a:avLst/>
          </a:prstGeom>
        </p:spPr>
        <p:txBody>
          <a:bodyPr vert="horz" lIns="93253" tIns="46627" rIns="93253" bIns="46627" rtlCol="0" anchor="b"/>
          <a:lstStyle>
            <a:lvl1pPr algn="l">
              <a:defRPr sz="1100"/>
            </a:lvl1pPr>
          </a:lstStyle>
          <a:p>
            <a:endParaRPr lang="en-US" dirty="0">
              <a:latin typeface="Arial"/>
            </a:endParaRPr>
          </a:p>
        </p:txBody>
      </p:sp>
      <p:sp>
        <p:nvSpPr>
          <p:cNvPr id="5" name="Slide Number Placeholder 4"/>
          <p:cNvSpPr>
            <a:spLocks noGrp="1"/>
          </p:cNvSpPr>
          <p:nvPr>
            <p:ph type="sldNum" sz="quarter" idx="3"/>
          </p:nvPr>
        </p:nvSpPr>
        <p:spPr>
          <a:xfrm>
            <a:off x="3978132" y="8842031"/>
            <a:ext cx="3043343" cy="465455"/>
          </a:xfrm>
          <a:prstGeom prst="rect">
            <a:avLst/>
          </a:prstGeom>
        </p:spPr>
        <p:txBody>
          <a:bodyPr vert="horz" lIns="93253" tIns="46627" rIns="93253" bIns="46627" rtlCol="0" anchor="b"/>
          <a:lstStyle>
            <a:lvl1pPr algn="r">
              <a:defRPr sz="1100"/>
            </a:lvl1pPr>
          </a:lstStyle>
          <a:p>
            <a:fld id="{CE221CE3-F987-1944-AB66-8BE5522C5EC6}"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3322848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5455"/>
          </a:xfrm>
          <a:prstGeom prst="rect">
            <a:avLst/>
          </a:prstGeom>
        </p:spPr>
        <p:txBody>
          <a:bodyPr vert="horz" lIns="93253" tIns="46627" rIns="93253" bIns="46627" rtlCol="0"/>
          <a:lstStyle>
            <a:lvl1pPr algn="l">
              <a:defRPr sz="1100">
                <a:latin typeface="Arial"/>
              </a:defRPr>
            </a:lvl1pPr>
          </a:lstStyle>
          <a:p>
            <a:endParaRPr lang="en-US" dirty="0"/>
          </a:p>
        </p:txBody>
      </p:sp>
      <p:sp>
        <p:nvSpPr>
          <p:cNvPr id="3" name="Date Placeholder 2"/>
          <p:cNvSpPr>
            <a:spLocks noGrp="1"/>
          </p:cNvSpPr>
          <p:nvPr>
            <p:ph type="dt" idx="1"/>
          </p:nvPr>
        </p:nvSpPr>
        <p:spPr>
          <a:xfrm>
            <a:off x="3978132" y="2"/>
            <a:ext cx="3043343" cy="465455"/>
          </a:xfrm>
          <a:prstGeom prst="rect">
            <a:avLst/>
          </a:prstGeom>
        </p:spPr>
        <p:txBody>
          <a:bodyPr vert="horz" lIns="93253" tIns="46627" rIns="93253" bIns="46627" rtlCol="0"/>
          <a:lstStyle>
            <a:lvl1pPr algn="r">
              <a:defRPr sz="1100">
                <a:latin typeface="Arial"/>
              </a:defRPr>
            </a:lvl1pPr>
          </a:lstStyle>
          <a:p>
            <a:fld id="{D8B0A143-2353-BE4A-A6C4-57C9AE3FBC68}" type="datetimeFigureOut">
              <a:rPr lang="en-US" smtClean="0"/>
              <a:pPr/>
              <a:t>9/19/2022</a:t>
            </a:fld>
            <a:endParaRPr lang="en-US" dirty="0"/>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253" tIns="46627" rIns="93253" bIns="46627" rtlCol="0" anchor="ctr"/>
          <a:lstStyle/>
          <a:p>
            <a:endParaRPr lang="en-US" dirty="0"/>
          </a:p>
        </p:txBody>
      </p:sp>
      <p:sp>
        <p:nvSpPr>
          <p:cNvPr id="5" name="Notes Placeholder 4"/>
          <p:cNvSpPr>
            <a:spLocks noGrp="1"/>
          </p:cNvSpPr>
          <p:nvPr>
            <p:ph type="body" sz="quarter" idx="3"/>
          </p:nvPr>
        </p:nvSpPr>
        <p:spPr>
          <a:xfrm>
            <a:off x="702310" y="4421825"/>
            <a:ext cx="5618480" cy="4189095"/>
          </a:xfrm>
          <a:prstGeom prst="rect">
            <a:avLst/>
          </a:prstGeom>
        </p:spPr>
        <p:txBody>
          <a:bodyPr vert="horz" lIns="93253" tIns="46627" rIns="93253" bIns="4662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253" tIns="46627" rIns="93253" bIns="46627" rtlCol="0" anchor="b"/>
          <a:lstStyle>
            <a:lvl1pPr algn="l">
              <a:defRPr sz="1100">
                <a:latin typeface="Arial"/>
              </a:defRPr>
            </a:lvl1pPr>
          </a:lstStyle>
          <a:p>
            <a:endParaRPr lang="en-US" dirty="0"/>
          </a:p>
        </p:txBody>
      </p:sp>
      <p:sp>
        <p:nvSpPr>
          <p:cNvPr id="7" name="Slide Number Placeholder 6"/>
          <p:cNvSpPr>
            <a:spLocks noGrp="1"/>
          </p:cNvSpPr>
          <p:nvPr>
            <p:ph type="sldNum" sz="quarter" idx="5"/>
          </p:nvPr>
        </p:nvSpPr>
        <p:spPr>
          <a:xfrm>
            <a:off x="3978132" y="8842031"/>
            <a:ext cx="3043343" cy="465455"/>
          </a:xfrm>
          <a:prstGeom prst="rect">
            <a:avLst/>
          </a:prstGeom>
        </p:spPr>
        <p:txBody>
          <a:bodyPr vert="horz" lIns="93253" tIns="46627" rIns="93253" bIns="46627" rtlCol="0" anchor="b"/>
          <a:lstStyle>
            <a:lvl1pPr algn="r">
              <a:defRPr sz="1100">
                <a:latin typeface="Arial"/>
              </a:defRPr>
            </a:lvl1pPr>
          </a:lstStyle>
          <a:p>
            <a:fld id="{4CFDF800-FE0E-A944-8AC1-D57C07B352FC}" type="slidenum">
              <a:rPr lang="en-US" smtClean="0"/>
              <a:pPr/>
              <a:t>‹#›</a:t>
            </a:fld>
            <a:endParaRPr lang="en-US" dirty="0"/>
          </a:p>
        </p:txBody>
      </p:sp>
    </p:spTree>
    <p:extLst>
      <p:ext uri="{BB962C8B-B14F-4D97-AF65-F5344CB8AC3E}">
        <p14:creationId xmlns:p14="http://schemas.microsoft.com/office/powerpoint/2010/main" val="35167650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1</a:t>
            </a:fld>
            <a:endParaRPr lang="en-US" dirty="0"/>
          </a:p>
        </p:txBody>
      </p:sp>
    </p:spTree>
    <p:extLst>
      <p:ext uri="{BB962C8B-B14F-4D97-AF65-F5344CB8AC3E}">
        <p14:creationId xmlns:p14="http://schemas.microsoft.com/office/powerpoint/2010/main" val="15076633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A3D2A3-E316-5B4D-B559-0EBDF6B1377B}"/>
              </a:ext>
            </a:extLst>
          </p:cNvPr>
          <p:cNvPicPr>
            <a:picLocks noChangeAspect="1"/>
          </p:cNvPicPr>
          <p:nvPr userDrawn="1"/>
        </p:nvPicPr>
        <p:blipFill>
          <a:blip r:embed="rId2">
            <a:alphaModFix/>
          </a:blip>
          <a:stretch>
            <a:fillRect/>
          </a:stretch>
        </p:blipFill>
        <p:spPr>
          <a:xfrm>
            <a:off x="0" y="3575304"/>
            <a:ext cx="12192000" cy="2743200"/>
          </a:xfrm>
          <a:prstGeom prst="rect">
            <a:avLst/>
          </a:prstGeom>
          <a:gradFill flip="none" rotWithShape="1">
            <a:gsLst>
              <a:gs pos="0">
                <a:schemeClr val="accent1">
                  <a:lumMod val="0"/>
                  <a:lumOff val="100000"/>
                </a:schemeClr>
              </a:gs>
              <a:gs pos="35000">
                <a:schemeClr val="accent1">
                  <a:lumMod val="0"/>
                  <a:lumOff val="100000"/>
                </a:schemeClr>
              </a:gs>
              <a:gs pos="100000">
                <a:schemeClr val="bg1"/>
              </a:gs>
            </a:gsLst>
            <a:lin ang="2700000" scaled="1"/>
            <a:tileRect/>
          </a:gradFill>
        </p:spPr>
      </p:pic>
      <p:sp>
        <p:nvSpPr>
          <p:cNvPr id="8" name="Rectangle 7">
            <a:extLst>
              <a:ext uri="{FF2B5EF4-FFF2-40B4-BE49-F238E27FC236}">
                <a16:creationId xmlns:a16="http://schemas.microsoft.com/office/drawing/2014/main" id="{D6D9C9D9-72EC-6D46-9AAD-E59A139F1299}"/>
              </a:ext>
            </a:extLst>
          </p:cNvPr>
          <p:cNvSpPr/>
          <p:nvPr userDrawn="1"/>
        </p:nvSpPr>
        <p:spPr bwMode="auto">
          <a:xfrm>
            <a:off x="-504" y="3193257"/>
            <a:ext cx="12192504" cy="1028423"/>
          </a:xfrm>
          <a:prstGeom prst="rect">
            <a:avLst/>
          </a:prstGeom>
          <a:gradFill flip="none" rotWithShape="1">
            <a:gsLst>
              <a:gs pos="0">
                <a:schemeClr val="bg1">
                  <a:alpha val="0"/>
                  <a:lumMod val="0"/>
                  <a:lumOff val="100000"/>
                </a:schemeClr>
              </a:gs>
              <a:gs pos="51000">
                <a:schemeClr val="bg1"/>
              </a:gs>
            </a:gsLst>
            <a:lin ang="16200000" scaled="1"/>
            <a:tileRect/>
          </a:gra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9" name="Rectangle 18"/>
          <p:cNvSpPr/>
          <p:nvPr userDrawn="1"/>
        </p:nvSpPr>
        <p:spPr>
          <a:xfrm>
            <a:off x="-504" y="6316956"/>
            <a:ext cx="12192000" cy="544880"/>
          </a:xfrm>
          <a:prstGeom prst="rect">
            <a:avLst/>
          </a:prstGeom>
          <a:gradFill flip="none" rotWithShape="1">
            <a:gsLst>
              <a:gs pos="0">
                <a:srgbClr val="294861"/>
              </a:gs>
              <a:gs pos="46000">
                <a:schemeClr val="accent1">
                  <a:lumMod val="50000"/>
                </a:schemeClr>
              </a:gs>
              <a:gs pos="100000">
                <a:srgbClr val="4388B8"/>
              </a:gs>
            </a:gsLst>
            <a:lin ang="1620000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sp>
        <p:nvSpPr>
          <p:cNvPr id="10" name="Title 9"/>
          <p:cNvSpPr>
            <a:spLocks noGrp="1"/>
          </p:cNvSpPr>
          <p:nvPr>
            <p:ph type="title" hasCustomPrompt="1"/>
          </p:nvPr>
        </p:nvSpPr>
        <p:spPr>
          <a:xfrm>
            <a:off x="609600" y="565126"/>
            <a:ext cx="10972800" cy="1447576"/>
          </a:xfrm>
        </p:spPr>
        <p:txBody>
          <a:bodyPr anchor="b" anchorCtr="0"/>
          <a:lstStyle>
            <a:lvl1pPr>
              <a:lnSpc>
                <a:spcPts val="3800"/>
              </a:lnSpc>
              <a:defRPr sz="3600" b="1" i="0">
                <a:solidFill>
                  <a:schemeClr val="accent1">
                    <a:lumMod val="75000"/>
                  </a:schemeClr>
                </a:solidFill>
                <a:effectLst/>
                <a:latin typeface="Arial"/>
                <a:cs typeface="Arial"/>
              </a:defRPr>
            </a:lvl1pPr>
          </a:lstStyle>
          <a:p>
            <a:r>
              <a:rPr lang="en-US" dirty="0"/>
              <a:t>Click to edit </a:t>
            </a:r>
            <a:br>
              <a:rPr lang="en-US" dirty="0"/>
            </a:br>
            <a:r>
              <a:rPr lang="en-US" dirty="0"/>
              <a:t>Master title style</a:t>
            </a:r>
          </a:p>
        </p:txBody>
      </p:sp>
      <p:sp>
        <p:nvSpPr>
          <p:cNvPr id="12" name="Text Placeholder 11"/>
          <p:cNvSpPr>
            <a:spLocks noGrp="1"/>
          </p:cNvSpPr>
          <p:nvPr>
            <p:ph type="body" sz="quarter" idx="13"/>
          </p:nvPr>
        </p:nvSpPr>
        <p:spPr>
          <a:xfrm>
            <a:off x="609601" y="2024863"/>
            <a:ext cx="7505699" cy="369888"/>
          </a:xfrm>
        </p:spPr>
        <p:txBody>
          <a:bodyPr>
            <a:noAutofit/>
          </a:bodyPr>
          <a:lstStyle>
            <a:lvl1pPr>
              <a:lnSpc>
                <a:spcPts val="2200"/>
              </a:lnSpc>
              <a:buNone/>
              <a:defRPr sz="2000" b="0">
                <a:latin typeface="Arial"/>
                <a:cs typeface="Arial"/>
              </a:defRPr>
            </a:lvl1pPr>
            <a:lvl2pPr>
              <a:buNone/>
              <a:defRPr/>
            </a:lvl2pPr>
            <a:lvl3pPr>
              <a:buNone/>
              <a:defRPr/>
            </a:lvl3pPr>
            <a:lvl4pPr>
              <a:buNone/>
              <a:defRPr/>
            </a:lvl4pPr>
            <a:lvl5pPr>
              <a:buNone/>
              <a:defRPr/>
            </a:lvl5pPr>
          </a:lstStyle>
          <a:p>
            <a:pPr lvl="0"/>
            <a:r>
              <a:rPr lang="en-US"/>
              <a:t>Click to edit Master text styles</a:t>
            </a:r>
          </a:p>
        </p:txBody>
      </p:sp>
      <p:sp>
        <p:nvSpPr>
          <p:cNvPr id="14" name="TextBox 13"/>
          <p:cNvSpPr txBox="1"/>
          <p:nvPr userDrawn="1"/>
        </p:nvSpPr>
        <p:spPr>
          <a:xfrm>
            <a:off x="91181" y="6416000"/>
            <a:ext cx="6004819" cy="435504"/>
          </a:xfrm>
          <a:prstGeom prst="rect">
            <a:avLst/>
          </a:prstGeom>
          <a:noFill/>
          <a:effectLst/>
        </p:spPr>
        <p:txBody>
          <a:bodyPr wrap="square" rtlCol="0">
            <a:spAutoFit/>
          </a:bodyPr>
          <a:lstStyle/>
          <a:p>
            <a:pPr marL="0" algn="l" defTabSz="457200" rtl="0" eaLnBrk="1" latinLnBrk="0" hangingPunct="1">
              <a:lnSpc>
                <a:spcPct val="90000"/>
              </a:lnSpc>
              <a:spcAft>
                <a:spcPts val="300"/>
              </a:spcAft>
            </a:pPr>
            <a:r>
              <a:rPr lang="en-US" sz="800" kern="1200" dirty="0">
                <a:solidFill>
                  <a:schemeClr val="bg1"/>
                </a:solidFill>
                <a:effectLst/>
                <a:latin typeface="Arial"/>
                <a:ea typeface="+mn-ea"/>
                <a:cs typeface="Arial"/>
              </a:rPr>
              <a:t>LLNL-PRES-XXXXXX</a:t>
            </a:r>
          </a:p>
          <a:p>
            <a:pPr marL="0" algn="l" defTabSz="457200" rtl="0" eaLnBrk="1" latinLnBrk="0" hangingPunct="1">
              <a:lnSpc>
                <a:spcPct val="90000"/>
              </a:lnSpc>
              <a:spcAft>
                <a:spcPts val="600"/>
              </a:spcAft>
            </a:pPr>
            <a:r>
              <a:rPr lang="en-US" sz="700" kern="1200" dirty="0">
                <a:solidFill>
                  <a:schemeClr val="bg1"/>
                </a:solidFill>
                <a:effectLst/>
                <a:latin typeface="Arial"/>
                <a:ea typeface="+mn-ea"/>
                <a:cs typeface="Arial"/>
              </a:rPr>
              <a:t>This work was performed under the auspices of the</a:t>
            </a:r>
            <a:r>
              <a:rPr lang="en-US" sz="700" kern="1200" baseline="0" dirty="0">
                <a:solidFill>
                  <a:schemeClr val="bg1"/>
                </a:solidFill>
                <a:effectLst/>
                <a:latin typeface="Arial"/>
                <a:ea typeface="+mn-ea"/>
                <a:cs typeface="Arial"/>
              </a:rPr>
              <a:t> </a:t>
            </a:r>
            <a:r>
              <a:rPr lang="en-US" sz="700" kern="1200" dirty="0">
                <a:solidFill>
                  <a:schemeClr val="bg1"/>
                </a:solidFill>
                <a:effectLst/>
                <a:latin typeface="Arial"/>
                <a:ea typeface="+mn-ea"/>
                <a:cs typeface="Arial"/>
              </a:rPr>
              <a:t>U.S. Department of Energy by Lawrence Livermore National Laboratory under contract DE-AC52-07NA27344.</a:t>
            </a:r>
            <a:r>
              <a:rPr lang="en-US" sz="700" kern="1200" baseline="0" dirty="0">
                <a:solidFill>
                  <a:schemeClr val="bg1"/>
                </a:solidFill>
                <a:effectLst/>
                <a:latin typeface="Arial"/>
                <a:ea typeface="+mn-ea"/>
                <a:cs typeface="Arial"/>
              </a:rPr>
              <a:t> </a:t>
            </a:r>
            <a:r>
              <a:rPr lang="en-US" sz="700" kern="1200" dirty="0">
                <a:solidFill>
                  <a:schemeClr val="bg1"/>
                </a:solidFill>
                <a:effectLst/>
                <a:latin typeface="Arial"/>
                <a:ea typeface="+mn-ea"/>
                <a:cs typeface="Arial"/>
              </a:rPr>
              <a:t>Lawrence Livermore National Security, LLC</a:t>
            </a:r>
          </a:p>
        </p:txBody>
      </p:sp>
      <p:pic>
        <p:nvPicPr>
          <p:cNvPr id="18" name="Picture 17" descr="LLNL_Logo_WHT-LRG.png"/>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10055018" y="6446832"/>
            <a:ext cx="1865376" cy="314676"/>
          </a:xfrm>
          <a:prstGeom prst="rect">
            <a:avLst/>
          </a:prstGeom>
        </p:spPr>
      </p:pic>
      <p:sp>
        <p:nvSpPr>
          <p:cNvPr id="20" name="Rectangle 19"/>
          <p:cNvSpPr/>
          <p:nvPr userDrawn="1"/>
        </p:nvSpPr>
        <p:spPr>
          <a:xfrm>
            <a:off x="0" y="0"/>
            <a:ext cx="12192000" cy="112889"/>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sp>
        <p:nvSpPr>
          <p:cNvPr id="3" name="Text Placeholder 2"/>
          <p:cNvSpPr>
            <a:spLocks noGrp="1"/>
          </p:cNvSpPr>
          <p:nvPr>
            <p:ph type="body" sz="quarter" idx="14" hasCustomPrompt="1"/>
          </p:nvPr>
        </p:nvSpPr>
        <p:spPr>
          <a:xfrm>
            <a:off x="6096001" y="3096715"/>
            <a:ext cx="6096000" cy="477838"/>
          </a:xfrm>
        </p:spPr>
        <p:txBody>
          <a:bodyPr rIns="182880" anchor="b" anchorCtr="0">
            <a:noAutofit/>
          </a:bodyPr>
          <a:lstStyle>
            <a:lvl1pPr marL="57150" indent="0" algn="r">
              <a:spcBef>
                <a:spcPts val="0"/>
              </a:spcBef>
              <a:buNone/>
              <a:defRPr sz="1600" b="0"/>
            </a:lvl1pPr>
            <a:lvl2pPr marL="342900" indent="0" algn="r">
              <a:buNone/>
              <a:defRPr sz="1600" b="0"/>
            </a:lvl2pPr>
            <a:lvl3pPr marL="628650" indent="0" algn="r">
              <a:buNone/>
              <a:defRPr sz="1600" b="0"/>
            </a:lvl3pPr>
            <a:lvl4pPr marL="857250" indent="0" algn="r">
              <a:buNone/>
              <a:defRPr sz="1600" b="0"/>
            </a:lvl4pPr>
            <a:lvl5pPr marL="1085850" indent="0" algn="r">
              <a:buNone/>
              <a:defRPr sz="1600" b="0"/>
            </a:lvl5pPr>
          </a:lstStyle>
          <a:p>
            <a:pPr lvl="0"/>
            <a:r>
              <a:rPr lang="en-US" dirty="0"/>
              <a:t>Authors Name</a:t>
            </a:r>
          </a:p>
          <a:p>
            <a:pPr lvl="0"/>
            <a:r>
              <a:rPr lang="en-US" dirty="0"/>
              <a:t>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_end page">
    <p:bg>
      <p:bgPr>
        <a:solidFill>
          <a:srgbClr val="0F4F97"/>
        </a:solidFill>
        <a:effectLst/>
      </p:bgPr>
    </p:bg>
    <p:spTree>
      <p:nvGrpSpPr>
        <p:cNvPr id="1" name=""/>
        <p:cNvGrpSpPr/>
        <p:nvPr/>
      </p:nvGrpSpPr>
      <p:grpSpPr>
        <a:xfrm>
          <a:off x="0" y="0"/>
          <a:ext cx="0" cy="0"/>
          <a:chOff x="0" y="0"/>
          <a:chExt cx="0" cy="0"/>
        </a:xfrm>
      </p:grpSpPr>
      <p:pic>
        <p:nvPicPr>
          <p:cNvPr id="3" name="Picture 2" descr="LLNL_Logo_WHT-LRG.png"/>
          <p:cNvPicPr>
            <a:picLocks/>
          </p:cNvPicPr>
          <p:nvPr userDrawn="1"/>
        </p:nvPicPr>
        <p:blipFill>
          <a:blip r:embed="rId2"/>
          <a:stretch>
            <a:fillRect/>
          </a:stretch>
        </p:blipFill>
        <p:spPr>
          <a:xfrm>
            <a:off x="962469" y="5437487"/>
            <a:ext cx="3602736" cy="607768"/>
          </a:xfrm>
          <a:prstGeom prst="rect">
            <a:avLst/>
          </a:prstGeom>
        </p:spPr>
      </p:pic>
    </p:spTree>
    <p:extLst>
      <p:ext uri="{BB962C8B-B14F-4D97-AF65-F5344CB8AC3E}">
        <p14:creationId xmlns:p14="http://schemas.microsoft.com/office/powerpoint/2010/main" val="3127189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314F3-2AFC-67AB-0700-26580DDF52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A2AE20-AD7D-A04B-5100-197C0AB98FAC}"/>
              </a:ext>
            </a:extLst>
          </p:cNvPr>
          <p:cNvSpPr>
            <a:spLocks noGrp="1"/>
          </p:cNvSpPr>
          <p:nvPr>
            <p:ph type="dt" sz="half" idx="10"/>
          </p:nvPr>
        </p:nvSpPr>
        <p:spPr/>
        <p:txBody>
          <a:bodyPr/>
          <a:lstStyle/>
          <a:p>
            <a:fld id="{2B1B778A-4D00-4AF3-944B-59965DF0EC85}" type="datetimeFigureOut">
              <a:rPr lang="en-US" smtClean="0"/>
              <a:t>9/19/2022</a:t>
            </a:fld>
            <a:endParaRPr lang="en-US" dirty="0"/>
          </a:p>
        </p:txBody>
      </p:sp>
      <p:sp>
        <p:nvSpPr>
          <p:cNvPr id="4" name="Footer Placeholder 3">
            <a:extLst>
              <a:ext uri="{FF2B5EF4-FFF2-40B4-BE49-F238E27FC236}">
                <a16:creationId xmlns:a16="http://schemas.microsoft.com/office/drawing/2014/main" id="{AF41564E-B6C6-108E-A87B-00AAD3DFA31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5A7F1DC-2449-5921-543B-76EB4FA7D900}"/>
              </a:ext>
            </a:extLst>
          </p:cNvPr>
          <p:cNvSpPr>
            <a:spLocks noGrp="1"/>
          </p:cNvSpPr>
          <p:nvPr>
            <p:ph type="sldNum" sz="quarter" idx="12"/>
          </p:nvPr>
        </p:nvSpPr>
        <p:spPr/>
        <p:txBody>
          <a:bodyPr/>
          <a:lstStyle/>
          <a:p>
            <a:fld id="{A3E8F931-9E42-4D31-9247-9AF852A3E57A}" type="slidenum">
              <a:rPr lang="en-US" smtClean="0"/>
              <a:t>‹#›</a:t>
            </a:fld>
            <a:endParaRPr lang="en-US" dirty="0"/>
          </a:p>
        </p:txBody>
      </p:sp>
    </p:spTree>
    <p:extLst>
      <p:ext uri="{BB962C8B-B14F-4D97-AF65-F5344CB8AC3E}">
        <p14:creationId xmlns:p14="http://schemas.microsoft.com/office/powerpoint/2010/main" val="2508761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5" name="Title Placeholder 1"/>
          <p:cNvSpPr>
            <a:spLocks noGrp="1"/>
          </p:cNvSpPr>
          <p:nvPr>
            <p:ph type="title"/>
          </p:nvPr>
        </p:nvSpPr>
        <p:spPr>
          <a:xfrm>
            <a:off x="609600" y="219514"/>
            <a:ext cx="10972800" cy="1008771"/>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21101"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301619"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083121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21101"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Content Placeholder 2"/>
          <p:cNvSpPr>
            <a:spLocks noGrp="1"/>
          </p:cNvSpPr>
          <p:nvPr>
            <p:ph idx="10"/>
          </p:nvPr>
        </p:nvSpPr>
        <p:spPr>
          <a:xfrm>
            <a:off x="6291532"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294128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349042"/>
          </a:xfrm>
        </p:spPr>
        <p:txBody>
          <a:bodyPr/>
          <a:lstStyle/>
          <a:p>
            <a:r>
              <a:rPr lang="en-US"/>
              <a:t>Click icon to add picture</a:t>
            </a:r>
            <a:endParaRPr lang="en-US" dirty="0"/>
          </a:p>
        </p:txBody>
      </p:sp>
      <p:sp>
        <p:nvSpPr>
          <p:cNvPr id="6" name="Title 5"/>
          <p:cNvSpPr>
            <a:spLocks noGrp="1"/>
          </p:cNvSpPr>
          <p:nvPr>
            <p:ph type="title"/>
          </p:nvPr>
        </p:nvSpPr>
        <p:spPr>
          <a:xfrm>
            <a:off x="5" y="7"/>
            <a:ext cx="12191999" cy="1228907"/>
          </a:xfrm>
          <a:solidFill>
            <a:schemeClr val="bg1"/>
          </a:solidFill>
          <a:effectLst/>
        </p:spPr>
        <p:txBody>
          <a:bodyPr vert="horz" lIns="457200" rIns="45720" rtlCol="0" anchor="ctr" anchorCtr="0">
            <a:normAutofit/>
            <a:scene3d>
              <a:camera prst="orthographicFront"/>
              <a:lightRig rig="threePt" dir="t">
                <a:rot lat="0" lon="0" rev="4800000"/>
              </a:lightRig>
            </a:scene3d>
            <a:sp3d prstMaterial="matte"/>
          </a:bodyPr>
          <a:lstStyle>
            <a:lvl1pPr marL="233363" indent="0" algn="l" rtl="0" eaLnBrk="1" latinLnBrk="0" hangingPunct="1">
              <a:lnSpc>
                <a:spcPct val="90000"/>
              </a:lnSpc>
              <a:spcBef>
                <a:spcPct val="0"/>
              </a:spcBef>
              <a:buNone/>
              <a:defRPr kumimoji="0" lang="en-US" sz="3200" b="1" kern="1200" dirty="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349042"/>
          </a:xfrm>
        </p:spPr>
        <p:txBody>
          <a:bodyPr/>
          <a:lstStyle/>
          <a:p>
            <a:r>
              <a:rPr lang="en-US"/>
              <a:t>Click icon to add picture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6355080"/>
            <a:ext cx="12192000" cy="50292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sz="1800" dirty="0">
              <a:latin typeface="Arial"/>
            </a:endParaRPr>
          </a:p>
        </p:txBody>
      </p:sp>
      <p:pic>
        <p:nvPicPr>
          <p:cNvPr id="8" name="Picture 7">
            <a:extLst>
              <a:ext uri="{FF2B5EF4-FFF2-40B4-BE49-F238E27FC236}">
                <a16:creationId xmlns:a16="http://schemas.microsoft.com/office/drawing/2014/main" id="{9C590909-6878-E44E-9AA0-07880FBE8AE0}"/>
              </a:ext>
            </a:extLst>
          </p:cNvPr>
          <p:cNvPicPr>
            <a:picLocks/>
          </p:cNvPicPr>
          <p:nvPr userDrawn="1"/>
        </p:nvPicPr>
        <p:blipFill rotWithShape="1">
          <a:blip r:embed="rId13" cstate="print">
            <a:extLst>
              <a:ext uri="{28A0092B-C50C-407E-A947-70E740481C1C}">
                <a14:useLocalDpi xmlns:a14="http://schemas.microsoft.com/office/drawing/2010/main"/>
              </a:ext>
            </a:extLst>
          </a:blip>
          <a:srcRect/>
          <a:stretch/>
        </p:blipFill>
        <p:spPr>
          <a:xfrm>
            <a:off x="170688" y="6492240"/>
            <a:ext cx="2743200" cy="283464"/>
          </a:xfrm>
          <a:prstGeom prst="rect">
            <a:avLst/>
          </a:prstGeom>
        </p:spPr>
      </p:pic>
      <p:sp>
        <p:nvSpPr>
          <p:cNvPr id="3" name="Text Placeholder 2"/>
          <p:cNvSpPr>
            <a:spLocks noGrp="1"/>
          </p:cNvSpPr>
          <p:nvPr>
            <p:ph type="body" idx="1"/>
          </p:nvPr>
        </p:nvSpPr>
        <p:spPr>
          <a:xfrm>
            <a:off x="609600" y="1441524"/>
            <a:ext cx="10972800" cy="4906889"/>
          </a:xfrm>
          <a:prstGeom prst="rect">
            <a:avLst/>
          </a:prstGeom>
        </p:spPr>
        <p:txBody>
          <a:bodyPr vert="horz" lIns="0" tIns="0" rIns="0" bIns="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Rectangle 9"/>
          <p:cNvSpPr/>
          <p:nvPr/>
        </p:nvSpPr>
        <p:spPr bwMode="invGray">
          <a:xfrm>
            <a:off x="1" y="6355080"/>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latin typeface="Arial"/>
            </a:endParaRPr>
          </a:p>
        </p:txBody>
      </p:sp>
      <p:sp>
        <p:nvSpPr>
          <p:cNvPr id="19" name="Slide Number Placeholder 7"/>
          <p:cNvSpPr txBox="1">
            <a:spLocks/>
          </p:cNvSpPr>
          <p:nvPr/>
        </p:nvSpPr>
        <p:spPr>
          <a:xfrm>
            <a:off x="11768167" y="6403259"/>
            <a:ext cx="423836" cy="454747"/>
          </a:xfrm>
          <a:prstGeom prst="rect">
            <a:avLst/>
          </a:prstGeom>
        </p:spPr>
        <p:txBody>
          <a:bodyPr rIns="45720" anchor="ctr" anchorCtr="0"/>
          <a:lstStyle/>
          <a:p>
            <a:pPr marL="0" marR="0" lvl="0" indent="0" algn="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endParaRPr>
          </a:p>
        </p:txBody>
      </p:sp>
      <p:sp>
        <p:nvSpPr>
          <p:cNvPr id="14" name="TextBox 13"/>
          <p:cNvSpPr txBox="1"/>
          <p:nvPr/>
        </p:nvSpPr>
        <p:spPr>
          <a:xfrm>
            <a:off x="646609" y="6698653"/>
            <a:ext cx="1165161" cy="92333"/>
          </a:xfrm>
          <a:prstGeom prst="rect">
            <a:avLst/>
          </a:prstGeom>
          <a:noFill/>
        </p:spPr>
        <p:txBody>
          <a:bodyPr wrap="square" lIns="0" tIns="0" rIns="0" bIns="0" rtlCol="0" anchor="b" anchorCtr="0">
            <a:spAutoFit/>
          </a:bodyPr>
          <a:lstStyle/>
          <a:p>
            <a:pPr algn="l"/>
            <a:r>
              <a:rPr lang="en-US" sz="600" dirty="0">
                <a:latin typeface="Arial"/>
                <a:cs typeface="Arial"/>
              </a:rPr>
              <a:t>LLNL-PRES-xxxxxx</a:t>
            </a:r>
          </a:p>
        </p:txBody>
      </p:sp>
      <p:sp>
        <p:nvSpPr>
          <p:cNvPr id="2" name="Title Placeholder 1"/>
          <p:cNvSpPr>
            <a:spLocks noGrp="1"/>
          </p:cNvSpPr>
          <p:nvPr>
            <p:ph type="title"/>
          </p:nvPr>
        </p:nvSpPr>
        <p:spPr>
          <a:xfrm>
            <a:off x="609600" y="220136"/>
            <a:ext cx="10972800" cy="1005840"/>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cxnSp>
        <p:nvCxnSpPr>
          <p:cNvPr id="5" name="Straight Connector 4"/>
          <p:cNvCxnSpPr/>
          <p:nvPr/>
        </p:nvCxnSpPr>
        <p:spPr>
          <a:xfrm>
            <a:off x="-8076" y="1267155"/>
            <a:ext cx="12200079" cy="0"/>
          </a:xfrm>
          <a:prstGeom prst="line">
            <a:avLst/>
          </a:prstGeom>
          <a:ln w="381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A54311BD-8720-D040-927F-1192591CB67C}"/>
              </a:ext>
            </a:extLst>
          </p:cNvPr>
          <p:cNvPicPr>
            <a:picLocks/>
          </p:cNvPicPr>
          <p:nvPr userDrawn="1"/>
        </p:nvPicPr>
        <p:blipFill rotWithShape="1">
          <a:blip r:embed="rId14" cstate="print">
            <a:extLst>
              <a:ext uri="{28A0092B-C50C-407E-A947-70E740481C1C}">
                <a14:useLocalDpi xmlns:a14="http://schemas.microsoft.com/office/drawing/2010/main"/>
              </a:ext>
            </a:extLst>
          </a:blip>
          <a:srcRect/>
          <a:stretch/>
        </p:blipFill>
        <p:spPr>
          <a:xfrm>
            <a:off x="10944015" y="6446520"/>
            <a:ext cx="978408" cy="374904"/>
          </a:xfrm>
          <a:prstGeom prst="rect">
            <a:avLst/>
          </a:prstGeom>
        </p:spPr>
      </p:pic>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5" r:id="rId4"/>
    <p:sldLayoutId id="2147483722" r:id="rId5"/>
    <p:sldLayoutId id="2147483721" r:id="rId6"/>
    <p:sldLayoutId id="2147483717" r:id="rId7"/>
    <p:sldLayoutId id="2147483718" r:id="rId8"/>
    <p:sldLayoutId id="2147483719" r:id="rId9"/>
    <p:sldLayoutId id="2147483723" r:id="rId10"/>
    <p:sldLayoutId id="2147483724" r:id="rId11"/>
  </p:sldLayoutIdLst>
  <p:hf hdr="0" ftr="0" dt="0"/>
  <p:txStyles>
    <p:title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p:titleStyle>
    <p:body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11.xml"/><Relationship Id="rId5" Type="http://schemas.openxmlformats.org/officeDocument/2006/relationships/image" Target="../media/image29.emf"/><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11.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hyperlink" Target="https://arxiv.org/abs/2107.14397" TargetMode="Externa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11.xml"/><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3.jpeg"/><Relationship Id="rId1" Type="http://schemas.openxmlformats.org/officeDocument/2006/relationships/slideLayout" Target="../slideLayouts/slideLayout11.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9.xml"/><Relationship Id="rId4" Type="http://schemas.openxmlformats.org/officeDocument/2006/relationships/image" Target="../media/image21.emf"/></Relationships>
</file>

<file path=ppt/slides/_rels/slide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emf"/><Relationship Id="rId1" Type="http://schemas.openxmlformats.org/officeDocument/2006/relationships/slideLayout" Target="../slideLayouts/slideLayout9.xml"/><Relationship Id="rId4"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91266" y="156890"/>
            <a:ext cx="10972800" cy="1447576"/>
          </a:xfrm>
        </p:spPr>
        <p:txBody>
          <a:bodyPr/>
          <a:lstStyle/>
          <a:p>
            <a:r>
              <a:rPr lang="en-US" dirty="0">
                <a:latin typeface="Calibri" panose="020F0502020204030204" pitchFamily="34" charset="0"/>
                <a:cs typeface="Calibri" panose="020F0502020204030204" pitchFamily="34" charset="0"/>
              </a:rPr>
              <a:t>What surfaces in the operation of noble liquid dual-phase detectors</a:t>
            </a:r>
          </a:p>
        </p:txBody>
      </p:sp>
      <p:sp>
        <p:nvSpPr>
          <p:cNvPr id="11" name="Text Placeholder 10"/>
          <p:cNvSpPr>
            <a:spLocks noGrp="1"/>
          </p:cNvSpPr>
          <p:nvPr>
            <p:ph type="body" sz="quarter" idx="13"/>
          </p:nvPr>
        </p:nvSpPr>
        <p:spPr>
          <a:xfrm>
            <a:off x="688489" y="2024863"/>
            <a:ext cx="7426811" cy="369888"/>
          </a:xfrm>
        </p:spPr>
        <p:txBody>
          <a:bodyPr/>
          <a:lstStyle/>
          <a:p>
            <a:pPr marL="58738" indent="-1588"/>
            <a:r>
              <a:rPr lang="en-US" b="0" i="0" dirty="0">
                <a:solidFill>
                  <a:schemeClr val="accent1"/>
                </a:solidFill>
                <a:effectLst/>
                <a:latin typeface="Arial" panose="020B0604020202020204" pitchFamily="34" charset="0"/>
              </a:rPr>
              <a:t>"If in the first act you have hung a pistol on the wall, then in the following one it should be fired”  Anton Chekhov</a:t>
            </a:r>
            <a:endParaRPr lang="en-US" dirty="0">
              <a:solidFill>
                <a:schemeClr val="accent1"/>
              </a:solidFill>
              <a:latin typeface="Calibri" panose="020F0502020204030204" pitchFamily="34" charset="0"/>
              <a:cs typeface="Calibri" panose="020F0502020204030204" pitchFamily="34" charset="0"/>
            </a:endParaRPr>
          </a:p>
        </p:txBody>
      </p:sp>
      <p:sp>
        <p:nvSpPr>
          <p:cNvPr id="5" name="Text Placeholder 4"/>
          <p:cNvSpPr>
            <a:spLocks noGrp="1"/>
          </p:cNvSpPr>
          <p:nvPr>
            <p:ph type="body" sz="quarter" idx="14"/>
          </p:nvPr>
        </p:nvSpPr>
        <p:spPr>
          <a:xfrm>
            <a:off x="8584780" y="2951162"/>
            <a:ext cx="2624688" cy="477838"/>
          </a:xfrm>
        </p:spPr>
        <p:txBody>
          <a:bodyPr/>
          <a:lstStyle/>
          <a:p>
            <a:pPr lvl="0"/>
            <a:r>
              <a:rPr lang="en-US" dirty="0"/>
              <a:t>Sergey Pereverzev</a:t>
            </a:r>
          </a:p>
          <a:p>
            <a:pPr lvl="0"/>
            <a:r>
              <a:rPr lang="en-US" dirty="0"/>
              <a:t>LLNL    </a:t>
            </a:r>
          </a:p>
        </p:txBody>
      </p:sp>
      <p:sp>
        <p:nvSpPr>
          <p:cNvPr id="9" name="Text Placeholder 10"/>
          <p:cNvSpPr txBox="1">
            <a:spLocks/>
          </p:cNvSpPr>
          <p:nvPr/>
        </p:nvSpPr>
        <p:spPr>
          <a:xfrm>
            <a:off x="609600" y="3640568"/>
            <a:ext cx="3278508" cy="397500"/>
          </a:xfrm>
          <a:prstGeom prst="rect">
            <a:avLst/>
          </a:prstGeom>
        </p:spPr>
        <p:txBody>
          <a:bodyPr vert="horz" lIns="0" tIns="91440" rIns="0" rtlCol="0" anchor="ctr" anchorCtr="0">
            <a:noAutofit/>
          </a:bodyPr>
          <a:lstStyle/>
          <a:p>
            <a:pPr lvl="0">
              <a:lnSpc>
                <a:spcPct val="80000"/>
              </a:lnSpc>
            </a:pPr>
            <a:r>
              <a:rPr lang="en-US" sz="1600" dirty="0">
                <a:cs typeface="Lucida Handwriting"/>
              </a:rPr>
              <a:t>LIDINE 2022, September 21-23 </a:t>
            </a:r>
          </a:p>
        </p:txBody>
      </p:sp>
      <p:sp>
        <p:nvSpPr>
          <p:cNvPr id="2" name="TextBox 1">
            <a:extLst>
              <a:ext uri="{FF2B5EF4-FFF2-40B4-BE49-F238E27FC236}">
                <a16:creationId xmlns:a16="http://schemas.microsoft.com/office/drawing/2014/main" id="{AA2F2100-20D5-A4B8-2A35-1932DA824A63}"/>
              </a:ext>
            </a:extLst>
          </p:cNvPr>
          <p:cNvSpPr txBox="1"/>
          <p:nvPr/>
        </p:nvSpPr>
        <p:spPr>
          <a:xfrm>
            <a:off x="9477375" y="3469986"/>
            <a:ext cx="2618987" cy="369332"/>
          </a:xfrm>
          <a:prstGeom prst="rect">
            <a:avLst/>
          </a:prstGeom>
          <a:noFill/>
        </p:spPr>
        <p:txBody>
          <a:bodyPr wrap="none" rtlCol="0">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LLNL-PRES-839901-DRAFT</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243D1-CC11-E232-02B6-7F64F49D0005}"/>
              </a:ext>
            </a:extLst>
          </p:cNvPr>
          <p:cNvSpPr>
            <a:spLocks noGrp="1"/>
          </p:cNvSpPr>
          <p:nvPr>
            <p:ph type="title"/>
          </p:nvPr>
        </p:nvSpPr>
        <p:spPr>
          <a:xfrm>
            <a:off x="630772" y="50464"/>
            <a:ext cx="11172504" cy="1152958"/>
          </a:xfrm>
        </p:spPr>
        <p:txBody>
          <a:bodyPr>
            <a:noAutofit/>
          </a:bodyPr>
          <a:lstStyle/>
          <a:p>
            <a:r>
              <a:rPr lang="en-US" sz="3200" dirty="0"/>
              <a:t>Hypothesis1: e-bursts are charged liquid surface instabilities Example: charged He surface in an inhomogeneous electric field; instability development in time</a:t>
            </a:r>
          </a:p>
        </p:txBody>
      </p:sp>
      <p:pic>
        <p:nvPicPr>
          <p:cNvPr id="4" name="Picture 3">
            <a:extLst>
              <a:ext uri="{FF2B5EF4-FFF2-40B4-BE49-F238E27FC236}">
                <a16:creationId xmlns:a16="http://schemas.microsoft.com/office/drawing/2014/main" id="{4587D455-13B5-8FA7-14C1-948FF53167EE}"/>
              </a:ext>
            </a:extLst>
          </p:cNvPr>
          <p:cNvPicPr>
            <a:picLocks noChangeAspect="1"/>
          </p:cNvPicPr>
          <p:nvPr/>
        </p:nvPicPr>
        <p:blipFill>
          <a:blip r:embed="rId2"/>
          <a:stretch>
            <a:fillRect/>
          </a:stretch>
        </p:blipFill>
        <p:spPr>
          <a:xfrm>
            <a:off x="7526110" y="1466487"/>
            <a:ext cx="4132250" cy="4188092"/>
          </a:xfrm>
          <a:prstGeom prst="rect">
            <a:avLst/>
          </a:prstGeom>
        </p:spPr>
      </p:pic>
      <p:pic>
        <p:nvPicPr>
          <p:cNvPr id="6" name="Picture 5">
            <a:extLst>
              <a:ext uri="{FF2B5EF4-FFF2-40B4-BE49-F238E27FC236}">
                <a16:creationId xmlns:a16="http://schemas.microsoft.com/office/drawing/2014/main" id="{174EA7DE-FB4A-C97E-5121-5BA7DD87B423}"/>
              </a:ext>
            </a:extLst>
          </p:cNvPr>
          <p:cNvPicPr>
            <a:picLocks noChangeAspect="1"/>
          </p:cNvPicPr>
          <p:nvPr/>
        </p:nvPicPr>
        <p:blipFill>
          <a:blip r:embed="rId3"/>
          <a:stretch>
            <a:fillRect/>
          </a:stretch>
        </p:blipFill>
        <p:spPr>
          <a:xfrm>
            <a:off x="1096676" y="3719453"/>
            <a:ext cx="3241125" cy="2017435"/>
          </a:xfrm>
          <a:prstGeom prst="rect">
            <a:avLst/>
          </a:prstGeom>
        </p:spPr>
      </p:pic>
      <p:pic>
        <p:nvPicPr>
          <p:cNvPr id="8" name="Picture 7">
            <a:extLst>
              <a:ext uri="{FF2B5EF4-FFF2-40B4-BE49-F238E27FC236}">
                <a16:creationId xmlns:a16="http://schemas.microsoft.com/office/drawing/2014/main" id="{63F64D0E-D71F-153C-96ED-95E43EA3E87E}"/>
              </a:ext>
            </a:extLst>
          </p:cNvPr>
          <p:cNvPicPr>
            <a:picLocks noChangeAspect="1"/>
          </p:cNvPicPr>
          <p:nvPr/>
        </p:nvPicPr>
        <p:blipFill>
          <a:blip r:embed="rId4"/>
          <a:stretch>
            <a:fillRect/>
          </a:stretch>
        </p:blipFill>
        <p:spPr>
          <a:xfrm>
            <a:off x="2870736" y="1408496"/>
            <a:ext cx="3655562" cy="1736392"/>
          </a:xfrm>
          <a:prstGeom prst="rect">
            <a:avLst/>
          </a:prstGeom>
        </p:spPr>
      </p:pic>
      <p:pic>
        <p:nvPicPr>
          <p:cNvPr id="10" name="Picture 9">
            <a:extLst>
              <a:ext uri="{FF2B5EF4-FFF2-40B4-BE49-F238E27FC236}">
                <a16:creationId xmlns:a16="http://schemas.microsoft.com/office/drawing/2014/main" id="{49BD3755-2183-DC28-62E5-3D710A18E6F8}"/>
              </a:ext>
            </a:extLst>
          </p:cNvPr>
          <p:cNvPicPr>
            <a:picLocks noChangeAspect="1"/>
          </p:cNvPicPr>
          <p:nvPr/>
        </p:nvPicPr>
        <p:blipFill>
          <a:blip r:embed="rId5"/>
          <a:stretch>
            <a:fillRect/>
          </a:stretch>
        </p:blipFill>
        <p:spPr>
          <a:xfrm>
            <a:off x="277214" y="1395362"/>
            <a:ext cx="2093616" cy="1749526"/>
          </a:xfrm>
          <a:prstGeom prst="rect">
            <a:avLst/>
          </a:prstGeom>
        </p:spPr>
      </p:pic>
      <p:sp>
        <p:nvSpPr>
          <p:cNvPr id="12" name="TextBox 11">
            <a:extLst>
              <a:ext uri="{FF2B5EF4-FFF2-40B4-BE49-F238E27FC236}">
                <a16:creationId xmlns:a16="http://schemas.microsoft.com/office/drawing/2014/main" id="{B8A64476-9B94-C315-B657-9630EE77AE5E}"/>
              </a:ext>
            </a:extLst>
          </p:cNvPr>
          <p:cNvSpPr txBox="1"/>
          <p:nvPr/>
        </p:nvSpPr>
        <p:spPr>
          <a:xfrm>
            <a:off x="428058" y="3159075"/>
            <a:ext cx="6098240" cy="523220"/>
          </a:xfrm>
          <a:prstGeom prst="rect">
            <a:avLst/>
          </a:prstGeom>
          <a:noFill/>
        </p:spPr>
        <p:txBody>
          <a:bodyPr wrap="square">
            <a:spAutoFit/>
          </a:bodyPr>
          <a:lstStyle/>
          <a:p>
            <a:pPr algn="l"/>
            <a:r>
              <a:rPr lang="en-US" sz="1400" b="0" i="0" u="none" strike="noStrike" baseline="0" dirty="0">
                <a:latin typeface="Times New Roman" panose="02020603050405020304" pitchFamily="18" charset="0"/>
                <a:cs typeface="Times New Roman" panose="02020603050405020304" pitchFamily="18" charset="0"/>
              </a:rPr>
              <a:t>Static deformation of the free surface of superfluid He (Taylor cone) due to the trapped charge (a) Negative charge rapped; (b) positive charge. </a:t>
            </a:r>
            <a:r>
              <a:rPr lang="en-US" sz="1400" b="0" i="1" u="none" strike="noStrike" baseline="0" dirty="0">
                <a:latin typeface="Times New Roman" panose="02020603050405020304" pitchFamily="18" charset="0"/>
                <a:cs typeface="Times New Roman" panose="02020603050405020304" pitchFamily="18" charset="0"/>
              </a:rPr>
              <a:t>T </a:t>
            </a:r>
            <a:r>
              <a:rPr lang="en-US" sz="1400" b="0" i="0" u="none" strike="noStrike" baseline="0" dirty="0">
                <a:latin typeface="Times New Roman" panose="02020603050405020304" pitchFamily="18" charset="0"/>
                <a:cs typeface="Times New Roman" panose="02020603050405020304" pitchFamily="18" charset="0"/>
              </a:rPr>
              <a:t>= 2</a:t>
            </a:r>
            <a:r>
              <a:rPr lang="en-US" sz="1400" b="0" i="1" u="none" strike="noStrike" baseline="0" dirty="0">
                <a:latin typeface="Times New Roman" panose="02020603050405020304" pitchFamily="18" charset="0"/>
                <a:cs typeface="Times New Roman" panose="02020603050405020304" pitchFamily="18" charset="0"/>
              </a:rPr>
              <a:t>.</a:t>
            </a:r>
            <a:r>
              <a:rPr lang="en-US" sz="1400" b="0" i="0" u="none" strike="noStrike" baseline="0" dirty="0">
                <a:latin typeface="Times New Roman" panose="02020603050405020304" pitchFamily="18" charset="0"/>
                <a:cs typeface="Times New Roman" panose="02020603050405020304" pitchFamily="18" charset="0"/>
              </a:rPr>
              <a:t>1 K.</a:t>
            </a:r>
            <a:endParaRPr lang="en-US" sz="1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1F70EC8-7C9B-7CB6-D272-4D34B2F13974}"/>
              </a:ext>
            </a:extLst>
          </p:cNvPr>
          <p:cNvSpPr txBox="1"/>
          <p:nvPr/>
        </p:nvSpPr>
        <p:spPr>
          <a:xfrm>
            <a:off x="5891347" y="5654579"/>
            <a:ext cx="6098240" cy="738664"/>
          </a:xfrm>
          <a:prstGeom prst="rect">
            <a:avLst/>
          </a:prstGeom>
          <a:noFill/>
        </p:spPr>
        <p:txBody>
          <a:bodyPr wrap="square">
            <a:spAutoFit/>
          </a:bodyPr>
          <a:lstStyle/>
          <a:p>
            <a:pPr algn="l"/>
            <a:r>
              <a:rPr lang="en-US" sz="1400" b="0" i="0" u="none" strike="noStrike" baseline="0" dirty="0">
                <a:latin typeface="Times New Roman" panose="02020603050405020304" pitchFamily="18" charset="0"/>
                <a:cs typeface="Times New Roman" panose="02020603050405020304" pitchFamily="18" charset="0"/>
              </a:rPr>
              <a:t>Frames of a fast video recording of the charge escape from the Taylor cone. </a:t>
            </a:r>
            <a:r>
              <a:rPr lang="en-US" sz="1400" b="0" i="1" u="none" strike="noStrike" baseline="0" dirty="0" err="1">
                <a:latin typeface="Times New Roman" panose="02020603050405020304" pitchFamily="18" charset="0"/>
                <a:cs typeface="Times New Roman" panose="02020603050405020304" pitchFamily="18" charset="0"/>
              </a:rPr>
              <a:t>U</a:t>
            </a:r>
            <a:r>
              <a:rPr lang="en-US" sz="1400" b="0" i="0" u="none" strike="noStrike" baseline="0" dirty="0" err="1">
                <a:latin typeface="Times New Roman" panose="02020603050405020304" pitchFamily="18" charset="0"/>
                <a:cs typeface="Times New Roman" panose="02020603050405020304" pitchFamily="18" charset="0"/>
              </a:rPr>
              <a:t>pin</a:t>
            </a:r>
            <a:r>
              <a:rPr lang="en-US" sz="1400" b="0" i="0" u="none" strike="noStrike" baseline="0" dirty="0">
                <a:latin typeface="Times New Roman" panose="02020603050405020304" pitchFamily="18" charset="0"/>
                <a:cs typeface="Times New Roman" panose="02020603050405020304" pitchFamily="18" charset="0"/>
              </a:rPr>
              <a:t> = −390 V, </a:t>
            </a:r>
            <a:r>
              <a:rPr lang="en-US" sz="1400" b="0" i="1" u="none" strike="noStrike" baseline="0" dirty="0" err="1">
                <a:latin typeface="Times New Roman" panose="02020603050405020304" pitchFamily="18" charset="0"/>
                <a:cs typeface="Times New Roman" panose="02020603050405020304" pitchFamily="18" charset="0"/>
              </a:rPr>
              <a:t>U</a:t>
            </a:r>
            <a:r>
              <a:rPr lang="en-US" sz="1400" b="0" i="0" u="none" strike="noStrike" baseline="0" dirty="0" err="1">
                <a:latin typeface="Times New Roman" panose="02020603050405020304" pitchFamily="18" charset="0"/>
                <a:cs typeface="Times New Roman" panose="02020603050405020304" pitchFamily="18" charset="0"/>
              </a:rPr>
              <a:t>plate</a:t>
            </a:r>
            <a:r>
              <a:rPr lang="en-US" sz="1400" b="0" i="0" u="none" strike="noStrike" baseline="0" dirty="0">
                <a:latin typeface="Times New Roman" panose="02020603050405020304" pitchFamily="18" charset="0"/>
                <a:cs typeface="Times New Roman" panose="02020603050405020304" pitchFamily="18" charset="0"/>
              </a:rPr>
              <a:t> ≈ +900 V (ramp from +800 to +1800 V), </a:t>
            </a:r>
            <a:r>
              <a:rPr lang="en-US" sz="1400" b="0" i="1" u="none" strike="noStrike" baseline="0" dirty="0">
                <a:latin typeface="Times New Roman" panose="02020603050405020304" pitchFamily="18" charset="0"/>
                <a:cs typeface="Times New Roman" panose="02020603050405020304" pitchFamily="18" charset="0"/>
              </a:rPr>
              <a:t>T </a:t>
            </a:r>
            <a:r>
              <a:rPr lang="en-US" sz="1400" b="0" i="0" u="none" strike="noStrike" baseline="0" dirty="0">
                <a:latin typeface="Times New Roman" panose="02020603050405020304" pitchFamily="18" charset="0"/>
                <a:cs typeface="Times New Roman" panose="02020603050405020304" pitchFamily="18" charset="0"/>
              </a:rPr>
              <a:t>= 2</a:t>
            </a:r>
            <a:r>
              <a:rPr lang="en-US" sz="1400" b="0" i="1" u="none" strike="noStrike" baseline="0" dirty="0">
                <a:latin typeface="Times New Roman" panose="02020603050405020304" pitchFamily="18" charset="0"/>
                <a:cs typeface="Times New Roman" panose="02020603050405020304" pitchFamily="18" charset="0"/>
              </a:rPr>
              <a:t>.</a:t>
            </a:r>
            <a:r>
              <a:rPr lang="en-US" sz="1400" b="0" i="0" u="none" strike="noStrike" baseline="0" dirty="0">
                <a:latin typeface="Times New Roman" panose="02020603050405020304" pitchFamily="18" charset="0"/>
                <a:cs typeface="Times New Roman" panose="02020603050405020304" pitchFamily="18" charset="0"/>
              </a:rPr>
              <a:t>1 K, single-frame time ≈0</a:t>
            </a:r>
            <a:r>
              <a:rPr lang="en-US" sz="1400" b="0" i="1" u="none" strike="noStrike" baseline="0" dirty="0">
                <a:latin typeface="Times New Roman" panose="02020603050405020304" pitchFamily="18" charset="0"/>
                <a:cs typeface="Times New Roman" panose="02020603050405020304" pitchFamily="18" charset="0"/>
              </a:rPr>
              <a:t>.</a:t>
            </a:r>
            <a:r>
              <a:rPr lang="en-US" sz="1400" b="0" i="0" u="none" strike="noStrike" baseline="0" dirty="0">
                <a:latin typeface="Times New Roman" panose="02020603050405020304" pitchFamily="18" charset="0"/>
                <a:cs typeface="Times New Roman" panose="02020603050405020304" pitchFamily="18" charset="0"/>
              </a:rPr>
              <a:t>19 </a:t>
            </a:r>
            <a:r>
              <a:rPr lang="en-US" sz="1400" b="0" i="0" u="none" strike="noStrike" baseline="0" dirty="0" err="1">
                <a:latin typeface="Times New Roman" panose="02020603050405020304" pitchFamily="18" charset="0"/>
                <a:cs typeface="Times New Roman" panose="02020603050405020304" pitchFamily="18" charset="0"/>
              </a:rPr>
              <a:t>ms</a:t>
            </a:r>
            <a:r>
              <a:rPr lang="en-US" sz="1400" b="0" i="0" u="none" strike="noStrike" baseline="0" dirty="0">
                <a:latin typeface="Times New Roman" panose="02020603050405020304" pitchFamily="18" charset="0"/>
                <a:cs typeface="Times New Roman" panose="02020603050405020304" pitchFamily="18" charset="0"/>
              </a:rPr>
              <a:t>; time </a:t>
            </a:r>
            <a:r>
              <a:rPr lang="en-US" sz="1400" b="0" i="1" u="none" strike="noStrike" baseline="0" dirty="0">
                <a:latin typeface="Times New Roman" panose="02020603050405020304" pitchFamily="18" charset="0"/>
                <a:cs typeface="Times New Roman" panose="02020603050405020304" pitchFamily="18" charset="0"/>
              </a:rPr>
              <a:t>t </a:t>
            </a:r>
            <a:r>
              <a:rPr lang="en-US" sz="1400" b="0" i="0" u="none" strike="noStrike" baseline="0" dirty="0">
                <a:latin typeface="Times New Roman" panose="02020603050405020304" pitchFamily="18" charset="0"/>
                <a:cs typeface="Times New Roman" panose="02020603050405020304" pitchFamily="18" charset="0"/>
              </a:rPr>
              <a:t>= </a:t>
            </a:r>
            <a:r>
              <a:rPr lang="en-US" sz="1400" b="0" i="1" u="none" strike="noStrike" baseline="0" dirty="0">
                <a:latin typeface="Times New Roman" panose="02020603050405020304" pitchFamily="18" charset="0"/>
                <a:cs typeface="Times New Roman" panose="02020603050405020304" pitchFamily="18" charset="0"/>
              </a:rPr>
              <a:t>t</a:t>
            </a:r>
            <a:r>
              <a:rPr lang="en-US" sz="1400" b="0" i="0" u="none" strike="noStrike" baseline="0" dirty="0">
                <a:latin typeface="Times New Roman" panose="02020603050405020304" pitchFamily="18" charset="0"/>
                <a:cs typeface="Times New Roman" panose="02020603050405020304" pitchFamily="18" charset="0"/>
              </a:rPr>
              <a:t>0 corresponds to the beginning of the jet emission. </a:t>
            </a:r>
            <a:endParaRPr lang="en-US" sz="1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82C351E-D1E0-B7E6-2415-52AA0F69C18F}"/>
              </a:ext>
            </a:extLst>
          </p:cNvPr>
          <p:cNvSpPr txBox="1"/>
          <p:nvPr/>
        </p:nvSpPr>
        <p:spPr>
          <a:xfrm>
            <a:off x="652514" y="5654579"/>
            <a:ext cx="4545980" cy="738664"/>
          </a:xfrm>
          <a:prstGeom prst="rect">
            <a:avLst/>
          </a:prstGeom>
          <a:noFill/>
        </p:spPr>
        <p:txBody>
          <a:bodyPr wrap="square">
            <a:spAutoFit/>
          </a:bodyPr>
          <a:lstStyle/>
          <a:p>
            <a:pPr algn="l"/>
            <a:r>
              <a:rPr lang="en-US" sz="1400" b="0" i="0" u="none" strike="noStrike" baseline="0" dirty="0">
                <a:solidFill>
                  <a:srgbClr val="000000"/>
                </a:solidFill>
                <a:latin typeface="Times New Roman" panose="02020603050405020304" pitchFamily="18" charset="0"/>
                <a:cs typeface="Times New Roman" panose="02020603050405020304" pitchFamily="18" charset="0"/>
              </a:rPr>
              <a:t>Time dependence of the height of the Taylor cone</a:t>
            </a:r>
          </a:p>
          <a:p>
            <a:pPr algn="l"/>
            <a:r>
              <a:rPr lang="en-US" sz="1400" b="0" i="0" u="none" strike="noStrike" baseline="0" dirty="0">
                <a:solidFill>
                  <a:srgbClr val="000000"/>
                </a:solidFill>
                <a:latin typeface="Times New Roman" panose="02020603050405020304" pitchFamily="18" charset="0"/>
                <a:cs typeface="Times New Roman" panose="02020603050405020304" pitchFamily="18" charset="0"/>
              </a:rPr>
              <a:t>corresponding to the video recording.</a:t>
            </a:r>
            <a:r>
              <a:rPr lang="en-US" sz="1400" dirty="0">
                <a:solidFill>
                  <a:srgbClr val="000000"/>
                </a:solidFill>
                <a:latin typeface="Times New Roman" panose="02020603050405020304" pitchFamily="18" charset="0"/>
                <a:cs typeface="Times New Roman" panose="02020603050405020304" pitchFamily="18" charset="0"/>
              </a:rPr>
              <a:t>  </a:t>
            </a:r>
            <a:r>
              <a:rPr lang="en-US" sz="1400" b="0" i="0" u="none" strike="noStrike" baseline="0" dirty="0">
                <a:solidFill>
                  <a:srgbClr val="000000"/>
                </a:solidFill>
                <a:latin typeface="Times New Roman" panose="02020603050405020304" pitchFamily="18" charset="0"/>
                <a:cs typeface="Times New Roman" panose="02020603050405020304" pitchFamily="18" charset="0"/>
              </a:rPr>
              <a:t>The dashed line shows the undisturbed liquid level.</a:t>
            </a:r>
          </a:p>
        </p:txBody>
      </p:sp>
      <p:sp>
        <p:nvSpPr>
          <p:cNvPr id="15" name="TextBox 14">
            <a:extLst>
              <a:ext uri="{FF2B5EF4-FFF2-40B4-BE49-F238E27FC236}">
                <a16:creationId xmlns:a16="http://schemas.microsoft.com/office/drawing/2014/main" id="{294BEAD1-57B4-D9EA-6C9A-7B42D4808F82}"/>
              </a:ext>
            </a:extLst>
          </p:cNvPr>
          <p:cNvSpPr txBox="1"/>
          <p:nvPr/>
        </p:nvSpPr>
        <p:spPr>
          <a:xfrm>
            <a:off x="4837707" y="4446774"/>
            <a:ext cx="2516586" cy="646331"/>
          </a:xfrm>
          <a:prstGeom prst="rect">
            <a:avLst/>
          </a:prstGeom>
          <a:noFill/>
        </p:spPr>
        <p:txBody>
          <a:bodyPr wrap="none" rtlCol="0">
            <a:spAutoFit/>
          </a:bodyPr>
          <a:lstStyle/>
          <a:p>
            <a:r>
              <a:rPr lang="en-US" dirty="0"/>
              <a:t>P. </a:t>
            </a:r>
            <a:r>
              <a:rPr lang="en-US" dirty="0" err="1"/>
              <a:t>Moroshkin</a:t>
            </a:r>
            <a:r>
              <a:rPr lang="en-US" dirty="0"/>
              <a:t>, P. Leiderer,</a:t>
            </a:r>
          </a:p>
          <a:p>
            <a:r>
              <a:rPr lang="en-US" dirty="0"/>
              <a:t>Phys. Rev .E (2017 )</a:t>
            </a:r>
          </a:p>
        </p:txBody>
      </p:sp>
    </p:spTree>
    <p:extLst>
      <p:ext uri="{BB962C8B-B14F-4D97-AF65-F5344CB8AC3E}">
        <p14:creationId xmlns:p14="http://schemas.microsoft.com/office/powerpoint/2010/main" val="20870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9B5BD-C14F-6FA9-87AC-F788AC4F8363}"/>
              </a:ext>
            </a:extLst>
          </p:cNvPr>
          <p:cNvSpPr>
            <a:spLocks noGrp="1"/>
          </p:cNvSpPr>
          <p:nvPr>
            <p:ph type="title"/>
          </p:nvPr>
        </p:nvSpPr>
        <p:spPr>
          <a:xfrm>
            <a:off x="350821" y="-4919"/>
            <a:ext cx="11835455" cy="1325563"/>
          </a:xfrm>
        </p:spPr>
        <p:txBody>
          <a:bodyPr>
            <a:noAutofit/>
          </a:bodyPr>
          <a:lstStyle/>
          <a:p>
            <a:r>
              <a:rPr lang="en-US" sz="2800" dirty="0"/>
              <a:t>Hypothesis2: electrons can form an immobile rigid charged crust on the liquid under the Anode (hillock crystal);  </a:t>
            </a:r>
            <a:br>
              <a:rPr lang="en-US" sz="2800" dirty="0"/>
            </a:br>
            <a:r>
              <a:rPr lang="en-US" sz="2800" dirty="0"/>
              <a:t>Example: Wigner crystallization on  liquid He, or solid H</a:t>
            </a:r>
            <a:r>
              <a:rPr lang="en-US" sz="2800" baseline="-25000" dirty="0"/>
              <a:t>2</a:t>
            </a:r>
          </a:p>
        </p:txBody>
      </p:sp>
      <p:pic>
        <p:nvPicPr>
          <p:cNvPr id="4" name="Picture 3">
            <a:extLst>
              <a:ext uri="{FF2B5EF4-FFF2-40B4-BE49-F238E27FC236}">
                <a16:creationId xmlns:a16="http://schemas.microsoft.com/office/drawing/2014/main" id="{92BAFC84-6FEF-6E4F-015B-FD64EA89D7D8}"/>
              </a:ext>
            </a:extLst>
          </p:cNvPr>
          <p:cNvPicPr>
            <a:picLocks noChangeAspect="1"/>
          </p:cNvPicPr>
          <p:nvPr/>
        </p:nvPicPr>
        <p:blipFill>
          <a:blip r:embed="rId2"/>
          <a:stretch>
            <a:fillRect/>
          </a:stretch>
        </p:blipFill>
        <p:spPr>
          <a:xfrm>
            <a:off x="398647" y="1389870"/>
            <a:ext cx="1712238" cy="1712238"/>
          </a:xfrm>
          <a:prstGeom prst="rect">
            <a:avLst/>
          </a:prstGeom>
        </p:spPr>
      </p:pic>
      <p:pic>
        <p:nvPicPr>
          <p:cNvPr id="6" name="Picture 5">
            <a:extLst>
              <a:ext uri="{FF2B5EF4-FFF2-40B4-BE49-F238E27FC236}">
                <a16:creationId xmlns:a16="http://schemas.microsoft.com/office/drawing/2014/main" id="{8E91F155-069F-DE37-DDDD-F8A1F7692806}"/>
              </a:ext>
            </a:extLst>
          </p:cNvPr>
          <p:cNvPicPr>
            <a:picLocks noChangeAspect="1"/>
          </p:cNvPicPr>
          <p:nvPr/>
        </p:nvPicPr>
        <p:blipFill>
          <a:blip r:embed="rId3"/>
          <a:stretch>
            <a:fillRect/>
          </a:stretch>
        </p:blipFill>
        <p:spPr>
          <a:xfrm>
            <a:off x="2407373" y="1430362"/>
            <a:ext cx="1712238" cy="1671746"/>
          </a:xfrm>
          <a:prstGeom prst="rect">
            <a:avLst/>
          </a:prstGeom>
        </p:spPr>
      </p:pic>
      <p:pic>
        <p:nvPicPr>
          <p:cNvPr id="8" name="Picture 7">
            <a:extLst>
              <a:ext uri="{FF2B5EF4-FFF2-40B4-BE49-F238E27FC236}">
                <a16:creationId xmlns:a16="http://schemas.microsoft.com/office/drawing/2014/main" id="{F061642F-0F9B-FCBB-70EF-5A057CA5250E}"/>
              </a:ext>
            </a:extLst>
          </p:cNvPr>
          <p:cNvPicPr>
            <a:picLocks noChangeAspect="1"/>
          </p:cNvPicPr>
          <p:nvPr/>
        </p:nvPicPr>
        <p:blipFill>
          <a:blip r:embed="rId4"/>
          <a:stretch>
            <a:fillRect/>
          </a:stretch>
        </p:blipFill>
        <p:spPr>
          <a:xfrm>
            <a:off x="8936648" y="1519001"/>
            <a:ext cx="2762293" cy="1546412"/>
          </a:xfrm>
          <a:prstGeom prst="rect">
            <a:avLst/>
          </a:prstGeom>
        </p:spPr>
      </p:pic>
      <p:pic>
        <p:nvPicPr>
          <p:cNvPr id="10" name="Picture 9">
            <a:extLst>
              <a:ext uri="{FF2B5EF4-FFF2-40B4-BE49-F238E27FC236}">
                <a16:creationId xmlns:a16="http://schemas.microsoft.com/office/drawing/2014/main" id="{235C84BA-B9C7-7C00-0134-094B442E572F}"/>
              </a:ext>
            </a:extLst>
          </p:cNvPr>
          <p:cNvPicPr>
            <a:picLocks noChangeAspect="1"/>
          </p:cNvPicPr>
          <p:nvPr/>
        </p:nvPicPr>
        <p:blipFill>
          <a:blip r:embed="rId5"/>
          <a:stretch>
            <a:fillRect/>
          </a:stretch>
        </p:blipFill>
        <p:spPr>
          <a:xfrm>
            <a:off x="6198791" y="3421458"/>
            <a:ext cx="3689220" cy="2962737"/>
          </a:xfrm>
          <a:prstGeom prst="rect">
            <a:avLst/>
          </a:prstGeom>
        </p:spPr>
      </p:pic>
      <p:pic>
        <p:nvPicPr>
          <p:cNvPr id="12" name="Picture 11">
            <a:extLst>
              <a:ext uri="{FF2B5EF4-FFF2-40B4-BE49-F238E27FC236}">
                <a16:creationId xmlns:a16="http://schemas.microsoft.com/office/drawing/2014/main" id="{06810EF1-5D7B-22E5-A86C-18ADFAD00F00}"/>
              </a:ext>
            </a:extLst>
          </p:cNvPr>
          <p:cNvPicPr>
            <a:picLocks noChangeAspect="1"/>
          </p:cNvPicPr>
          <p:nvPr/>
        </p:nvPicPr>
        <p:blipFill>
          <a:blip r:embed="rId6"/>
          <a:stretch>
            <a:fillRect/>
          </a:stretch>
        </p:blipFill>
        <p:spPr>
          <a:xfrm>
            <a:off x="443373" y="4499913"/>
            <a:ext cx="2560796" cy="1849464"/>
          </a:xfrm>
          <a:prstGeom prst="rect">
            <a:avLst/>
          </a:prstGeom>
        </p:spPr>
      </p:pic>
      <p:sp>
        <p:nvSpPr>
          <p:cNvPr id="16" name="TextBox 15">
            <a:extLst>
              <a:ext uri="{FF2B5EF4-FFF2-40B4-BE49-F238E27FC236}">
                <a16:creationId xmlns:a16="http://schemas.microsoft.com/office/drawing/2014/main" id="{E5C83414-07B3-A515-22A3-D622EA2256B7}"/>
              </a:ext>
            </a:extLst>
          </p:cNvPr>
          <p:cNvSpPr txBox="1"/>
          <p:nvPr/>
        </p:nvSpPr>
        <p:spPr>
          <a:xfrm>
            <a:off x="202523" y="3102748"/>
            <a:ext cx="4908095" cy="1384995"/>
          </a:xfrm>
          <a:prstGeom prst="rect">
            <a:avLst/>
          </a:prstGeom>
          <a:noFill/>
        </p:spPr>
        <p:txBody>
          <a:bodyPr wrap="square">
            <a:spAutoFit/>
          </a:bodyPr>
          <a:lstStyle/>
          <a:p>
            <a:pPr algn="l"/>
            <a:r>
              <a:rPr lang="en-US" sz="1400" b="0" i="0" u="none" strike="noStrike" baseline="0" dirty="0">
                <a:latin typeface="Times New Roman" panose="02020603050405020304" pitchFamily="18" charset="0"/>
                <a:cs typeface="Times New Roman" panose="02020603050405020304" pitchFamily="18" charset="0"/>
              </a:rPr>
              <a:t>Formation of a dimple lattice on a </a:t>
            </a:r>
            <a:r>
              <a:rPr lang="en-US" sz="1400" b="0" i="0" u="none" strike="noStrike" baseline="30000" dirty="0">
                <a:latin typeface="Times New Roman" panose="02020603050405020304" pitchFamily="18" charset="0"/>
                <a:cs typeface="Times New Roman" panose="02020603050405020304" pitchFamily="18" charset="0"/>
              </a:rPr>
              <a:t>4</a:t>
            </a:r>
            <a:r>
              <a:rPr lang="en-US" sz="1400" b="0" i="0" u="none" strike="noStrike" baseline="0" dirty="0">
                <a:latin typeface="Times New Roman" panose="02020603050405020304" pitchFamily="18" charset="0"/>
                <a:cs typeface="Times New Roman" panose="02020603050405020304" pitchFamily="18" charset="0"/>
              </a:rPr>
              <a:t>He</a:t>
            </a:r>
          </a:p>
          <a:p>
            <a:pPr algn="l"/>
            <a:r>
              <a:rPr lang="en-US" sz="1400" b="0" i="0" u="none" strike="noStrike" baseline="0" dirty="0">
                <a:latin typeface="Times New Roman" panose="02020603050405020304" pitchFamily="18" charset="0"/>
                <a:cs typeface="Times New Roman" panose="02020603050405020304" pitchFamily="18" charset="0"/>
              </a:rPr>
              <a:t>surface (T=3.5 K) charged with electrons from</a:t>
            </a:r>
          </a:p>
          <a:p>
            <a:r>
              <a:rPr lang="en-US" sz="1400" b="0" i="0" u="none" strike="noStrike" baseline="0" dirty="0">
                <a:latin typeface="Times New Roman" panose="02020603050405020304" pitchFamily="18" charset="0"/>
                <a:cs typeface="Times New Roman" panose="02020603050405020304" pitchFamily="18" charset="0"/>
              </a:rPr>
              <a:t>above. The image plane in (b) was chosen such that local maxima appear bright; in (c) bright areas correspond to </a:t>
            </a:r>
            <a:r>
              <a:rPr lang="en-US" sz="1400" dirty="0">
                <a:latin typeface="Times New Roman" panose="02020603050405020304" pitchFamily="18" charset="0"/>
                <a:cs typeface="Times New Roman" panose="02020603050405020304" pitchFamily="18" charset="0"/>
              </a:rPr>
              <a:t>the center of the dimples</a:t>
            </a:r>
            <a:r>
              <a:rPr lang="en-US" sz="1400" b="0" i="0" u="none" strike="noStrike" baseline="0" dirty="0">
                <a:latin typeface="Times New Roman" panose="02020603050405020304" pitchFamily="18" charset="0"/>
                <a:cs typeface="Times New Roman" panose="02020603050405020304" pitchFamily="18" charset="0"/>
              </a:rPr>
              <a:t>). The distance between adjacent rows of dimples is close to the wavelength of the soft ripplons,  0.24 </a:t>
            </a:r>
            <a:r>
              <a:rPr lang="en-US" sz="1400" dirty="0">
                <a:latin typeface="Times New Roman" panose="02020603050405020304" pitchFamily="18" charset="0"/>
                <a:cs typeface="Times New Roman" panose="02020603050405020304" pitchFamily="18" charset="0"/>
              </a:rPr>
              <a:t>c</a:t>
            </a:r>
            <a:r>
              <a:rPr lang="en-US" sz="1400" b="0" i="0" u="none" strike="noStrike" baseline="0" dirty="0">
                <a:latin typeface="Times New Roman" panose="02020603050405020304" pitchFamily="18" charset="0"/>
                <a:cs typeface="Times New Roman" panose="02020603050405020304" pitchFamily="18" charset="0"/>
              </a:rPr>
              <a:t>m here</a:t>
            </a:r>
            <a:endParaRPr lang="en-US" sz="1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FE67FA7C-0338-8040-795D-3DAFF995645D}"/>
              </a:ext>
            </a:extLst>
          </p:cNvPr>
          <p:cNvSpPr txBox="1"/>
          <p:nvPr/>
        </p:nvSpPr>
        <p:spPr>
          <a:xfrm>
            <a:off x="4221880" y="1699155"/>
            <a:ext cx="2046669" cy="646331"/>
          </a:xfrm>
          <a:prstGeom prst="rect">
            <a:avLst/>
          </a:prstGeom>
          <a:noFill/>
        </p:spPr>
        <p:txBody>
          <a:bodyPr wrap="square" rtlCol="0">
            <a:spAutoFit/>
          </a:bodyPr>
          <a:lstStyle/>
          <a:p>
            <a:r>
              <a:rPr lang="en-US" dirty="0"/>
              <a:t>From P. Leiderer revue paper (1992). </a:t>
            </a:r>
          </a:p>
        </p:txBody>
      </p:sp>
      <p:sp>
        <p:nvSpPr>
          <p:cNvPr id="18" name="TextBox 17">
            <a:extLst>
              <a:ext uri="{FF2B5EF4-FFF2-40B4-BE49-F238E27FC236}">
                <a16:creationId xmlns:a16="http://schemas.microsoft.com/office/drawing/2014/main" id="{23D3DBB3-3696-625C-2D24-290B3326CDEF}"/>
              </a:ext>
            </a:extLst>
          </p:cNvPr>
          <p:cNvSpPr txBox="1"/>
          <p:nvPr/>
        </p:nvSpPr>
        <p:spPr>
          <a:xfrm>
            <a:off x="7114003" y="1822266"/>
            <a:ext cx="1712238" cy="523220"/>
          </a:xfrm>
          <a:prstGeom prst="rect">
            <a:avLst/>
          </a:prstGeom>
          <a:noFill/>
        </p:spPr>
        <p:txBody>
          <a:bodyPr wrap="square">
            <a:spAutoFit/>
          </a:bodyPr>
          <a:lstStyle/>
          <a:p>
            <a:r>
              <a:rPr lang="en-US" sz="1400" b="0" i="0" u="none" strike="noStrike" baseline="0" dirty="0">
                <a:latin typeface="AdvP6975"/>
              </a:rPr>
              <a:t>A typical scheme of the measuring cell.</a:t>
            </a:r>
            <a:endParaRPr lang="en-US" sz="1400" dirty="0"/>
          </a:p>
        </p:txBody>
      </p:sp>
      <p:sp>
        <p:nvSpPr>
          <p:cNvPr id="19" name="TextBox 18">
            <a:extLst>
              <a:ext uri="{FF2B5EF4-FFF2-40B4-BE49-F238E27FC236}">
                <a16:creationId xmlns:a16="http://schemas.microsoft.com/office/drawing/2014/main" id="{D2B0426D-7F9B-F867-3FB9-BBDD17C3AED0}"/>
              </a:ext>
            </a:extLst>
          </p:cNvPr>
          <p:cNvSpPr txBox="1"/>
          <p:nvPr/>
        </p:nvSpPr>
        <p:spPr>
          <a:xfrm>
            <a:off x="3133518" y="4637748"/>
            <a:ext cx="2677693" cy="954107"/>
          </a:xfrm>
          <a:prstGeom prst="rect">
            <a:avLst/>
          </a:prstGeom>
          <a:noFill/>
        </p:spPr>
        <p:txBody>
          <a:bodyPr wrap="square">
            <a:spAutoFit/>
          </a:bodyPr>
          <a:lstStyle/>
          <a:p>
            <a:pPr algn="l"/>
            <a:r>
              <a:rPr lang="en-US" sz="1400" b="0" i="0" u="none" strike="noStrike" baseline="0" dirty="0">
                <a:latin typeface="Times New Roman" panose="02020603050405020304" pitchFamily="18" charset="0"/>
                <a:cs typeface="Times New Roman" panose="02020603050405020304" pitchFamily="18" charset="0"/>
              </a:rPr>
              <a:t>The surface relief of liquid </a:t>
            </a:r>
            <a:r>
              <a:rPr lang="en-US" sz="1400" b="0" i="0" u="none" strike="noStrike" baseline="30000" dirty="0">
                <a:latin typeface="Times New Roman" panose="02020603050405020304" pitchFamily="18" charset="0"/>
                <a:cs typeface="Times New Roman" panose="02020603050405020304" pitchFamily="18" charset="0"/>
              </a:rPr>
              <a:t>3</a:t>
            </a:r>
            <a:r>
              <a:rPr lang="en-US" sz="1400" b="0" i="0" u="none" strike="noStrike" baseline="0" dirty="0">
                <a:latin typeface="Times New Roman" panose="02020603050405020304" pitchFamily="18" charset="0"/>
                <a:cs typeface="Times New Roman" panose="02020603050405020304" pitchFamily="18" charset="0"/>
              </a:rPr>
              <a:t>He, induced by a fixed WC (solid line) and a crystal, moving at high velocity (dashed line).</a:t>
            </a:r>
            <a:endParaRPr lang="en-US" sz="14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D6B3F8F9-C027-96CC-1766-32076DBD38E1}"/>
              </a:ext>
            </a:extLst>
          </p:cNvPr>
          <p:cNvSpPr txBox="1"/>
          <p:nvPr/>
        </p:nvSpPr>
        <p:spPr>
          <a:xfrm>
            <a:off x="10031573" y="3456277"/>
            <a:ext cx="2062278" cy="2893100"/>
          </a:xfrm>
          <a:prstGeom prst="rect">
            <a:avLst/>
          </a:prstGeom>
          <a:noFill/>
        </p:spPr>
        <p:txBody>
          <a:bodyPr wrap="square">
            <a:spAutoFit/>
          </a:bodyPr>
          <a:lstStyle/>
          <a:p>
            <a:pPr algn="l"/>
            <a:r>
              <a:rPr lang="en-US" sz="1400" b="1" i="0" u="none" strike="noStrike" baseline="0" dirty="0">
                <a:solidFill>
                  <a:srgbClr val="000000"/>
                </a:solidFill>
                <a:latin typeface="Times New Roman" panose="02020603050405020304" pitchFamily="18" charset="0"/>
                <a:cs typeface="Times New Roman" panose="02020603050405020304" pitchFamily="18" charset="0"/>
              </a:rPr>
              <a:t>WC pinning on the  defects: </a:t>
            </a:r>
          </a:p>
          <a:p>
            <a:pPr algn="l"/>
            <a:r>
              <a:rPr lang="en-US" sz="1400" b="0" i="0" u="none" strike="noStrike" baseline="0" dirty="0">
                <a:solidFill>
                  <a:srgbClr val="000000"/>
                </a:solidFill>
                <a:latin typeface="Times New Roman" panose="02020603050405020304" pitchFamily="18" charset="0"/>
                <a:cs typeface="Times New Roman" panose="02020603050405020304" pitchFamily="18" charset="0"/>
              </a:rPr>
              <a:t>The resistance of WC on the surface of helium film covering a rough solid substrate, as a function of temperature for ne=2x10</a:t>
            </a:r>
            <a:r>
              <a:rPr lang="en-US" sz="1400" b="0" i="0" u="none" strike="noStrike" baseline="30000" dirty="0">
                <a:solidFill>
                  <a:srgbClr val="000000"/>
                </a:solidFill>
                <a:latin typeface="Times New Roman" panose="02020603050405020304" pitchFamily="18" charset="0"/>
                <a:cs typeface="Times New Roman" panose="02020603050405020304" pitchFamily="18" charset="0"/>
              </a:rPr>
              <a:t>2</a:t>
            </a:r>
            <a:r>
              <a:rPr lang="en-US" sz="1400" b="0" i="0" u="none" strike="noStrike" baseline="0" dirty="0">
                <a:solidFill>
                  <a:srgbClr val="000000"/>
                </a:solidFill>
                <a:latin typeface="Times New Roman" panose="02020603050405020304" pitchFamily="18" charset="0"/>
                <a:cs typeface="Times New Roman" panose="02020603050405020304" pitchFamily="18" charset="0"/>
              </a:rPr>
              <a:t> cm</a:t>
            </a:r>
            <a:r>
              <a:rPr lang="en-US" sz="1400" b="0" i="0" u="none" strike="noStrike" baseline="30000" dirty="0">
                <a:solidFill>
                  <a:srgbClr val="000000"/>
                </a:solidFill>
                <a:latin typeface="Times New Roman" panose="02020603050405020304" pitchFamily="18" charset="0"/>
                <a:cs typeface="Times New Roman" panose="02020603050405020304" pitchFamily="18" charset="0"/>
              </a:rPr>
              <a:t>-2</a:t>
            </a:r>
            <a:r>
              <a:rPr lang="en-US" sz="14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1400" b="0" i="0" u="none" strike="noStrike" baseline="30000" dirty="0">
                <a:solidFill>
                  <a:srgbClr val="000000"/>
                </a:solidFill>
                <a:latin typeface="Times New Roman" panose="02020603050405020304" pitchFamily="18" charset="0"/>
                <a:cs typeface="Times New Roman" panose="02020603050405020304" pitchFamily="18" charset="0"/>
              </a:rPr>
              <a:t>2</a:t>
            </a:r>
            <a:r>
              <a:rPr lang="en-US" sz="1400" b="0" i="0" u="none" strike="noStrike" baseline="0" dirty="0">
                <a:solidFill>
                  <a:srgbClr val="000000"/>
                </a:solidFill>
                <a:latin typeface="Times New Roman" panose="02020603050405020304" pitchFamily="18" charset="0"/>
                <a:cs typeface="Times New Roman" panose="02020603050405020304" pitchFamily="18" charset="0"/>
              </a:rPr>
              <a:t>   and</a:t>
            </a:r>
            <a:r>
              <a:rPr lang="en-US" sz="1400" dirty="0">
                <a:solidFill>
                  <a:srgbClr val="000000"/>
                </a:solidFill>
                <a:latin typeface="Times New Roman" panose="02020603050405020304" pitchFamily="18" charset="0"/>
                <a:cs typeface="Times New Roman" panose="02020603050405020304" pitchFamily="18" charset="0"/>
              </a:rPr>
              <a:t> </a:t>
            </a:r>
            <a:r>
              <a:rPr lang="en-US" sz="1400" b="0" i="0" u="none" strike="noStrike" baseline="0" dirty="0">
                <a:solidFill>
                  <a:srgbClr val="000000"/>
                </a:solidFill>
                <a:latin typeface="Times New Roman" panose="02020603050405020304" pitchFamily="18" charset="0"/>
                <a:cs typeface="Times New Roman" panose="02020603050405020304" pitchFamily="18" charset="0"/>
              </a:rPr>
              <a:t>D</a:t>
            </a:r>
            <a:r>
              <a:rPr lang="en-US" sz="1400" dirty="0">
                <a:solidFill>
                  <a:srgbClr val="000000"/>
                </a:solidFill>
                <a:latin typeface="Times New Roman" panose="02020603050405020304" pitchFamily="18" charset="0"/>
                <a:cs typeface="Times New Roman" panose="02020603050405020304" pitchFamily="18" charset="0"/>
              </a:rPr>
              <a:t> =</a:t>
            </a:r>
            <a:r>
              <a:rPr lang="en-US" sz="1400" b="0" i="0" u="none" strike="noStrike" baseline="0" dirty="0">
                <a:solidFill>
                  <a:srgbClr val="000000"/>
                </a:solidFill>
                <a:latin typeface="Times New Roman" panose="02020603050405020304" pitchFamily="18" charset="0"/>
                <a:cs typeface="Times New Roman" panose="02020603050405020304" pitchFamily="18" charset="0"/>
              </a:rPr>
              <a:t>380 A.</a:t>
            </a:r>
            <a:r>
              <a:rPr lang="en-US" sz="1400" dirty="0">
                <a:solidFill>
                  <a:srgbClr val="000000"/>
                </a:solidFill>
                <a:latin typeface="Times New Roman" panose="02020603050405020304" pitchFamily="18" charset="0"/>
                <a:cs typeface="Times New Roman" panose="02020603050405020304" pitchFamily="18" charset="0"/>
              </a:rPr>
              <a:t> I</a:t>
            </a:r>
            <a:r>
              <a:rPr lang="en-US" sz="1400" b="0" i="0" u="none" strike="noStrike" baseline="0" dirty="0">
                <a:solidFill>
                  <a:srgbClr val="000000"/>
                </a:solidFill>
                <a:latin typeface="Times New Roman" panose="02020603050405020304" pitchFamily="18" charset="0"/>
                <a:cs typeface="Times New Roman" panose="02020603050405020304" pitchFamily="18" charset="0"/>
              </a:rPr>
              <a:t>nset - dependence of the resistance on the low-frequency excitation voltage at n</a:t>
            </a:r>
            <a:r>
              <a:rPr lang="en-US" sz="1400" dirty="0">
                <a:solidFill>
                  <a:srgbClr val="000000"/>
                </a:solidFill>
                <a:latin typeface="Times New Roman" panose="02020603050405020304" pitchFamily="18" charset="0"/>
                <a:cs typeface="Times New Roman" panose="02020603050405020304" pitchFamily="18" charset="0"/>
              </a:rPr>
              <a:t>= </a:t>
            </a:r>
            <a:r>
              <a:rPr lang="en-US" sz="1400" b="0" i="0" u="none" strike="noStrike" baseline="0" dirty="0">
                <a:solidFill>
                  <a:srgbClr val="000000"/>
                </a:solidFill>
                <a:latin typeface="Times New Roman" panose="02020603050405020304" pitchFamily="18" charset="0"/>
                <a:cs typeface="Times New Roman" panose="02020603050405020304" pitchFamily="18" charset="0"/>
              </a:rPr>
              <a:t>=5x10</a:t>
            </a:r>
            <a:r>
              <a:rPr lang="en-US" sz="1400" b="0" i="0" u="none" strike="noStrike" baseline="30000" dirty="0">
                <a:solidFill>
                  <a:srgbClr val="000000"/>
                </a:solidFill>
                <a:latin typeface="Times New Roman" panose="02020603050405020304" pitchFamily="18" charset="0"/>
                <a:cs typeface="Times New Roman" panose="02020603050405020304" pitchFamily="18" charset="0"/>
              </a:rPr>
              <a:t>9</a:t>
            </a:r>
            <a:r>
              <a:rPr lang="en-US" sz="1400" dirty="0">
                <a:solidFill>
                  <a:srgbClr val="000000"/>
                </a:solidFill>
                <a:latin typeface="Times New Roman" panose="02020603050405020304" pitchFamily="18" charset="0"/>
                <a:cs typeface="Times New Roman" panose="02020603050405020304" pitchFamily="18" charset="0"/>
              </a:rPr>
              <a:t> </a:t>
            </a:r>
            <a:r>
              <a:rPr lang="en-US" sz="1400" b="0" i="0" u="none" strike="noStrike" baseline="0" dirty="0">
                <a:solidFill>
                  <a:srgbClr val="000000"/>
                </a:solidFill>
                <a:latin typeface="Times New Roman" panose="02020603050405020304" pitchFamily="18" charset="0"/>
                <a:cs typeface="Times New Roman" panose="02020603050405020304" pitchFamily="18" charset="0"/>
              </a:rPr>
              <a:t>cm</a:t>
            </a:r>
            <a:r>
              <a:rPr lang="en-US" sz="1400" b="0" i="0" u="none" strike="noStrike" baseline="30000" dirty="0">
                <a:solidFill>
                  <a:srgbClr val="000000"/>
                </a:solidFill>
                <a:latin typeface="Times New Roman" panose="02020603050405020304" pitchFamily="18" charset="0"/>
                <a:cs typeface="Times New Roman" panose="02020603050405020304" pitchFamily="18" charset="0"/>
              </a:rPr>
              <a:t>-2</a:t>
            </a:r>
            <a:r>
              <a:rPr lang="en-US" sz="1400" b="0" i="0" u="none" strike="noStrike" baseline="0" dirty="0">
                <a:solidFill>
                  <a:srgbClr val="000000"/>
                </a:solidFill>
                <a:latin typeface="Times New Roman" panose="02020603050405020304" pitchFamily="18" charset="0"/>
                <a:cs typeface="Times New Roman" panose="02020603050405020304" pitchFamily="18" charset="0"/>
              </a:rPr>
              <a:t>, d</a:t>
            </a:r>
            <a:r>
              <a:rPr lang="en-US" sz="1400" dirty="0">
                <a:solidFill>
                  <a:srgbClr val="000000"/>
                </a:solidFill>
                <a:latin typeface="Times New Roman" panose="02020603050405020304" pitchFamily="18" charset="0"/>
                <a:cs typeface="Times New Roman" panose="02020603050405020304" pitchFamily="18" charset="0"/>
              </a:rPr>
              <a:t> =</a:t>
            </a:r>
            <a:r>
              <a:rPr lang="en-US" sz="1400" b="0" i="0" u="none" strike="noStrike" baseline="0" dirty="0">
                <a:solidFill>
                  <a:srgbClr val="000000"/>
                </a:solidFill>
                <a:latin typeface="Times New Roman" panose="02020603050405020304" pitchFamily="18" charset="0"/>
                <a:cs typeface="Times New Roman" panose="02020603050405020304" pitchFamily="18" charset="0"/>
              </a:rPr>
              <a:t>320A, T</a:t>
            </a:r>
            <a:r>
              <a:rPr lang="en-US" sz="1400" dirty="0">
                <a:solidFill>
                  <a:srgbClr val="000000"/>
                </a:solidFill>
                <a:latin typeface="Times New Roman" panose="02020603050405020304" pitchFamily="18" charset="0"/>
                <a:cs typeface="Times New Roman" panose="02020603050405020304" pitchFamily="18" charset="0"/>
              </a:rPr>
              <a:t>= </a:t>
            </a:r>
            <a:r>
              <a:rPr lang="en-US" sz="1400" b="0" i="0" u="none" strike="noStrike" baseline="0" dirty="0">
                <a:solidFill>
                  <a:srgbClr val="000000"/>
                </a:solidFill>
                <a:latin typeface="Times New Roman" panose="02020603050405020304" pitchFamily="18" charset="0"/>
                <a:cs typeface="Times New Roman" panose="02020603050405020304" pitchFamily="18" charset="0"/>
              </a:rPr>
              <a:t>690 </a:t>
            </a:r>
            <a:r>
              <a:rPr lang="en-US" sz="1400" b="0" i="0" u="none" strike="noStrike" baseline="0" dirty="0" err="1">
                <a:solidFill>
                  <a:srgbClr val="000000"/>
                </a:solidFill>
                <a:latin typeface="Times New Roman" panose="02020603050405020304" pitchFamily="18" charset="0"/>
                <a:cs typeface="Times New Roman" panose="02020603050405020304" pitchFamily="18" charset="0"/>
              </a:rPr>
              <a:t>mK.</a:t>
            </a:r>
            <a:endParaRPr lang="en-US" sz="14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98B903BE-276F-34F4-CDBF-A8DB3CADD652}"/>
              </a:ext>
            </a:extLst>
          </p:cNvPr>
          <p:cNvSpPr txBox="1"/>
          <p:nvPr/>
        </p:nvSpPr>
        <p:spPr>
          <a:xfrm>
            <a:off x="6676373" y="3065413"/>
            <a:ext cx="5349541" cy="369332"/>
          </a:xfrm>
          <a:prstGeom prst="rect">
            <a:avLst/>
          </a:prstGeom>
          <a:noFill/>
        </p:spPr>
        <p:txBody>
          <a:bodyPr wrap="none" rtlCol="0">
            <a:spAutoFit/>
          </a:bodyPr>
          <a:lstStyle/>
          <a:p>
            <a:r>
              <a:rPr lang="en-US" dirty="0"/>
              <a:t>From Yu. </a:t>
            </a:r>
            <a:r>
              <a:rPr lang="en-US" dirty="0" err="1"/>
              <a:t>Monarkha</a:t>
            </a:r>
            <a:r>
              <a:rPr lang="en-US" dirty="0"/>
              <a:t>, Appl. Phys. Review 021319 (2019) </a:t>
            </a:r>
          </a:p>
        </p:txBody>
      </p:sp>
      <p:sp>
        <p:nvSpPr>
          <p:cNvPr id="22" name="TextBox 21">
            <a:extLst>
              <a:ext uri="{FF2B5EF4-FFF2-40B4-BE49-F238E27FC236}">
                <a16:creationId xmlns:a16="http://schemas.microsoft.com/office/drawing/2014/main" id="{B0F21883-05E9-4580-93FE-9DCD62DAC1D8}"/>
              </a:ext>
            </a:extLst>
          </p:cNvPr>
          <p:cNvSpPr txBox="1"/>
          <p:nvPr/>
        </p:nvSpPr>
        <p:spPr>
          <a:xfrm>
            <a:off x="3133518" y="5604955"/>
            <a:ext cx="2962482" cy="830997"/>
          </a:xfrm>
          <a:prstGeom prst="rect">
            <a:avLst/>
          </a:prstGeom>
          <a:noFill/>
        </p:spPr>
        <p:txBody>
          <a:bodyPr wrap="square" rtlCol="0">
            <a:spAutoFit/>
          </a:bodyPr>
          <a:lstStyle/>
          <a:p>
            <a:r>
              <a:rPr lang="en-US" sz="1600" dirty="0">
                <a:solidFill>
                  <a:srgbClr val="FF0000"/>
                </a:solidFill>
                <a:latin typeface="Times New Roman" panose="02020603050405020304" pitchFamily="18" charset="0"/>
                <a:cs typeface="Times New Roman" panose="02020603050405020304" pitchFamily="18" charset="0"/>
              </a:rPr>
              <a:t>Picture will be  reversed for Xe and </a:t>
            </a:r>
            <a:r>
              <a:rPr lang="en-US" sz="1600" dirty="0" err="1">
                <a:solidFill>
                  <a:srgbClr val="FF0000"/>
                </a:solidFill>
                <a:latin typeface="Times New Roman" panose="02020603050405020304" pitchFamily="18" charset="0"/>
                <a:cs typeface="Times New Roman" panose="02020603050405020304" pitchFamily="18" charset="0"/>
              </a:rPr>
              <a:t>Ar</a:t>
            </a:r>
            <a:r>
              <a:rPr lang="en-US" sz="1600" dirty="0">
                <a:solidFill>
                  <a:srgbClr val="FF0000"/>
                </a:solidFill>
                <a:latin typeface="Times New Roman" panose="02020603050405020304" pitchFamily="18" charset="0"/>
                <a:cs typeface="Times New Roman" panose="02020603050405020304" pitchFamily="18" charset="0"/>
              </a:rPr>
              <a:t>: a “hillock crystal” instead of a “dimple crystal” on He</a:t>
            </a:r>
          </a:p>
        </p:txBody>
      </p:sp>
    </p:spTree>
    <p:extLst>
      <p:ext uri="{BB962C8B-B14F-4D97-AF65-F5344CB8AC3E}">
        <p14:creationId xmlns:p14="http://schemas.microsoft.com/office/powerpoint/2010/main" val="1633997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68F67-8D45-AF33-2A1B-A3FA2F70130E}"/>
              </a:ext>
            </a:extLst>
          </p:cNvPr>
          <p:cNvSpPr>
            <a:spLocks noGrp="1"/>
          </p:cNvSpPr>
          <p:nvPr>
            <p:ph type="title"/>
          </p:nvPr>
        </p:nvSpPr>
        <p:spPr>
          <a:xfrm>
            <a:off x="4103839" y="1"/>
            <a:ext cx="3984321" cy="977030"/>
          </a:xfrm>
        </p:spPr>
        <p:txBody>
          <a:bodyPr/>
          <a:lstStyle/>
          <a:p>
            <a:r>
              <a:rPr lang="en-US" sz="3600" dirty="0"/>
              <a:t>Discussion</a:t>
            </a:r>
          </a:p>
        </p:txBody>
      </p:sp>
      <p:sp>
        <p:nvSpPr>
          <p:cNvPr id="3" name="TextBox 2">
            <a:extLst>
              <a:ext uri="{FF2B5EF4-FFF2-40B4-BE49-F238E27FC236}">
                <a16:creationId xmlns:a16="http://schemas.microsoft.com/office/drawing/2014/main" id="{CAC5ECC9-D44E-8FC3-4D18-A7AA3B7CB58C}"/>
              </a:ext>
            </a:extLst>
          </p:cNvPr>
          <p:cNvSpPr txBox="1"/>
          <p:nvPr/>
        </p:nvSpPr>
        <p:spPr>
          <a:xfrm>
            <a:off x="712117" y="1406011"/>
            <a:ext cx="10766292" cy="4801314"/>
          </a:xfrm>
          <a:prstGeom prst="rect">
            <a:avLst/>
          </a:prstGeom>
          <a:noFill/>
        </p:spPr>
        <p:txBody>
          <a:bodyPr wrap="square" rtlCol="0">
            <a:spAutoFit/>
          </a:bodyPr>
          <a:lstStyle/>
          <a:p>
            <a:pPr marL="285750" indent="-285750">
              <a:buFont typeface="Wingdings" panose="05000000000000000000" pitchFamily="2" charset="2"/>
              <a:buChar char="q"/>
            </a:pPr>
            <a:r>
              <a:rPr lang="en-US" dirty="0"/>
              <a:t>The accumulation of unextracted electrons can result in </a:t>
            </a:r>
          </a:p>
          <a:p>
            <a:pPr marL="285750" indent="-285750">
              <a:buFont typeface="Courier New" panose="02070309020205020404" pitchFamily="49" charset="0"/>
              <a:buChar char="o"/>
            </a:pPr>
            <a:r>
              <a:rPr lang="en-US" dirty="0"/>
              <a:t>false signals originated at the surface</a:t>
            </a:r>
          </a:p>
          <a:p>
            <a:pPr marL="285750" indent="-285750">
              <a:buFont typeface="Courier New" panose="02070309020205020404" pitchFamily="49" charset="0"/>
              <a:buChar char="o"/>
            </a:pPr>
            <a:r>
              <a:rPr lang="en-US" dirty="0"/>
              <a:t>suppression of electrons extraction from real small events by “charged crust” (are few-electrons evens suppressed in the LUX or LZ?)</a:t>
            </a:r>
          </a:p>
          <a:p>
            <a:pPr marL="285750" indent="-285750">
              <a:buFont typeface="Wingdings" panose="05000000000000000000" pitchFamily="2" charset="2"/>
              <a:buChar char="q"/>
            </a:pPr>
            <a:r>
              <a:rPr lang="en-US" dirty="0"/>
              <a:t>Electron extraction can cause surface waves (momentum transfer from drifting electron cloud to liquid)</a:t>
            </a:r>
          </a:p>
          <a:p>
            <a:pPr marL="285750" indent="-285750">
              <a:buFont typeface="Courier New" panose="02070309020205020404" pitchFamily="49" charset="0"/>
              <a:buChar char="o"/>
            </a:pPr>
            <a:r>
              <a:rPr lang="en-US" dirty="0"/>
              <a:t>wave interference in multi-vertex events nucleates charged surface instabilities? </a:t>
            </a:r>
          </a:p>
          <a:p>
            <a:pPr marL="285750" indent="-285750">
              <a:buFont typeface="Courier New" panose="02070309020205020404" pitchFamily="49" charset="0"/>
              <a:buChar char="o"/>
            </a:pPr>
            <a:r>
              <a:rPr lang="en-US" dirty="0"/>
              <a:t>reconstruction of multi-vertex events distorted by the interaction of surface electrons and waves</a:t>
            </a:r>
          </a:p>
          <a:p>
            <a:pPr marL="285750" indent="-285750">
              <a:buFont typeface="Wingdings" panose="05000000000000000000" pitchFamily="2" charset="2"/>
              <a:buChar char="q"/>
            </a:pPr>
            <a:r>
              <a:rPr lang="en-US" dirty="0"/>
              <a:t>Decreasing rate of single-electron emission after significant events is not a “reliable measure” of the remaining unextracted electron density </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b="1" dirty="0"/>
              <a:t>We discuss here not yet confirmed models and assumptions, but if confirmed, these models will strongly affect detector design and results interpretation</a:t>
            </a:r>
          </a:p>
          <a:p>
            <a:pPr marL="285750" indent="-285750">
              <a:buFont typeface="Wingdings" panose="05000000000000000000" pitchFamily="2" charset="2"/>
              <a:buChar char="q"/>
            </a:pPr>
            <a:r>
              <a:rPr lang="en-US" b="1" dirty="0"/>
              <a:t>When one is looking for rare low-energy events, rare condensed-matter and chemical events need to be accounted, which required advanced condensed matter physics consideration</a:t>
            </a:r>
            <a:r>
              <a:rPr lang="en-US" dirty="0"/>
              <a:t> </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All discussed models/assumption can be experimentally verified by methods uses in helium physics</a:t>
            </a:r>
          </a:p>
          <a:p>
            <a:pPr marL="285750" indent="-285750">
              <a:buFont typeface="Courier New" panose="02070309020205020404" pitchFamily="49" charset="0"/>
              <a:buChar char="o"/>
            </a:pPr>
            <a:r>
              <a:rPr lang="en-US" dirty="0"/>
              <a:t>Moreover, suppression of  unwanted effects is possible</a:t>
            </a:r>
          </a:p>
        </p:txBody>
      </p:sp>
    </p:spTree>
    <p:extLst>
      <p:ext uri="{BB962C8B-B14F-4D97-AF65-F5344CB8AC3E}">
        <p14:creationId xmlns:p14="http://schemas.microsoft.com/office/powerpoint/2010/main" val="2123921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C747E-B66C-05CA-8FBE-CD242D01DB10}"/>
              </a:ext>
            </a:extLst>
          </p:cNvPr>
          <p:cNvSpPr>
            <a:spLocks noGrp="1"/>
          </p:cNvSpPr>
          <p:nvPr>
            <p:ph type="title"/>
          </p:nvPr>
        </p:nvSpPr>
        <p:spPr>
          <a:xfrm>
            <a:off x="3908120" y="177235"/>
            <a:ext cx="3306871" cy="849900"/>
          </a:xfrm>
        </p:spPr>
        <p:txBody>
          <a:bodyPr/>
          <a:lstStyle/>
          <a:p>
            <a:r>
              <a:rPr lang="en-US" dirty="0"/>
              <a:t>Conclusions</a:t>
            </a:r>
          </a:p>
        </p:txBody>
      </p:sp>
      <p:sp>
        <p:nvSpPr>
          <p:cNvPr id="4" name="TextBox 3">
            <a:extLst>
              <a:ext uri="{FF2B5EF4-FFF2-40B4-BE49-F238E27FC236}">
                <a16:creationId xmlns:a16="http://schemas.microsoft.com/office/drawing/2014/main" id="{1C9A7BD2-F50D-A4FA-84AC-84E5533DD5E1}"/>
              </a:ext>
            </a:extLst>
          </p:cNvPr>
          <p:cNvSpPr txBox="1"/>
          <p:nvPr/>
        </p:nvSpPr>
        <p:spPr>
          <a:xfrm>
            <a:off x="730594" y="1228059"/>
            <a:ext cx="10360876" cy="5047536"/>
          </a:xfrm>
          <a:prstGeom prst="rect">
            <a:avLst/>
          </a:prstGeom>
          <a:noFill/>
        </p:spPr>
        <p:txBody>
          <a:bodyPr wrap="square">
            <a:spAutoFit/>
          </a:bodyPr>
          <a:lstStyle/>
          <a:p>
            <a:pPr marL="285750" indent="-285750">
              <a:buFont typeface="Courier New" panose="02070309020205020404" pitchFamily="49" charset="0"/>
              <a:buChar char="o"/>
            </a:pPr>
            <a:r>
              <a:rPr lang="en-US" sz="2400" b="1" dirty="0">
                <a:latin typeface="Times New Roman" panose="02020603050405020304" pitchFamily="18" charset="0"/>
                <a:cs typeface="Times New Roman" panose="02020603050405020304" pitchFamily="18" charset="0"/>
              </a:rPr>
              <a:t>Present  insufficient understanding of liquid surface- electrons effects produces serious  uncertainties for HEP experiments (light dark matter particles,  </a:t>
            </a:r>
            <a:r>
              <a:rPr lang="en-US" sz="2400" b="1" dirty="0" err="1">
                <a:latin typeface="Times New Roman" panose="02020603050405020304" pitchFamily="18" charset="0"/>
                <a:cs typeface="Times New Roman" panose="02020603050405020304" pitchFamily="18" charset="0"/>
              </a:rPr>
              <a:t>CEvNS</a:t>
            </a:r>
            <a:r>
              <a:rPr lang="en-US" sz="2400" b="1" dirty="0">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a:p>
            <a:pPr marL="285750" indent="-285750">
              <a:buFont typeface="Courier New" panose="02070309020205020404" pitchFamily="49" charset="0"/>
              <a:buChar char="o"/>
            </a:pPr>
            <a:r>
              <a:rPr lang="en-US" sz="2400" b="1" i="1" dirty="0">
                <a:latin typeface="Times New Roman" panose="02020603050405020304" pitchFamily="18" charset="0"/>
                <a:cs typeface="Times New Roman" panose="02020603050405020304" pitchFamily="18" charset="0"/>
              </a:rPr>
              <a:t>Interdisciplinary research efforts/projects would be beneficial: </a:t>
            </a:r>
            <a:r>
              <a:rPr lang="en-US" sz="2400" dirty="0">
                <a:latin typeface="Times New Roman" panose="02020603050405020304" pitchFamily="18" charset="0"/>
                <a:cs typeface="Times New Roman" panose="02020603050405020304" pitchFamily="18" charset="0"/>
              </a:rPr>
              <a:t>to combine</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ideas and tools of high energy /particle physics and condensed matter physics /low temperature/helium physics </a:t>
            </a:r>
            <a:endParaRPr lang="en-US" sz="24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Note: </a:t>
            </a:r>
            <a:r>
              <a:rPr lang="en-US" sz="2000" dirty="0">
                <a:latin typeface="Times New Roman" panose="02020603050405020304" pitchFamily="18" charset="0"/>
                <a:cs typeface="Times New Roman" panose="02020603050405020304" pitchFamily="18" charset="0"/>
              </a:rPr>
              <a:t>Excess backgrounds in many low-energy threshold detector types can be understood using Prigogine’s ideas about systems with energy flow, </a:t>
            </a:r>
            <a:r>
              <a:rPr lang="en-US" sz="2000" b="1" dirty="0">
                <a:latin typeface="Times New Roman" panose="02020603050405020304" pitchFamily="18" charset="0"/>
                <a:cs typeface="Times New Roman" panose="02020603050405020304" pitchFamily="18" charset="0"/>
              </a:rPr>
              <a:t>energy accumulation and unsteady releases. </a:t>
            </a:r>
            <a:r>
              <a:rPr lang="en-US" sz="2000" dirty="0">
                <a:latin typeface="Times New Roman" panose="02020603050405020304" pitchFamily="18" charset="0"/>
                <a:cs typeface="Times New Roman" panose="02020603050405020304" pitchFamily="18" charset="0"/>
              </a:rPr>
              <a:t>Interactions in between states bearing excess energy leads to formation o dissipative generation of complexity; avalanche –like energy releases (Self-Organized Criticality theory).</a:t>
            </a:r>
            <a:r>
              <a:rPr lang="en-US" sz="2000" b="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see: </a:t>
            </a:r>
            <a:r>
              <a:rPr lang="en-US" sz="1800" dirty="0">
                <a:solidFill>
                  <a:srgbClr val="231F20"/>
                </a:solidFill>
                <a:effectLst/>
                <a:latin typeface="Times New Roman" panose="02020603050405020304" pitchFamily="18" charset="0"/>
                <a:ea typeface="Times New Roman" panose="02020603050405020304" pitchFamily="18" charset="0"/>
              </a:rPr>
              <a:t>S. Pereverzev, </a:t>
            </a:r>
            <a:r>
              <a:rPr lang="en-US" sz="1800" dirty="0">
                <a:solidFill>
                  <a:srgbClr val="000000"/>
                </a:solidFill>
                <a:effectLst/>
                <a:latin typeface="Times New Roman" panose="02020603050405020304" pitchFamily="18" charset="0"/>
                <a:ea typeface="Times New Roman" panose="02020603050405020304" pitchFamily="18" charset="0"/>
              </a:rPr>
              <a:t>"Detecting low-energy interactions and the effects of energy accumulation in materials", </a:t>
            </a:r>
            <a:r>
              <a:rPr lang="en-US" sz="1800" dirty="0">
                <a:solidFill>
                  <a:srgbClr val="555555"/>
                </a:solidFill>
                <a:effectLst/>
                <a:latin typeface="Times New Roman" panose="02020603050405020304" pitchFamily="18" charset="0"/>
                <a:ea typeface="Times New Roman" panose="02020603050405020304" pitchFamily="18" charset="0"/>
              </a:rPr>
              <a:t>Phys. Rev. D 105, 063002 (2022). </a:t>
            </a:r>
            <a:r>
              <a:rPr lang="en-US" u="sng" dirty="0">
                <a:solidFill>
                  <a:srgbClr val="0000FF"/>
                </a:solidFill>
                <a:latin typeface="Times New Roman" panose="02020603050405020304" pitchFamily="18" charset="0"/>
                <a:ea typeface="Times New Roman" panose="02020603050405020304" pitchFamily="18" charset="0"/>
                <a:hlinkClick r:id="rId2"/>
              </a:rPr>
              <a:t>https://arxiv.org/abs/2107.14397</a:t>
            </a:r>
            <a:endParaRPr lang="en-US" sz="1400" i="1" u="sng" dirty="0">
              <a:effectLst/>
              <a:latin typeface="Times New Roman" panose="02020603050405020304" pitchFamily="18" charset="0"/>
              <a:ea typeface="Times New Roman" panose="02020603050405020304" pitchFamily="18" charset="0"/>
            </a:endParaRPr>
          </a:p>
          <a:p>
            <a:r>
              <a:rPr lang="en-US" sz="1400" i="1" u="sng" dirty="0">
                <a:solidFill>
                  <a:schemeClr val="accent1"/>
                </a:solidFill>
                <a:latin typeface="Times New Roman" panose="02020603050405020304" pitchFamily="18" charset="0"/>
                <a:ea typeface="Times New Roman" panose="02020603050405020304" pitchFamily="18" charset="0"/>
              </a:rPr>
              <a:t>When looking for rare low-energy events</a:t>
            </a:r>
            <a:r>
              <a:rPr lang="en-US" i="1" dirty="0">
                <a:solidFill>
                  <a:schemeClr val="accent1"/>
                </a:solidFill>
                <a:latin typeface="Times New Roman" panose="02020603050405020304" pitchFamily="18" charset="0"/>
                <a:ea typeface="Times New Roman" panose="02020603050405020304" pitchFamily="18" charset="0"/>
              </a:rPr>
              <a:t>   … there are many of guns, pistols  and landmines hanging on the walls … </a:t>
            </a:r>
            <a:endParaRPr lang="en-US" i="1" dirty="0">
              <a:solidFill>
                <a:schemeClr val="accent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64650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0" y="4896502"/>
            <a:ext cx="5715000" cy="1200329"/>
          </a:xfrm>
          <a:prstGeom prst="rect">
            <a:avLst/>
          </a:prstGeom>
        </p:spPr>
        <p:txBody>
          <a:bodyPr wrap="square" anchor="b" anchorCtr="0">
            <a:spAutoFit/>
          </a:bodyPr>
          <a:lstStyle/>
          <a:p>
            <a:r>
              <a:rPr lang="en-US" sz="800" b="1" dirty="0">
                <a:solidFill>
                  <a:schemeClr val="bg1"/>
                </a:solidFill>
              </a:rPr>
              <a:t>Disclaimer</a:t>
            </a:r>
          </a:p>
          <a:p>
            <a:r>
              <a:rPr lang="en-US" sz="800" dirty="0">
                <a:solidFill>
                  <a:schemeClr val="bg1"/>
                </a:solidFill>
              </a:rPr>
              <a:t>This document was prepared as an account of work sponsored by an agency of the United States government. Neither the United States government nor Lawrence Livermore National Security, LLC, nor any of their employees makes any warranty, expressed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Lawrence Livermore National Security, LLC. The views and opinions of authors expressed herein do not necessarily state or reflect those of the United States government or Lawrence Livermore National Security, LLC, and shall not be used for advertising or product endorsement purposes.</a:t>
            </a:r>
            <a:endParaRPr lang="en-US" sz="1050" b="0" i="0" dirty="0">
              <a:solidFill>
                <a:schemeClr val="bg1"/>
              </a:solidFill>
              <a:effectLst/>
              <a:latin typeface="Open Sans" panose="020B0606030504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40376" y="-15691"/>
            <a:ext cx="11866743" cy="1221091"/>
          </a:xfrm>
        </p:spPr>
        <p:txBody>
          <a:bodyPr>
            <a:normAutofit/>
          </a:bodyPr>
          <a:lstStyle/>
          <a:p>
            <a:r>
              <a:rPr lang="en-US" sz="3600" dirty="0"/>
              <a:t>Noble liquid dual-phase TPC: reliable, versatile technique</a:t>
            </a:r>
            <a:br>
              <a:rPr lang="en-US" sz="3600" dirty="0"/>
            </a:br>
            <a:r>
              <a:rPr lang="en-US" sz="3600" dirty="0"/>
              <a:t>but beware: energy /charge accumulation and releases</a:t>
            </a:r>
          </a:p>
        </p:txBody>
      </p:sp>
      <p:sp>
        <p:nvSpPr>
          <p:cNvPr id="5" name="Rectangle 7"/>
          <p:cNvSpPr>
            <a:spLocks noChangeArrowheads="1"/>
          </p:cNvSpPr>
          <p:nvPr/>
        </p:nvSpPr>
        <p:spPr bwMode="auto">
          <a:xfrm>
            <a:off x="0" y="5831190"/>
            <a:ext cx="12192000" cy="830997"/>
          </a:xfrm>
          <a:prstGeom prst="rect">
            <a:avLst/>
          </a:prstGeom>
          <a:solidFill>
            <a:schemeClr val="accent1">
              <a:lumMod val="75000"/>
            </a:schemeClr>
          </a:solidFill>
          <a:ln w="9525">
            <a:noFill/>
            <a:miter lim="800000"/>
            <a:headEnd/>
            <a:tailEnd/>
          </a:ln>
        </p:spPr>
        <p:txBody>
          <a:bodyPr wrap="square" anchor="b" anchorCtr="0">
            <a:spAutoFit/>
          </a:bodyPr>
          <a:lstStyle/>
          <a:p>
            <a:pPr algn="ctr" eaLnBrk="0" hangingPunct="0"/>
            <a:r>
              <a:rPr lang="en-US" sz="2400" dirty="0">
                <a:solidFill>
                  <a:schemeClr val="bg1"/>
                </a:solidFill>
                <a:latin typeface="Calibri" panose="020F0502020204030204" pitchFamily="34" charset="0"/>
                <a:cs typeface="Calibri" panose="020F0502020204030204" pitchFamily="34" charset="0"/>
              </a:rPr>
              <a:t>Do we understand electron extraction processes, dynamics of surface-bound non-extracted electrons, EXCESS backgrounds, and scaling of backgrounds?</a:t>
            </a:r>
          </a:p>
        </p:txBody>
      </p:sp>
      <p:grpSp>
        <p:nvGrpSpPr>
          <p:cNvPr id="6" name="Group 5">
            <a:extLst>
              <a:ext uri="{FF2B5EF4-FFF2-40B4-BE49-F238E27FC236}">
                <a16:creationId xmlns:a16="http://schemas.microsoft.com/office/drawing/2014/main" id="{979C1420-991E-4AFC-94B9-4F341E2F5FA2}"/>
              </a:ext>
            </a:extLst>
          </p:cNvPr>
          <p:cNvGrpSpPr/>
          <p:nvPr/>
        </p:nvGrpSpPr>
        <p:grpSpPr>
          <a:xfrm>
            <a:off x="240376" y="1813646"/>
            <a:ext cx="4538977" cy="3322354"/>
            <a:chOff x="504073" y="2373605"/>
            <a:chExt cx="5956003" cy="3655137"/>
          </a:xfrm>
        </p:grpSpPr>
        <p:grpSp>
          <p:nvGrpSpPr>
            <p:cNvPr id="7" name="Group 6">
              <a:extLst>
                <a:ext uri="{FF2B5EF4-FFF2-40B4-BE49-F238E27FC236}">
                  <a16:creationId xmlns:a16="http://schemas.microsoft.com/office/drawing/2014/main" id="{7CD40AD9-D6D7-45F7-8EF4-64B9773BBFA9}"/>
                </a:ext>
              </a:extLst>
            </p:cNvPr>
            <p:cNvGrpSpPr/>
            <p:nvPr/>
          </p:nvGrpSpPr>
          <p:grpSpPr bwMode="auto">
            <a:xfrm>
              <a:off x="504073" y="2378762"/>
              <a:ext cx="4942971" cy="3649980"/>
              <a:chOff x="136629" y="0"/>
              <a:chExt cx="4756453" cy="3962401"/>
            </a:xfrm>
          </p:grpSpPr>
          <p:sp>
            <p:nvSpPr>
              <p:cNvPr id="11" name="Rectangle 10">
                <a:extLst>
                  <a:ext uri="{FF2B5EF4-FFF2-40B4-BE49-F238E27FC236}">
                    <a16:creationId xmlns:a16="http://schemas.microsoft.com/office/drawing/2014/main" id="{13462D7B-A72E-4F09-896D-C09AC1B105AD}"/>
                  </a:ext>
                </a:extLst>
              </p:cNvPr>
              <p:cNvSpPr/>
              <p:nvPr/>
            </p:nvSpPr>
            <p:spPr>
              <a:xfrm>
                <a:off x="1109755" y="0"/>
                <a:ext cx="2972047" cy="846137"/>
              </a:xfrm>
              <a:prstGeom prst="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endParaRPr lang="en-US"/>
              </a:p>
            </p:txBody>
          </p:sp>
          <p:sp>
            <p:nvSpPr>
              <p:cNvPr id="12" name="Rectangle 11">
                <a:extLst>
                  <a:ext uri="{FF2B5EF4-FFF2-40B4-BE49-F238E27FC236}">
                    <a16:creationId xmlns:a16="http://schemas.microsoft.com/office/drawing/2014/main" id="{15668683-B4F1-48EF-AB99-081F89E5C88F}"/>
                  </a:ext>
                </a:extLst>
              </p:cNvPr>
              <p:cNvSpPr/>
              <p:nvPr/>
            </p:nvSpPr>
            <p:spPr>
              <a:xfrm>
                <a:off x="1109755" y="846137"/>
                <a:ext cx="2972047" cy="311626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endParaRPr lang="en-US"/>
              </a:p>
            </p:txBody>
          </p:sp>
          <p:sp>
            <p:nvSpPr>
              <p:cNvPr id="14" name="Rectangle 13">
                <a:extLst>
                  <a:ext uri="{FF2B5EF4-FFF2-40B4-BE49-F238E27FC236}">
                    <a16:creationId xmlns:a16="http://schemas.microsoft.com/office/drawing/2014/main" id="{6CFBFE64-31A5-4CDF-AEEB-B5F52FE5D183}"/>
                  </a:ext>
                </a:extLst>
              </p:cNvPr>
              <p:cNvSpPr/>
              <p:nvPr/>
            </p:nvSpPr>
            <p:spPr>
              <a:xfrm>
                <a:off x="1109755" y="0"/>
                <a:ext cx="2972047" cy="3962401"/>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endParaRPr lang="en-US"/>
              </a:p>
            </p:txBody>
          </p:sp>
          <p:cxnSp>
            <p:nvCxnSpPr>
              <p:cNvPr id="15" name="Straight Connector 14">
                <a:extLst>
                  <a:ext uri="{FF2B5EF4-FFF2-40B4-BE49-F238E27FC236}">
                    <a16:creationId xmlns:a16="http://schemas.microsoft.com/office/drawing/2014/main" id="{C370398F-12FA-42BE-83FC-31F0286DCF6B}"/>
                  </a:ext>
                </a:extLst>
              </p:cNvPr>
              <p:cNvCxnSpPr>
                <a:cxnSpLocks noChangeShapeType="1"/>
              </p:cNvCxnSpPr>
              <p:nvPr/>
            </p:nvCxnSpPr>
            <p:spPr bwMode="auto">
              <a:xfrm>
                <a:off x="1185962" y="3429001"/>
                <a:ext cx="2819635" cy="0"/>
              </a:xfrm>
              <a:prstGeom prst="line">
                <a:avLst/>
              </a:prstGeom>
              <a:noFill/>
              <a:ln w="25400">
                <a:solidFill>
                  <a:schemeClr val="tx1"/>
                </a:solidFill>
                <a:prstDash val="sysDash"/>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a:extLst>
                  <a:ext uri="{FF2B5EF4-FFF2-40B4-BE49-F238E27FC236}">
                    <a16:creationId xmlns:a16="http://schemas.microsoft.com/office/drawing/2014/main" id="{16BC646B-F9F0-4986-9DC1-1857A5977290}"/>
                  </a:ext>
                </a:extLst>
              </p:cNvPr>
              <p:cNvCxnSpPr>
                <a:cxnSpLocks noChangeShapeType="1"/>
              </p:cNvCxnSpPr>
              <p:nvPr/>
            </p:nvCxnSpPr>
            <p:spPr bwMode="auto">
              <a:xfrm>
                <a:off x="1219301" y="922337"/>
                <a:ext cx="2819635" cy="0"/>
              </a:xfrm>
              <a:prstGeom prst="line">
                <a:avLst/>
              </a:prstGeom>
              <a:noFill/>
              <a:ln w="25400">
                <a:solidFill>
                  <a:schemeClr val="tx1"/>
                </a:solidFill>
                <a:prstDash val="sysDash"/>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a:extLst>
                  <a:ext uri="{FF2B5EF4-FFF2-40B4-BE49-F238E27FC236}">
                    <a16:creationId xmlns:a16="http://schemas.microsoft.com/office/drawing/2014/main" id="{22D766C5-07E6-4674-8A90-DFE80060D08E}"/>
                  </a:ext>
                </a:extLst>
              </p:cNvPr>
              <p:cNvCxnSpPr>
                <a:cxnSpLocks noChangeShapeType="1"/>
              </p:cNvCxnSpPr>
              <p:nvPr/>
            </p:nvCxnSpPr>
            <p:spPr bwMode="auto">
              <a:xfrm>
                <a:off x="1185962" y="381000"/>
                <a:ext cx="2819635" cy="0"/>
              </a:xfrm>
              <a:prstGeom prst="line">
                <a:avLst/>
              </a:prstGeom>
              <a:noFill/>
              <a:ln w="25400">
                <a:solidFill>
                  <a:schemeClr val="tx1"/>
                </a:solidFill>
                <a:prstDash val="sysDash"/>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 name="Rectangle 17">
                <a:extLst>
                  <a:ext uri="{FF2B5EF4-FFF2-40B4-BE49-F238E27FC236}">
                    <a16:creationId xmlns:a16="http://schemas.microsoft.com/office/drawing/2014/main" id="{37057AD1-4A36-4805-844E-B2C1F79ED0E8}"/>
                  </a:ext>
                </a:extLst>
              </p:cNvPr>
              <p:cNvSpPr>
                <a:spLocks noChangeArrowheads="1"/>
              </p:cNvSpPr>
              <p:nvPr/>
            </p:nvSpPr>
            <p:spPr bwMode="auto">
              <a:xfrm>
                <a:off x="1262168" y="3581401"/>
                <a:ext cx="381032" cy="228600"/>
              </a:xfrm>
              <a:prstGeom prst="rect">
                <a:avLst/>
              </a:prstGeom>
              <a:solidFill>
                <a:srgbClr val="F2F2F2"/>
              </a:solidFill>
              <a:ln w="9525">
                <a:solidFill>
                  <a:schemeClr val="tx1"/>
                </a:solidFill>
                <a:miter lim="800000"/>
                <a:headEnd/>
                <a:tailEnd/>
              </a:ln>
              <a:effectLst>
                <a:outerShdw dist="23000" dir="5400000" rotWithShape="0">
                  <a:srgbClr val="808080">
                    <a:alpha val="34998"/>
                  </a:srgbClr>
                </a:outerShdw>
              </a:effectLst>
            </p:spPr>
            <p:txBody>
              <a:bodyPr anchor="ctr"/>
              <a:lstStyle/>
              <a:p>
                <a:endParaRPr lang="en-US"/>
              </a:p>
            </p:txBody>
          </p:sp>
          <p:sp>
            <p:nvSpPr>
              <p:cNvPr id="19" name="Rectangle 18">
                <a:extLst>
                  <a:ext uri="{FF2B5EF4-FFF2-40B4-BE49-F238E27FC236}">
                    <a16:creationId xmlns:a16="http://schemas.microsoft.com/office/drawing/2014/main" id="{0DADD6E5-D136-41D0-B435-4AA16A823E57}"/>
                  </a:ext>
                </a:extLst>
              </p:cNvPr>
              <p:cNvSpPr>
                <a:spLocks noChangeArrowheads="1"/>
              </p:cNvSpPr>
              <p:nvPr/>
            </p:nvSpPr>
            <p:spPr bwMode="auto">
              <a:xfrm>
                <a:off x="1719406" y="3581401"/>
                <a:ext cx="381032" cy="228600"/>
              </a:xfrm>
              <a:prstGeom prst="rect">
                <a:avLst/>
              </a:prstGeom>
              <a:solidFill>
                <a:srgbClr val="F2F2F2"/>
              </a:solidFill>
              <a:ln w="9525">
                <a:solidFill>
                  <a:schemeClr val="tx1"/>
                </a:solidFill>
                <a:miter lim="800000"/>
                <a:headEnd/>
                <a:tailEnd/>
              </a:ln>
              <a:effectLst>
                <a:outerShdw dist="23000" dir="5400000" rotWithShape="0">
                  <a:srgbClr val="808080">
                    <a:alpha val="34998"/>
                  </a:srgbClr>
                </a:outerShdw>
              </a:effectLst>
            </p:spPr>
            <p:txBody>
              <a:bodyPr anchor="ctr"/>
              <a:lstStyle/>
              <a:p>
                <a:endParaRPr lang="en-US"/>
              </a:p>
            </p:txBody>
          </p:sp>
          <p:sp>
            <p:nvSpPr>
              <p:cNvPr id="20" name="Rectangle 19">
                <a:extLst>
                  <a:ext uri="{FF2B5EF4-FFF2-40B4-BE49-F238E27FC236}">
                    <a16:creationId xmlns:a16="http://schemas.microsoft.com/office/drawing/2014/main" id="{7DCCE849-BFD0-4A1B-8BBC-C5F896C4D449}"/>
                  </a:ext>
                </a:extLst>
              </p:cNvPr>
              <p:cNvSpPr>
                <a:spLocks noChangeArrowheads="1"/>
              </p:cNvSpPr>
              <p:nvPr/>
            </p:nvSpPr>
            <p:spPr bwMode="auto">
              <a:xfrm>
                <a:off x="2176644" y="3581401"/>
                <a:ext cx="381032" cy="228600"/>
              </a:xfrm>
              <a:prstGeom prst="rect">
                <a:avLst/>
              </a:prstGeom>
              <a:solidFill>
                <a:srgbClr val="F2F2F2"/>
              </a:solidFill>
              <a:ln w="9525">
                <a:solidFill>
                  <a:schemeClr val="tx1"/>
                </a:solidFill>
                <a:miter lim="800000"/>
                <a:headEnd/>
                <a:tailEnd/>
              </a:ln>
              <a:effectLst>
                <a:outerShdw dist="23000" dir="5400000" rotWithShape="0">
                  <a:srgbClr val="808080">
                    <a:alpha val="34998"/>
                  </a:srgbClr>
                </a:outerShdw>
              </a:effectLst>
            </p:spPr>
            <p:txBody>
              <a:bodyPr anchor="ctr"/>
              <a:lstStyle/>
              <a:p>
                <a:endParaRPr lang="en-US"/>
              </a:p>
            </p:txBody>
          </p:sp>
          <p:sp>
            <p:nvSpPr>
              <p:cNvPr id="21" name="Rectangle 20">
                <a:extLst>
                  <a:ext uri="{FF2B5EF4-FFF2-40B4-BE49-F238E27FC236}">
                    <a16:creationId xmlns:a16="http://schemas.microsoft.com/office/drawing/2014/main" id="{D2F2E9F3-0947-4568-B8F1-8BAD06236F67}"/>
                  </a:ext>
                </a:extLst>
              </p:cNvPr>
              <p:cNvSpPr>
                <a:spLocks noChangeArrowheads="1"/>
              </p:cNvSpPr>
              <p:nvPr/>
            </p:nvSpPr>
            <p:spPr bwMode="auto">
              <a:xfrm>
                <a:off x="2633882" y="3581401"/>
                <a:ext cx="381032" cy="228600"/>
              </a:xfrm>
              <a:prstGeom prst="rect">
                <a:avLst/>
              </a:prstGeom>
              <a:solidFill>
                <a:srgbClr val="F2F2F2"/>
              </a:solidFill>
              <a:ln w="9525">
                <a:solidFill>
                  <a:schemeClr val="tx1"/>
                </a:solidFill>
                <a:miter lim="800000"/>
                <a:headEnd/>
                <a:tailEnd/>
              </a:ln>
              <a:effectLst>
                <a:outerShdw dist="23000" dir="5400000" rotWithShape="0">
                  <a:srgbClr val="808080">
                    <a:alpha val="34998"/>
                  </a:srgbClr>
                </a:outerShdw>
              </a:effectLst>
            </p:spPr>
            <p:txBody>
              <a:bodyPr anchor="ctr"/>
              <a:lstStyle/>
              <a:p>
                <a:endParaRPr lang="en-US"/>
              </a:p>
            </p:txBody>
          </p:sp>
          <p:sp>
            <p:nvSpPr>
              <p:cNvPr id="22" name="Rectangle 21">
                <a:extLst>
                  <a:ext uri="{FF2B5EF4-FFF2-40B4-BE49-F238E27FC236}">
                    <a16:creationId xmlns:a16="http://schemas.microsoft.com/office/drawing/2014/main" id="{CA106ABF-07DE-4E9F-8224-4F7BB84C06D6}"/>
                  </a:ext>
                </a:extLst>
              </p:cNvPr>
              <p:cNvSpPr>
                <a:spLocks noChangeArrowheads="1"/>
              </p:cNvSpPr>
              <p:nvPr/>
            </p:nvSpPr>
            <p:spPr bwMode="auto">
              <a:xfrm>
                <a:off x="3091120" y="3581401"/>
                <a:ext cx="381032" cy="228600"/>
              </a:xfrm>
              <a:prstGeom prst="rect">
                <a:avLst/>
              </a:prstGeom>
              <a:solidFill>
                <a:srgbClr val="F2F2F2"/>
              </a:solidFill>
              <a:ln w="9525">
                <a:solidFill>
                  <a:schemeClr val="tx1"/>
                </a:solidFill>
                <a:miter lim="800000"/>
                <a:headEnd/>
                <a:tailEnd/>
              </a:ln>
              <a:effectLst>
                <a:outerShdw dist="23000" dir="5400000" rotWithShape="0">
                  <a:srgbClr val="808080">
                    <a:alpha val="34998"/>
                  </a:srgbClr>
                </a:outerShdw>
              </a:effectLst>
            </p:spPr>
            <p:txBody>
              <a:bodyPr anchor="ctr"/>
              <a:lstStyle/>
              <a:p>
                <a:endParaRPr lang="en-US"/>
              </a:p>
            </p:txBody>
          </p:sp>
          <p:sp>
            <p:nvSpPr>
              <p:cNvPr id="23" name="Rectangle 22">
                <a:extLst>
                  <a:ext uri="{FF2B5EF4-FFF2-40B4-BE49-F238E27FC236}">
                    <a16:creationId xmlns:a16="http://schemas.microsoft.com/office/drawing/2014/main" id="{AA0293E2-BED1-45D1-9F84-64D900CDFAF3}"/>
                  </a:ext>
                </a:extLst>
              </p:cNvPr>
              <p:cNvSpPr>
                <a:spLocks noChangeArrowheads="1"/>
              </p:cNvSpPr>
              <p:nvPr/>
            </p:nvSpPr>
            <p:spPr bwMode="auto">
              <a:xfrm>
                <a:off x="3548358" y="3581401"/>
                <a:ext cx="381032" cy="228600"/>
              </a:xfrm>
              <a:prstGeom prst="rect">
                <a:avLst/>
              </a:prstGeom>
              <a:solidFill>
                <a:srgbClr val="F2F2F2"/>
              </a:solidFill>
              <a:ln w="9525">
                <a:solidFill>
                  <a:schemeClr val="tx1"/>
                </a:solidFill>
                <a:miter lim="800000"/>
                <a:headEnd/>
                <a:tailEnd/>
              </a:ln>
              <a:effectLst>
                <a:outerShdw dist="23000" dir="5400000" rotWithShape="0">
                  <a:srgbClr val="808080">
                    <a:alpha val="34998"/>
                  </a:srgbClr>
                </a:outerShdw>
              </a:effectLst>
            </p:spPr>
            <p:txBody>
              <a:bodyPr anchor="ctr"/>
              <a:lstStyle/>
              <a:p>
                <a:endParaRPr lang="en-US"/>
              </a:p>
            </p:txBody>
          </p:sp>
          <p:sp>
            <p:nvSpPr>
              <p:cNvPr id="24" name="Rectangle 23">
                <a:extLst>
                  <a:ext uri="{FF2B5EF4-FFF2-40B4-BE49-F238E27FC236}">
                    <a16:creationId xmlns:a16="http://schemas.microsoft.com/office/drawing/2014/main" id="{E25129C7-EAAF-4EDA-B136-55CDC2B1907A}"/>
                  </a:ext>
                </a:extLst>
              </p:cNvPr>
              <p:cNvSpPr>
                <a:spLocks noChangeArrowheads="1"/>
              </p:cNvSpPr>
              <p:nvPr/>
            </p:nvSpPr>
            <p:spPr bwMode="auto">
              <a:xfrm>
                <a:off x="1262168" y="76200"/>
                <a:ext cx="381032" cy="228600"/>
              </a:xfrm>
              <a:prstGeom prst="rect">
                <a:avLst/>
              </a:prstGeom>
              <a:solidFill>
                <a:srgbClr val="F2F2F2"/>
              </a:solidFill>
              <a:ln w="9525">
                <a:solidFill>
                  <a:schemeClr val="tx1"/>
                </a:solidFill>
                <a:miter lim="800000"/>
                <a:headEnd/>
                <a:tailEnd/>
              </a:ln>
              <a:effectLst>
                <a:outerShdw dist="23000" dir="5400000" rotWithShape="0">
                  <a:srgbClr val="808080">
                    <a:alpha val="34998"/>
                  </a:srgbClr>
                </a:outerShdw>
              </a:effectLst>
            </p:spPr>
            <p:txBody>
              <a:bodyPr anchor="ctr"/>
              <a:lstStyle/>
              <a:p>
                <a:endParaRPr lang="en-US"/>
              </a:p>
            </p:txBody>
          </p:sp>
          <p:sp>
            <p:nvSpPr>
              <p:cNvPr id="25" name="Rectangle 24">
                <a:extLst>
                  <a:ext uri="{FF2B5EF4-FFF2-40B4-BE49-F238E27FC236}">
                    <a16:creationId xmlns:a16="http://schemas.microsoft.com/office/drawing/2014/main" id="{C2412BD6-8255-447A-A29B-74D025C9A424}"/>
                  </a:ext>
                </a:extLst>
              </p:cNvPr>
              <p:cNvSpPr>
                <a:spLocks noChangeArrowheads="1"/>
              </p:cNvSpPr>
              <p:nvPr/>
            </p:nvSpPr>
            <p:spPr bwMode="auto">
              <a:xfrm>
                <a:off x="1719406" y="76200"/>
                <a:ext cx="381032" cy="228600"/>
              </a:xfrm>
              <a:prstGeom prst="rect">
                <a:avLst/>
              </a:prstGeom>
              <a:solidFill>
                <a:srgbClr val="F2F2F2"/>
              </a:solidFill>
              <a:ln w="9525">
                <a:solidFill>
                  <a:schemeClr val="tx1"/>
                </a:solidFill>
                <a:miter lim="800000"/>
                <a:headEnd/>
                <a:tailEnd/>
              </a:ln>
              <a:effectLst>
                <a:outerShdw dist="23000" dir="5400000" rotWithShape="0">
                  <a:srgbClr val="808080">
                    <a:alpha val="34998"/>
                  </a:srgbClr>
                </a:outerShdw>
              </a:effectLst>
            </p:spPr>
            <p:txBody>
              <a:bodyPr anchor="ctr"/>
              <a:lstStyle/>
              <a:p>
                <a:endParaRPr lang="en-US"/>
              </a:p>
            </p:txBody>
          </p:sp>
          <p:sp>
            <p:nvSpPr>
              <p:cNvPr id="26" name="Rectangle 25">
                <a:extLst>
                  <a:ext uri="{FF2B5EF4-FFF2-40B4-BE49-F238E27FC236}">
                    <a16:creationId xmlns:a16="http://schemas.microsoft.com/office/drawing/2014/main" id="{2F5FDA54-F54B-4939-B7A5-7DDBAE50A55D}"/>
                  </a:ext>
                </a:extLst>
              </p:cNvPr>
              <p:cNvSpPr>
                <a:spLocks noChangeArrowheads="1"/>
              </p:cNvSpPr>
              <p:nvPr/>
            </p:nvSpPr>
            <p:spPr bwMode="auto">
              <a:xfrm>
                <a:off x="2176644" y="76200"/>
                <a:ext cx="381032" cy="228600"/>
              </a:xfrm>
              <a:prstGeom prst="rect">
                <a:avLst/>
              </a:prstGeom>
              <a:solidFill>
                <a:srgbClr val="F2F2F2"/>
              </a:solidFill>
              <a:ln w="9525">
                <a:solidFill>
                  <a:schemeClr val="tx1"/>
                </a:solidFill>
                <a:miter lim="800000"/>
                <a:headEnd/>
                <a:tailEnd/>
              </a:ln>
              <a:effectLst>
                <a:outerShdw dist="23000" dir="5400000" rotWithShape="0">
                  <a:srgbClr val="808080">
                    <a:alpha val="34998"/>
                  </a:srgbClr>
                </a:outerShdw>
              </a:effectLst>
            </p:spPr>
            <p:txBody>
              <a:bodyPr anchor="ctr"/>
              <a:lstStyle/>
              <a:p>
                <a:endParaRPr lang="en-US"/>
              </a:p>
            </p:txBody>
          </p:sp>
          <p:sp>
            <p:nvSpPr>
              <p:cNvPr id="27" name="Rectangle 26">
                <a:extLst>
                  <a:ext uri="{FF2B5EF4-FFF2-40B4-BE49-F238E27FC236}">
                    <a16:creationId xmlns:a16="http://schemas.microsoft.com/office/drawing/2014/main" id="{E43C9834-00B4-457B-9A27-6E10EC067C11}"/>
                  </a:ext>
                </a:extLst>
              </p:cNvPr>
              <p:cNvSpPr>
                <a:spLocks noChangeArrowheads="1"/>
              </p:cNvSpPr>
              <p:nvPr/>
            </p:nvSpPr>
            <p:spPr bwMode="auto">
              <a:xfrm>
                <a:off x="2633882" y="76200"/>
                <a:ext cx="381032" cy="228600"/>
              </a:xfrm>
              <a:prstGeom prst="rect">
                <a:avLst/>
              </a:prstGeom>
              <a:solidFill>
                <a:srgbClr val="F2F2F2"/>
              </a:solidFill>
              <a:ln w="9525">
                <a:solidFill>
                  <a:schemeClr val="tx1"/>
                </a:solidFill>
                <a:miter lim="800000"/>
                <a:headEnd/>
                <a:tailEnd/>
              </a:ln>
              <a:effectLst>
                <a:outerShdw dist="23000" dir="5400000" rotWithShape="0">
                  <a:srgbClr val="808080">
                    <a:alpha val="34998"/>
                  </a:srgbClr>
                </a:outerShdw>
              </a:effectLst>
            </p:spPr>
            <p:txBody>
              <a:bodyPr anchor="ctr"/>
              <a:lstStyle/>
              <a:p>
                <a:endParaRPr lang="en-US"/>
              </a:p>
            </p:txBody>
          </p:sp>
          <p:sp>
            <p:nvSpPr>
              <p:cNvPr id="28" name="Rectangle 27">
                <a:extLst>
                  <a:ext uri="{FF2B5EF4-FFF2-40B4-BE49-F238E27FC236}">
                    <a16:creationId xmlns:a16="http://schemas.microsoft.com/office/drawing/2014/main" id="{B353591D-C0E8-4726-BAF1-BA61AA6FEC96}"/>
                  </a:ext>
                </a:extLst>
              </p:cNvPr>
              <p:cNvSpPr>
                <a:spLocks noChangeArrowheads="1"/>
              </p:cNvSpPr>
              <p:nvPr/>
            </p:nvSpPr>
            <p:spPr bwMode="auto">
              <a:xfrm>
                <a:off x="3091120" y="76200"/>
                <a:ext cx="381032" cy="228600"/>
              </a:xfrm>
              <a:prstGeom prst="rect">
                <a:avLst/>
              </a:prstGeom>
              <a:solidFill>
                <a:srgbClr val="F2F2F2"/>
              </a:solidFill>
              <a:ln w="9525">
                <a:solidFill>
                  <a:schemeClr val="tx1"/>
                </a:solidFill>
                <a:miter lim="800000"/>
                <a:headEnd/>
                <a:tailEnd/>
              </a:ln>
              <a:effectLst>
                <a:outerShdw dist="23000" dir="5400000" rotWithShape="0">
                  <a:srgbClr val="808080">
                    <a:alpha val="34998"/>
                  </a:srgbClr>
                </a:outerShdw>
              </a:effectLst>
            </p:spPr>
            <p:txBody>
              <a:bodyPr anchor="ctr"/>
              <a:lstStyle/>
              <a:p>
                <a:endParaRPr lang="en-US"/>
              </a:p>
            </p:txBody>
          </p:sp>
          <p:sp>
            <p:nvSpPr>
              <p:cNvPr id="29" name="Rectangle 28">
                <a:extLst>
                  <a:ext uri="{FF2B5EF4-FFF2-40B4-BE49-F238E27FC236}">
                    <a16:creationId xmlns:a16="http://schemas.microsoft.com/office/drawing/2014/main" id="{DACEC4DD-3B7A-454A-B79F-A4B8E1327A6F}"/>
                  </a:ext>
                </a:extLst>
              </p:cNvPr>
              <p:cNvSpPr>
                <a:spLocks noChangeArrowheads="1"/>
              </p:cNvSpPr>
              <p:nvPr/>
            </p:nvSpPr>
            <p:spPr bwMode="auto">
              <a:xfrm>
                <a:off x="3548358" y="76200"/>
                <a:ext cx="381032" cy="228600"/>
              </a:xfrm>
              <a:prstGeom prst="rect">
                <a:avLst/>
              </a:prstGeom>
              <a:solidFill>
                <a:srgbClr val="F2F2F2"/>
              </a:solidFill>
              <a:ln w="9525">
                <a:solidFill>
                  <a:schemeClr val="tx1"/>
                </a:solidFill>
                <a:miter lim="800000"/>
                <a:headEnd/>
                <a:tailEnd/>
              </a:ln>
              <a:effectLst>
                <a:outerShdw dist="23000" dir="5400000" rotWithShape="0">
                  <a:srgbClr val="808080">
                    <a:alpha val="34998"/>
                  </a:srgbClr>
                </a:outerShdw>
              </a:effectLst>
            </p:spPr>
            <p:txBody>
              <a:bodyPr anchor="ctr"/>
              <a:lstStyle/>
              <a:p>
                <a:endParaRPr lang="en-US"/>
              </a:p>
            </p:txBody>
          </p:sp>
          <p:sp>
            <p:nvSpPr>
              <p:cNvPr id="30" name="TextBox 2">
                <a:extLst>
                  <a:ext uri="{FF2B5EF4-FFF2-40B4-BE49-F238E27FC236}">
                    <a16:creationId xmlns:a16="http://schemas.microsoft.com/office/drawing/2014/main" id="{D204B1D0-E464-45DB-82D1-0FF92083FE9E}"/>
                  </a:ext>
                </a:extLst>
              </p:cNvPr>
              <p:cNvSpPr txBox="1">
                <a:spLocks noChangeArrowheads="1"/>
              </p:cNvSpPr>
              <p:nvPr/>
            </p:nvSpPr>
            <p:spPr bwMode="auto">
              <a:xfrm>
                <a:off x="1600200" y="3521483"/>
                <a:ext cx="2405397" cy="22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fontAlgn="base">
                  <a:spcBef>
                    <a:spcPts val="0"/>
                  </a:spcBef>
                  <a:spcAft>
                    <a:spcPts val="0"/>
                  </a:spcAft>
                </a:pPr>
                <a:r>
                  <a:rPr lang="en-US" sz="1400" b="1" kern="1200" dirty="0">
                    <a:solidFill>
                      <a:srgbClr val="000000"/>
                    </a:solidFill>
                    <a:effectLst/>
                    <a:latin typeface="Calibri" panose="020F0502020204030204" pitchFamily="34" charset="0"/>
                    <a:ea typeface="MS PGothic" panose="020B0600070205080204" pitchFamily="34" charset="-128"/>
                    <a:cs typeface="Times New Roman" panose="02020603050405020304" pitchFamily="18" charset="0"/>
                  </a:rPr>
                  <a:t>Photo-multipliers</a:t>
                </a:r>
                <a:endParaRPr lang="en-US" sz="1200" dirty="0">
                  <a:effectLst/>
                  <a:latin typeface="Times New Roman" panose="02020603050405020304" pitchFamily="18" charset="0"/>
                  <a:ea typeface="Times New Roman" panose="02020603050405020304" pitchFamily="18" charset="0"/>
                </a:endParaRPr>
              </a:p>
            </p:txBody>
          </p:sp>
          <p:sp>
            <p:nvSpPr>
              <p:cNvPr id="31" name="TextBox 2">
                <a:extLst>
                  <a:ext uri="{FF2B5EF4-FFF2-40B4-BE49-F238E27FC236}">
                    <a16:creationId xmlns:a16="http://schemas.microsoft.com/office/drawing/2014/main" id="{E386872A-3E98-419F-ABC1-A6C48627816D}"/>
                  </a:ext>
                </a:extLst>
              </p:cNvPr>
              <p:cNvSpPr txBox="1">
                <a:spLocks noChangeArrowheads="1"/>
              </p:cNvSpPr>
              <p:nvPr/>
            </p:nvSpPr>
            <p:spPr bwMode="auto">
              <a:xfrm>
                <a:off x="1676400" y="1379742"/>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fontAlgn="base">
                  <a:spcBef>
                    <a:spcPts val="0"/>
                  </a:spcBef>
                  <a:spcAft>
                    <a:spcPts val="0"/>
                  </a:spcAft>
                </a:pPr>
                <a:r>
                  <a:rPr lang="en-US" sz="1800" b="1" kern="1200" dirty="0">
                    <a:solidFill>
                      <a:srgbClr val="000000"/>
                    </a:solidFill>
                    <a:effectLst/>
                    <a:latin typeface="Calibri" panose="020F0502020204030204" pitchFamily="34" charset="0"/>
                    <a:ea typeface="MS PGothic" panose="020B0600070205080204" pitchFamily="34" charset="-128"/>
                    <a:cs typeface="Times New Roman" panose="02020603050405020304" pitchFamily="18" charset="0"/>
                  </a:rPr>
                  <a:t>Liquid “primary”</a:t>
                </a:r>
                <a:endParaRPr lang="en-US" sz="1200" dirty="0">
                  <a:effectLst/>
                  <a:latin typeface="Times New Roman" panose="02020603050405020304" pitchFamily="18" charset="0"/>
                  <a:ea typeface="Times New Roman" panose="02020603050405020304" pitchFamily="18" charset="0"/>
                </a:endParaRPr>
              </a:p>
            </p:txBody>
          </p:sp>
          <p:cxnSp>
            <p:nvCxnSpPr>
              <p:cNvPr id="32" name="Straight Connector 31">
                <a:extLst>
                  <a:ext uri="{FF2B5EF4-FFF2-40B4-BE49-F238E27FC236}">
                    <a16:creationId xmlns:a16="http://schemas.microsoft.com/office/drawing/2014/main" id="{D5B42798-2B65-4489-B540-5F5D8137BD11}"/>
                  </a:ext>
                </a:extLst>
              </p:cNvPr>
              <p:cNvCxnSpPr/>
              <p:nvPr/>
            </p:nvCxnSpPr>
            <p:spPr>
              <a:xfrm flipV="1">
                <a:off x="3962730" y="373062"/>
                <a:ext cx="652517" cy="7938"/>
              </a:xfrm>
              <a:prstGeom prst="line">
                <a:avLst/>
              </a:prstGeom>
              <a:ln>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F0033CAF-14A3-4AE6-B030-7DED8989C081}"/>
                  </a:ext>
                </a:extLst>
              </p:cNvPr>
              <p:cNvCxnSpPr/>
              <p:nvPr/>
            </p:nvCxnSpPr>
            <p:spPr>
              <a:xfrm flipV="1">
                <a:off x="3929390" y="914400"/>
                <a:ext cx="677918" cy="7937"/>
              </a:xfrm>
              <a:prstGeom prst="line">
                <a:avLst/>
              </a:prstGeom>
              <a:ln>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1C1AF946-450E-423D-A747-16FAC0D08E29}"/>
                  </a:ext>
                </a:extLst>
              </p:cNvPr>
              <p:cNvCxnSpPr/>
              <p:nvPr/>
            </p:nvCxnSpPr>
            <p:spPr>
              <a:xfrm flipV="1">
                <a:off x="3962730" y="3421063"/>
                <a:ext cx="652517" cy="7938"/>
              </a:xfrm>
              <a:prstGeom prst="line">
                <a:avLst/>
              </a:prstGeom>
              <a:ln>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5" name="Line 45">
                <a:extLst>
                  <a:ext uri="{FF2B5EF4-FFF2-40B4-BE49-F238E27FC236}">
                    <a16:creationId xmlns:a16="http://schemas.microsoft.com/office/drawing/2014/main" id="{D553E53A-1FF1-4651-98D1-E9C354F96621}"/>
                  </a:ext>
                </a:extLst>
              </p:cNvPr>
              <p:cNvCxnSpPr/>
              <p:nvPr/>
            </p:nvCxnSpPr>
            <p:spPr bwMode="auto">
              <a:xfrm>
                <a:off x="533400" y="1455942"/>
                <a:ext cx="1438677" cy="965039"/>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cxnSp>
          <p:cxnSp>
            <p:nvCxnSpPr>
              <p:cNvPr id="36" name="Line 46">
                <a:extLst>
                  <a:ext uri="{FF2B5EF4-FFF2-40B4-BE49-F238E27FC236}">
                    <a16:creationId xmlns:a16="http://schemas.microsoft.com/office/drawing/2014/main" id="{A15892BB-1105-4460-803C-764A1B2EEC63}"/>
                  </a:ext>
                </a:extLst>
              </p:cNvPr>
              <p:cNvCxnSpPr/>
              <p:nvPr/>
            </p:nvCxnSpPr>
            <p:spPr bwMode="auto">
              <a:xfrm flipH="1">
                <a:off x="490866" y="2416221"/>
                <a:ext cx="1465335" cy="195229"/>
              </a:xfrm>
              <a:prstGeom prst="line">
                <a:avLst/>
              </a:prstGeom>
              <a:noFill/>
              <a:ln w="28575">
                <a:solidFill>
                  <a:srgbClr val="000000"/>
                </a:solidFill>
                <a:round/>
                <a:headEnd/>
                <a:tailEnd type="arrow" w="med" len="med"/>
              </a:ln>
              <a:extLst>
                <a:ext uri="{909E8E84-426E-40DD-AFC4-6F175D3DCCD1}">
                  <a14:hiddenFill xmlns:a14="http://schemas.microsoft.com/office/drawing/2010/main">
                    <a:noFill/>
                  </a14:hiddenFill>
                </a:ext>
              </a:extLst>
            </p:spPr>
          </p:cxnSp>
          <p:grpSp>
            <p:nvGrpSpPr>
              <p:cNvPr id="37" name="Group 36">
                <a:extLst>
                  <a:ext uri="{FF2B5EF4-FFF2-40B4-BE49-F238E27FC236}">
                    <a16:creationId xmlns:a16="http://schemas.microsoft.com/office/drawing/2014/main" id="{1D059292-A50C-4535-B0A3-4D6759CD248B}"/>
                  </a:ext>
                </a:extLst>
              </p:cNvPr>
              <p:cNvGrpSpPr>
                <a:grpSpLocks/>
              </p:cNvGrpSpPr>
              <p:nvPr/>
            </p:nvGrpSpPr>
            <p:grpSpPr bwMode="auto">
              <a:xfrm>
                <a:off x="1735282" y="1773238"/>
                <a:ext cx="873198" cy="1263650"/>
                <a:chOff x="1735282" y="1773237"/>
                <a:chExt cx="873155" cy="1263860"/>
              </a:xfrm>
            </p:grpSpPr>
            <p:sp>
              <p:nvSpPr>
                <p:cNvPr id="57" name="Freeform 62">
                  <a:extLst>
                    <a:ext uri="{FF2B5EF4-FFF2-40B4-BE49-F238E27FC236}">
                      <a16:creationId xmlns:a16="http://schemas.microsoft.com/office/drawing/2014/main" id="{7DBF4FF1-EC11-4E6E-8D96-0F4FD303F28C}"/>
                    </a:ext>
                  </a:extLst>
                </p:cNvPr>
                <p:cNvSpPr/>
                <p:nvPr/>
              </p:nvSpPr>
              <p:spPr>
                <a:xfrm>
                  <a:off x="1735282" y="2482968"/>
                  <a:ext cx="323861" cy="554129"/>
                </a:xfrm>
                <a:custGeom>
                  <a:avLst/>
                  <a:gdLst>
                    <a:gd name="connsiteX0" fmla="*/ 373511 w 373511"/>
                    <a:gd name="connsiteY0" fmla="*/ 0 h 663037"/>
                    <a:gd name="connsiteX1" fmla="*/ 168080 w 373511"/>
                    <a:gd name="connsiteY1" fmla="*/ 28016 h 663037"/>
                    <a:gd name="connsiteX2" fmla="*/ 308146 w 373511"/>
                    <a:gd name="connsiteY2" fmla="*/ 93386 h 663037"/>
                    <a:gd name="connsiteX3" fmla="*/ 140067 w 373511"/>
                    <a:gd name="connsiteY3" fmla="*/ 121401 h 663037"/>
                    <a:gd name="connsiteX4" fmla="*/ 270795 w 373511"/>
                    <a:gd name="connsiteY4" fmla="*/ 196110 h 663037"/>
                    <a:gd name="connsiteX5" fmla="*/ 121391 w 373511"/>
                    <a:gd name="connsiteY5" fmla="*/ 196110 h 663037"/>
                    <a:gd name="connsiteX6" fmla="*/ 242782 w 373511"/>
                    <a:gd name="connsiteY6" fmla="*/ 289495 h 663037"/>
                    <a:gd name="connsiteX7" fmla="*/ 84040 w 373511"/>
                    <a:gd name="connsiteY7" fmla="*/ 289495 h 663037"/>
                    <a:gd name="connsiteX8" fmla="*/ 205431 w 373511"/>
                    <a:gd name="connsiteY8" fmla="*/ 392219 h 663037"/>
                    <a:gd name="connsiteX9" fmla="*/ 56027 w 373511"/>
                    <a:gd name="connsiteY9" fmla="*/ 382881 h 663037"/>
                    <a:gd name="connsiteX10" fmla="*/ 102716 w 373511"/>
                    <a:gd name="connsiteY10" fmla="*/ 476266 h 663037"/>
                    <a:gd name="connsiteX11" fmla="*/ 56027 w 373511"/>
                    <a:gd name="connsiteY11" fmla="*/ 569652 h 663037"/>
                    <a:gd name="connsiteX12" fmla="*/ 0 w 373511"/>
                    <a:gd name="connsiteY12" fmla="*/ 663037 h 66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3511" h="663037">
                      <a:moveTo>
                        <a:pt x="373511" y="0"/>
                      </a:moveTo>
                      <a:cubicBezTo>
                        <a:pt x="276242" y="6226"/>
                        <a:pt x="178974" y="12452"/>
                        <a:pt x="168080" y="28016"/>
                      </a:cubicBezTo>
                      <a:cubicBezTo>
                        <a:pt x="157186" y="43580"/>
                        <a:pt x="312815" y="77822"/>
                        <a:pt x="308146" y="93386"/>
                      </a:cubicBezTo>
                      <a:cubicBezTo>
                        <a:pt x="303477" y="108950"/>
                        <a:pt x="146292" y="104280"/>
                        <a:pt x="140067" y="121401"/>
                      </a:cubicBezTo>
                      <a:cubicBezTo>
                        <a:pt x="133842" y="138522"/>
                        <a:pt x="273908" y="183659"/>
                        <a:pt x="270795" y="196110"/>
                      </a:cubicBezTo>
                      <a:cubicBezTo>
                        <a:pt x="267682" y="208561"/>
                        <a:pt x="126060" y="180546"/>
                        <a:pt x="121391" y="196110"/>
                      </a:cubicBezTo>
                      <a:cubicBezTo>
                        <a:pt x="116722" y="211674"/>
                        <a:pt x="249007" y="273931"/>
                        <a:pt x="242782" y="289495"/>
                      </a:cubicBezTo>
                      <a:cubicBezTo>
                        <a:pt x="236557" y="305059"/>
                        <a:pt x="90265" y="272374"/>
                        <a:pt x="84040" y="289495"/>
                      </a:cubicBezTo>
                      <a:cubicBezTo>
                        <a:pt x="77815" y="306616"/>
                        <a:pt x="210100" y="376655"/>
                        <a:pt x="205431" y="392219"/>
                      </a:cubicBezTo>
                      <a:cubicBezTo>
                        <a:pt x="200762" y="407783"/>
                        <a:pt x="73146" y="368873"/>
                        <a:pt x="56027" y="382881"/>
                      </a:cubicBezTo>
                      <a:cubicBezTo>
                        <a:pt x="38908" y="396889"/>
                        <a:pt x="102716" y="445138"/>
                        <a:pt x="102716" y="476266"/>
                      </a:cubicBezTo>
                      <a:cubicBezTo>
                        <a:pt x="102716" y="507394"/>
                        <a:pt x="73146" y="538524"/>
                        <a:pt x="56027" y="569652"/>
                      </a:cubicBezTo>
                      <a:cubicBezTo>
                        <a:pt x="38908" y="600781"/>
                        <a:pt x="0" y="663037"/>
                        <a:pt x="0" y="663037"/>
                      </a:cubicBezTo>
                    </a:path>
                  </a:pathLst>
                </a:custGeom>
                <a:ln w="38100">
                  <a:solidFill>
                    <a:srgbClr val="FEFF8E"/>
                  </a:solidFill>
                  <a:tailEnd type="triangle"/>
                </a:ln>
                <a:effectLst/>
              </p:spPr>
              <p:style>
                <a:lnRef idx="2">
                  <a:schemeClr val="accent1"/>
                </a:lnRef>
                <a:fillRef idx="0">
                  <a:schemeClr val="accent1"/>
                </a:fillRef>
                <a:effectRef idx="1">
                  <a:schemeClr val="accent1"/>
                </a:effectRef>
                <a:fontRef idx="minor">
                  <a:schemeClr val="tx1"/>
                </a:fontRef>
              </p:style>
              <p:txBody>
                <a:bodyPr anchor="ctr"/>
                <a:lstStyle/>
                <a:p>
                  <a:endParaRPr lang="en-US"/>
                </a:p>
              </p:txBody>
            </p:sp>
            <p:sp>
              <p:nvSpPr>
                <p:cNvPr id="58" name="Freeform 63">
                  <a:extLst>
                    <a:ext uri="{FF2B5EF4-FFF2-40B4-BE49-F238E27FC236}">
                      <a16:creationId xmlns:a16="http://schemas.microsoft.com/office/drawing/2014/main" id="{E0B0C6C5-9EE0-46D0-AE98-B3D10C5361DA}"/>
                    </a:ext>
                  </a:extLst>
                </p:cNvPr>
                <p:cNvSpPr/>
                <p:nvPr/>
              </p:nvSpPr>
              <p:spPr>
                <a:xfrm rot="17914102">
                  <a:off x="2169457" y="2515553"/>
                  <a:ext cx="323904" cy="554057"/>
                </a:xfrm>
                <a:custGeom>
                  <a:avLst/>
                  <a:gdLst>
                    <a:gd name="connsiteX0" fmla="*/ 373511 w 373511"/>
                    <a:gd name="connsiteY0" fmla="*/ 0 h 663037"/>
                    <a:gd name="connsiteX1" fmla="*/ 168080 w 373511"/>
                    <a:gd name="connsiteY1" fmla="*/ 28016 h 663037"/>
                    <a:gd name="connsiteX2" fmla="*/ 308146 w 373511"/>
                    <a:gd name="connsiteY2" fmla="*/ 93386 h 663037"/>
                    <a:gd name="connsiteX3" fmla="*/ 140067 w 373511"/>
                    <a:gd name="connsiteY3" fmla="*/ 121401 h 663037"/>
                    <a:gd name="connsiteX4" fmla="*/ 270795 w 373511"/>
                    <a:gd name="connsiteY4" fmla="*/ 196110 h 663037"/>
                    <a:gd name="connsiteX5" fmla="*/ 121391 w 373511"/>
                    <a:gd name="connsiteY5" fmla="*/ 196110 h 663037"/>
                    <a:gd name="connsiteX6" fmla="*/ 242782 w 373511"/>
                    <a:gd name="connsiteY6" fmla="*/ 289495 h 663037"/>
                    <a:gd name="connsiteX7" fmla="*/ 84040 w 373511"/>
                    <a:gd name="connsiteY7" fmla="*/ 289495 h 663037"/>
                    <a:gd name="connsiteX8" fmla="*/ 205431 w 373511"/>
                    <a:gd name="connsiteY8" fmla="*/ 392219 h 663037"/>
                    <a:gd name="connsiteX9" fmla="*/ 56027 w 373511"/>
                    <a:gd name="connsiteY9" fmla="*/ 382881 h 663037"/>
                    <a:gd name="connsiteX10" fmla="*/ 102716 w 373511"/>
                    <a:gd name="connsiteY10" fmla="*/ 476266 h 663037"/>
                    <a:gd name="connsiteX11" fmla="*/ 56027 w 373511"/>
                    <a:gd name="connsiteY11" fmla="*/ 569652 h 663037"/>
                    <a:gd name="connsiteX12" fmla="*/ 0 w 373511"/>
                    <a:gd name="connsiteY12" fmla="*/ 663037 h 66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3511" h="663037">
                      <a:moveTo>
                        <a:pt x="373511" y="0"/>
                      </a:moveTo>
                      <a:cubicBezTo>
                        <a:pt x="276242" y="6226"/>
                        <a:pt x="178974" y="12452"/>
                        <a:pt x="168080" y="28016"/>
                      </a:cubicBezTo>
                      <a:cubicBezTo>
                        <a:pt x="157186" y="43580"/>
                        <a:pt x="312815" y="77822"/>
                        <a:pt x="308146" y="93386"/>
                      </a:cubicBezTo>
                      <a:cubicBezTo>
                        <a:pt x="303477" y="108950"/>
                        <a:pt x="146292" y="104280"/>
                        <a:pt x="140067" y="121401"/>
                      </a:cubicBezTo>
                      <a:cubicBezTo>
                        <a:pt x="133842" y="138522"/>
                        <a:pt x="273908" y="183659"/>
                        <a:pt x="270795" y="196110"/>
                      </a:cubicBezTo>
                      <a:cubicBezTo>
                        <a:pt x="267682" y="208561"/>
                        <a:pt x="126060" y="180546"/>
                        <a:pt x="121391" y="196110"/>
                      </a:cubicBezTo>
                      <a:cubicBezTo>
                        <a:pt x="116722" y="211674"/>
                        <a:pt x="249007" y="273931"/>
                        <a:pt x="242782" y="289495"/>
                      </a:cubicBezTo>
                      <a:cubicBezTo>
                        <a:pt x="236557" y="305059"/>
                        <a:pt x="90265" y="272374"/>
                        <a:pt x="84040" y="289495"/>
                      </a:cubicBezTo>
                      <a:cubicBezTo>
                        <a:pt x="77815" y="306616"/>
                        <a:pt x="210100" y="376655"/>
                        <a:pt x="205431" y="392219"/>
                      </a:cubicBezTo>
                      <a:cubicBezTo>
                        <a:pt x="200762" y="407783"/>
                        <a:pt x="73146" y="368873"/>
                        <a:pt x="56027" y="382881"/>
                      </a:cubicBezTo>
                      <a:cubicBezTo>
                        <a:pt x="38908" y="396889"/>
                        <a:pt x="102716" y="445138"/>
                        <a:pt x="102716" y="476266"/>
                      </a:cubicBezTo>
                      <a:cubicBezTo>
                        <a:pt x="102716" y="507394"/>
                        <a:pt x="73146" y="538524"/>
                        <a:pt x="56027" y="569652"/>
                      </a:cubicBezTo>
                      <a:cubicBezTo>
                        <a:pt x="38908" y="600781"/>
                        <a:pt x="0" y="663037"/>
                        <a:pt x="0" y="663037"/>
                      </a:cubicBezTo>
                    </a:path>
                  </a:pathLst>
                </a:custGeom>
                <a:ln w="38100">
                  <a:solidFill>
                    <a:srgbClr val="FEFF8E"/>
                  </a:solidFill>
                  <a:tailEnd type="triangle"/>
                </a:ln>
                <a:effectLst/>
              </p:spPr>
              <p:style>
                <a:lnRef idx="2">
                  <a:schemeClr val="accent1"/>
                </a:lnRef>
                <a:fillRef idx="0">
                  <a:schemeClr val="accent1"/>
                </a:fillRef>
                <a:effectRef idx="1">
                  <a:schemeClr val="accent1"/>
                </a:effectRef>
                <a:fontRef idx="minor">
                  <a:schemeClr val="tx1"/>
                </a:fontRef>
              </p:style>
              <p:txBody>
                <a:bodyPr anchor="ctr"/>
                <a:lstStyle/>
                <a:p>
                  <a:endParaRPr lang="en-US"/>
                </a:p>
              </p:txBody>
            </p:sp>
            <p:sp>
              <p:nvSpPr>
                <p:cNvPr id="59" name="Freeform 64">
                  <a:extLst>
                    <a:ext uri="{FF2B5EF4-FFF2-40B4-BE49-F238E27FC236}">
                      <a16:creationId xmlns:a16="http://schemas.microsoft.com/office/drawing/2014/main" id="{5B06C0E3-6BB8-4349-A176-E3DD7E4EB443}"/>
                    </a:ext>
                  </a:extLst>
                </p:cNvPr>
                <p:cNvSpPr/>
                <p:nvPr/>
              </p:nvSpPr>
              <p:spPr>
                <a:xfrm rot="10958707">
                  <a:off x="1967065" y="1773237"/>
                  <a:ext cx="323861" cy="555717"/>
                </a:xfrm>
                <a:custGeom>
                  <a:avLst/>
                  <a:gdLst>
                    <a:gd name="connsiteX0" fmla="*/ 373511 w 373511"/>
                    <a:gd name="connsiteY0" fmla="*/ 0 h 663037"/>
                    <a:gd name="connsiteX1" fmla="*/ 168080 w 373511"/>
                    <a:gd name="connsiteY1" fmla="*/ 28016 h 663037"/>
                    <a:gd name="connsiteX2" fmla="*/ 308146 w 373511"/>
                    <a:gd name="connsiteY2" fmla="*/ 93386 h 663037"/>
                    <a:gd name="connsiteX3" fmla="*/ 140067 w 373511"/>
                    <a:gd name="connsiteY3" fmla="*/ 121401 h 663037"/>
                    <a:gd name="connsiteX4" fmla="*/ 270795 w 373511"/>
                    <a:gd name="connsiteY4" fmla="*/ 196110 h 663037"/>
                    <a:gd name="connsiteX5" fmla="*/ 121391 w 373511"/>
                    <a:gd name="connsiteY5" fmla="*/ 196110 h 663037"/>
                    <a:gd name="connsiteX6" fmla="*/ 242782 w 373511"/>
                    <a:gd name="connsiteY6" fmla="*/ 289495 h 663037"/>
                    <a:gd name="connsiteX7" fmla="*/ 84040 w 373511"/>
                    <a:gd name="connsiteY7" fmla="*/ 289495 h 663037"/>
                    <a:gd name="connsiteX8" fmla="*/ 205431 w 373511"/>
                    <a:gd name="connsiteY8" fmla="*/ 392219 h 663037"/>
                    <a:gd name="connsiteX9" fmla="*/ 56027 w 373511"/>
                    <a:gd name="connsiteY9" fmla="*/ 382881 h 663037"/>
                    <a:gd name="connsiteX10" fmla="*/ 102716 w 373511"/>
                    <a:gd name="connsiteY10" fmla="*/ 476266 h 663037"/>
                    <a:gd name="connsiteX11" fmla="*/ 56027 w 373511"/>
                    <a:gd name="connsiteY11" fmla="*/ 569652 h 663037"/>
                    <a:gd name="connsiteX12" fmla="*/ 0 w 373511"/>
                    <a:gd name="connsiteY12" fmla="*/ 663037 h 66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3511" h="663037">
                      <a:moveTo>
                        <a:pt x="373511" y="0"/>
                      </a:moveTo>
                      <a:cubicBezTo>
                        <a:pt x="276242" y="6226"/>
                        <a:pt x="178974" y="12452"/>
                        <a:pt x="168080" y="28016"/>
                      </a:cubicBezTo>
                      <a:cubicBezTo>
                        <a:pt x="157186" y="43580"/>
                        <a:pt x="312815" y="77822"/>
                        <a:pt x="308146" y="93386"/>
                      </a:cubicBezTo>
                      <a:cubicBezTo>
                        <a:pt x="303477" y="108950"/>
                        <a:pt x="146292" y="104280"/>
                        <a:pt x="140067" y="121401"/>
                      </a:cubicBezTo>
                      <a:cubicBezTo>
                        <a:pt x="133842" y="138522"/>
                        <a:pt x="273908" y="183659"/>
                        <a:pt x="270795" y="196110"/>
                      </a:cubicBezTo>
                      <a:cubicBezTo>
                        <a:pt x="267682" y="208561"/>
                        <a:pt x="126060" y="180546"/>
                        <a:pt x="121391" y="196110"/>
                      </a:cubicBezTo>
                      <a:cubicBezTo>
                        <a:pt x="116722" y="211674"/>
                        <a:pt x="249007" y="273931"/>
                        <a:pt x="242782" y="289495"/>
                      </a:cubicBezTo>
                      <a:cubicBezTo>
                        <a:pt x="236557" y="305059"/>
                        <a:pt x="90265" y="272374"/>
                        <a:pt x="84040" y="289495"/>
                      </a:cubicBezTo>
                      <a:cubicBezTo>
                        <a:pt x="77815" y="306616"/>
                        <a:pt x="210100" y="376655"/>
                        <a:pt x="205431" y="392219"/>
                      </a:cubicBezTo>
                      <a:cubicBezTo>
                        <a:pt x="200762" y="407783"/>
                        <a:pt x="73146" y="368873"/>
                        <a:pt x="56027" y="382881"/>
                      </a:cubicBezTo>
                      <a:cubicBezTo>
                        <a:pt x="38908" y="396889"/>
                        <a:pt x="102716" y="445138"/>
                        <a:pt x="102716" y="476266"/>
                      </a:cubicBezTo>
                      <a:cubicBezTo>
                        <a:pt x="102716" y="507394"/>
                        <a:pt x="73146" y="538524"/>
                        <a:pt x="56027" y="569652"/>
                      </a:cubicBezTo>
                      <a:cubicBezTo>
                        <a:pt x="38908" y="600781"/>
                        <a:pt x="0" y="663037"/>
                        <a:pt x="0" y="663037"/>
                      </a:cubicBezTo>
                    </a:path>
                  </a:pathLst>
                </a:custGeom>
                <a:ln w="38100">
                  <a:solidFill>
                    <a:srgbClr val="FEFF8E"/>
                  </a:solidFill>
                  <a:tailEnd type="triangle"/>
                </a:ln>
                <a:effectLst/>
              </p:spPr>
              <p:style>
                <a:lnRef idx="2">
                  <a:schemeClr val="accent1"/>
                </a:lnRef>
                <a:fillRef idx="0">
                  <a:schemeClr val="accent1"/>
                </a:fillRef>
                <a:effectRef idx="1">
                  <a:schemeClr val="accent1"/>
                </a:effectRef>
                <a:fontRef idx="minor">
                  <a:schemeClr val="tx1"/>
                </a:fontRef>
              </p:style>
              <p:txBody>
                <a:bodyPr anchor="ctr"/>
                <a:lstStyle/>
                <a:p>
                  <a:endParaRPr lang="en-US"/>
                </a:p>
              </p:txBody>
            </p:sp>
          </p:grpSp>
          <p:grpSp>
            <p:nvGrpSpPr>
              <p:cNvPr id="38" name="Group 37">
                <a:extLst>
                  <a:ext uri="{FF2B5EF4-FFF2-40B4-BE49-F238E27FC236}">
                    <a16:creationId xmlns:a16="http://schemas.microsoft.com/office/drawing/2014/main" id="{A9C1E108-57E5-4907-A07C-13C24E2F4E79}"/>
                  </a:ext>
                </a:extLst>
              </p:cNvPr>
              <p:cNvGrpSpPr>
                <a:grpSpLocks/>
              </p:cNvGrpSpPr>
              <p:nvPr/>
            </p:nvGrpSpPr>
            <p:grpSpPr bwMode="auto">
              <a:xfrm>
                <a:off x="1985629" y="2260526"/>
                <a:ext cx="778014" cy="347801"/>
                <a:chOff x="1985621" y="2260528"/>
                <a:chExt cx="777972" cy="347859"/>
              </a:xfrm>
            </p:grpSpPr>
            <p:sp>
              <p:nvSpPr>
                <p:cNvPr id="54" name="Oval 53">
                  <a:extLst>
                    <a:ext uri="{FF2B5EF4-FFF2-40B4-BE49-F238E27FC236}">
                      <a16:creationId xmlns:a16="http://schemas.microsoft.com/office/drawing/2014/main" id="{BC528137-49D1-4C91-B6A4-1EB14705318F}"/>
                    </a:ext>
                  </a:extLst>
                </p:cNvPr>
                <p:cNvSpPr/>
                <p:nvPr/>
              </p:nvSpPr>
              <p:spPr>
                <a:xfrm>
                  <a:off x="2161889" y="2260528"/>
                  <a:ext cx="449176" cy="189134"/>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algn="ctr" fontAlgn="base">
                    <a:spcBef>
                      <a:spcPts val="0"/>
                    </a:spcBef>
                    <a:spcAft>
                      <a:spcPts val="0"/>
                    </a:spcAft>
                  </a:pPr>
                  <a:r>
                    <a:rPr lang="en-US" sz="1200" kern="1200">
                      <a:solidFill>
                        <a:srgbClr val="FFFFFF"/>
                      </a:solidFill>
                      <a:effectLst/>
                      <a:latin typeface="Verdana" panose="020B0604030504040204" pitchFamily="34" charset="0"/>
                      <a:ea typeface="Times New Roman" panose="02020603050405020304" pitchFamily="18" charset="0"/>
                      <a:cs typeface="Verdana" panose="020B0604030504040204" pitchFamily="34" charset="0"/>
                    </a:rPr>
                    <a:t>e</a:t>
                  </a:r>
                  <a:r>
                    <a:rPr lang="en-US" sz="1200" kern="1200" baseline="30000">
                      <a:solidFill>
                        <a:srgbClr val="FFFFFF"/>
                      </a:solidFill>
                      <a:effectLst/>
                      <a:latin typeface="Verdana" panose="020B0604030504040204" pitchFamily="34" charset="0"/>
                      <a:ea typeface="Times New Roman" panose="02020603050405020304" pitchFamily="18" charset="0"/>
                      <a:cs typeface="Verdana" panose="020B0604030504040204" pitchFamily="34" charset="0"/>
                    </a:rPr>
                    <a:t>-</a:t>
                  </a:r>
                  <a:endParaRPr lang="en-US" sz="1200">
                    <a:effectLst/>
                    <a:latin typeface="Times New Roman" panose="02020603050405020304" pitchFamily="18" charset="0"/>
                    <a:ea typeface="Times New Roman" panose="02020603050405020304" pitchFamily="18" charset="0"/>
                  </a:endParaRPr>
                </a:p>
              </p:txBody>
            </p:sp>
            <p:sp>
              <p:nvSpPr>
                <p:cNvPr id="55" name="Oval 54">
                  <a:extLst>
                    <a:ext uri="{FF2B5EF4-FFF2-40B4-BE49-F238E27FC236}">
                      <a16:creationId xmlns:a16="http://schemas.microsoft.com/office/drawing/2014/main" id="{1A71B511-99A6-454C-A7A6-7720F8A11735}"/>
                    </a:ext>
                  </a:extLst>
                </p:cNvPr>
                <p:cNvSpPr/>
                <p:nvPr/>
              </p:nvSpPr>
              <p:spPr>
                <a:xfrm>
                  <a:off x="2314417" y="2414428"/>
                  <a:ext cx="449176" cy="193959"/>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algn="ctr" fontAlgn="base">
                    <a:spcBef>
                      <a:spcPts val="0"/>
                    </a:spcBef>
                    <a:spcAft>
                      <a:spcPts val="0"/>
                    </a:spcAft>
                  </a:pPr>
                  <a:r>
                    <a:rPr lang="en-US" sz="1200" kern="1200">
                      <a:solidFill>
                        <a:srgbClr val="FFFFFF"/>
                      </a:solidFill>
                      <a:effectLst/>
                      <a:latin typeface="Verdana" panose="020B0604030504040204" pitchFamily="34" charset="0"/>
                      <a:ea typeface="Times New Roman" panose="02020603050405020304" pitchFamily="18" charset="0"/>
                      <a:cs typeface="Verdana" panose="020B0604030504040204" pitchFamily="34" charset="0"/>
                    </a:rPr>
                    <a:t>e</a:t>
                  </a:r>
                  <a:r>
                    <a:rPr lang="en-US" sz="1200" kern="1200" baseline="30000">
                      <a:solidFill>
                        <a:srgbClr val="FFFFFF"/>
                      </a:solidFill>
                      <a:effectLst/>
                      <a:latin typeface="Verdana" panose="020B0604030504040204" pitchFamily="34" charset="0"/>
                      <a:ea typeface="Times New Roman" panose="02020603050405020304" pitchFamily="18" charset="0"/>
                      <a:cs typeface="Verdana" panose="020B0604030504040204" pitchFamily="34" charset="0"/>
                    </a:rPr>
                    <a:t>-</a:t>
                  </a:r>
                  <a:endParaRPr lang="en-US" sz="1200">
                    <a:effectLst/>
                    <a:latin typeface="Times New Roman" panose="02020603050405020304" pitchFamily="18" charset="0"/>
                    <a:ea typeface="Times New Roman" panose="02020603050405020304" pitchFamily="18" charset="0"/>
                  </a:endParaRPr>
                </a:p>
              </p:txBody>
            </p:sp>
            <p:sp>
              <p:nvSpPr>
                <p:cNvPr id="56" name="Oval 55">
                  <a:extLst>
                    <a:ext uri="{FF2B5EF4-FFF2-40B4-BE49-F238E27FC236}">
                      <a16:creationId xmlns:a16="http://schemas.microsoft.com/office/drawing/2014/main" id="{A3E4BB6E-012E-4831-B95F-51E68CC80FEC}"/>
                    </a:ext>
                  </a:extLst>
                </p:cNvPr>
                <p:cNvSpPr/>
                <p:nvPr/>
              </p:nvSpPr>
              <p:spPr>
                <a:xfrm>
                  <a:off x="1985621" y="2355712"/>
                  <a:ext cx="449177" cy="192029"/>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algn="ctr" fontAlgn="base">
                    <a:spcBef>
                      <a:spcPts val="0"/>
                    </a:spcBef>
                    <a:spcAft>
                      <a:spcPts val="0"/>
                    </a:spcAft>
                  </a:pPr>
                  <a:r>
                    <a:rPr lang="en-US" sz="1200" kern="1200">
                      <a:solidFill>
                        <a:srgbClr val="FFFFFF"/>
                      </a:solidFill>
                      <a:effectLst/>
                      <a:latin typeface="Verdana" panose="020B0604030504040204" pitchFamily="34" charset="0"/>
                      <a:ea typeface="Times New Roman" panose="02020603050405020304" pitchFamily="18" charset="0"/>
                      <a:cs typeface="Verdana" panose="020B0604030504040204" pitchFamily="34" charset="0"/>
                    </a:rPr>
                    <a:t>e</a:t>
                  </a:r>
                  <a:r>
                    <a:rPr lang="en-US" sz="1200" kern="1200" baseline="30000">
                      <a:solidFill>
                        <a:srgbClr val="FFFFFF"/>
                      </a:solidFill>
                      <a:effectLst/>
                      <a:latin typeface="Verdana" panose="020B0604030504040204" pitchFamily="34" charset="0"/>
                      <a:ea typeface="Times New Roman" panose="02020603050405020304" pitchFamily="18" charset="0"/>
                      <a:cs typeface="Verdana" panose="020B0604030504040204" pitchFamily="34" charset="0"/>
                    </a:rPr>
                    <a:t>-</a:t>
                  </a:r>
                  <a:endParaRPr lang="en-US" sz="1200">
                    <a:effectLst/>
                    <a:latin typeface="Times New Roman" panose="02020603050405020304" pitchFamily="18" charset="0"/>
                    <a:ea typeface="Times New Roman" panose="02020603050405020304" pitchFamily="18" charset="0"/>
                  </a:endParaRPr>
                </a:p>
              </p:txBody>
            </p:sp>
          </p:grpSp>
          <p:cxnSp>
            <p:nvCxnSpPr>
              <p:cNvPr id="39" name="Straight Connector 38">
                <a:extLst>
                  <a:ext uri="{FF2B5EF4-FFF2-40B4-BE49-F238E27FC236}">
                    <a16:creationId xmlns:a16="http://schemas.microsoft.com/office/drawing/2014/main" id="{41FC23A0-BD99-4352-A9C5-4BD40EBEFB9F}"/>
                  </a:ext>
                </a:extLst>
              </p:cNvPr>
              <p:cNvCxnSpPr/>
              <p:nvPr/>
            </p:nvCxnSpPr>
            <p:spPr>
              <a:xfrm>
                <a:off x="4604133" y="369887"/>
                <a:ext cx="0" cy="3048001"/>
              </a:xfrm>
              <a:prstGeom prst="line">
                <a:avLst/>
              </a:prstGeom>
              <a:ln>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40" name="Group 39">
                <a:extLst>
                  <a:ext uri="{FF2B5EF4-FFF2-40B4-BE49-F238E27FC236}">
                    <a16:creationId xmlns:a16="http://schemas.microsoft.com/office/drawing/2014/main" id="{9A886064-6A96-43F3-AADF-282171902290}"/>
                  </a:ext>
                </a:extLst>
              </p:cNvPr>
              <p:cNvGrpSpPr>
                <a:grpSpLocks/>
              </p:cNvGrpSpPr>
              <p:nvPr/>
            </p:nvGrpSpPr>
            <p:grpSpPr bwMode="auto">
              <a:xfrm>
                <a:off x="4356751" y="457201"/>
                <a:ext cx="533400" cy="396874"/>
                <a:chOff x="4356751" y="457201"/>
                <a:chExt cx="533400" cy="396874"/>
              </a:xfrm>
            </p:grpSpPr>
            <p:sp>
              <p:nvSpPr>
                <p:cNvPr id="52" name="Oval 51">
                  <a:extLst>
                    <a:ext uri="{FF2B5EF4-FFF2-40B4-BE49-F238E27FC236}">
                      <a16:creationId xmlns:a16="http://schemas.microsoft.com/office/drawing/2014/main" id="{0F9EC0F6-4E6E-4626-A9F1-9FB7BC10BD10}"/>
                    </a:ext>
                  </a:extLst>
                </p:cNvPr>
                <p:cNvSpPr/>
                <p:nvPr/>
              </p:nvSpPr>
              <p:spPr>
                <a:xfrm>
                  <a:off x="4397740" y="473075"/>
                  <a:ext cx="381031" cy="381000"/>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endParaRPr lang="en-US"/>
                </a:p>
              </p:txBody>
            </p:sp>
            <p:sp>
              <p:nvSpPr>
                <p:cNvPr id="53" name="TextBox 2">
                  <a:extLst>
                    <a:ext uri="{FF2B5EF4-FFF2-40B4-BE49-F238E27FC236}">
                      <a16:creationId xmlns:a16="http://schemas.microsoft.com/office/drawing/2014/main" id="{ADADD85B-05BA-4FDB-BA19-EB15B12E09F0}"/>
                    </a:ext>
                  </a:extLst>
                </p:cNvPr>
                <p:cNvSpPr txBox="1">
                  <a:spLocks noChangeArrowheads="1"/>
                </p:cNvSpPr>
                <p:nvPr/>
              </p:nvSpPr>
              <p:spPr bwMode="auto">
                <a:xfrm>
                  <a:off x="4356751" y="457201"/>
                  <a:ext cx="53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fontAlgn="base">
                    <a:spcBef>
                      <a:spcPts val="0"/>
                    </a:spcBef>
                    <a:spcAft>
                      <a:spcPts val="0"/>
                    </a:spcAft>
                  </a:pPr>
                  <a:r>
                    <a:rPr lang="en-US" sz="1400" b="1" kern="1200" dirty="0">
                      <a:solidFill>
                        <a:srgbClr val="000000"/>
                      </a:solidFill>
                      <a:effectLst/>
                      <a:latin typeface="Calibri" panose="020F0502020204030204" pitchFamily="34" charset="0"/>
                      <a:ea typeface="MS PGothic" panose="020B0600070205080204" pitchFamily="34" charset="-128"/>
                      <a:cs typeface="Times New Roman" panose="02020603050405020304" pitchFamily="18" charset="0"/>
                    </a:rPr>
                    <a:t>HV</a:t>
                  </a:r>
                  <a:endParaRPr lang="en-US" sz="1400" dirty="0">
                    <a:effectLst/>
                    <a:latin typeface="Times New Roman" panose="02020603050405020304" pitchFamily="18" charset="0"/>
                    <a:ea typeface="Times New Roman" panose="02020603050405020304" pitchFamily="18" charset="0"/>
                  </a:endParaRPr>
                </a:p>
              </p:txBody>
            </p:sp>
          </p:grpSp>
          <p:grpSp>
            <p:nvGrpSpPr>
              <p:cNvPr id="41" name="Group 40">
                <a:extLst>
                  <a:ext uri="{FF2B5EF4-FFF2-40B4-BE49-F238E27FC236}">
                    <a16:creationId xmlns:a16="http://schemas.microsoft.com/office/drawing/2014/main" id="{4AC879A8-85E6-4B13-A344-630CA820445B}"/>
                  </a:ext>
                </a:extLst>
              </p:cNvPr>
              <p:cNvGrpSpPr>
                <a:grpSpLocks/>
              </p:cNvGrpSpPr>
              <p:nvPr/>
            </p:nvGrpSpPr>
            <p:grpSpPr bwMode="auto">
              <a:xfrm>
                <a:off x="4359682" y="1861365"/>
                <a:ext cx="533400" cy="397647"/>
                <a:chOff x="4359682" y="1861365"/>
                <a:chExt cx="533400" cy="397647"/>
              </a:xfrm>
            </p:grpSpPr>
            <p:sp>
              <p:nvSpPr>
                <p:cNvPr id="50" name="Oval 49">
                  <a:extLst>
                    <a:ext uri="{FF2B5EF4-FFF2-40B4-BE49-F238E27FC236}">
                      <a16:creationId xmlns:a16="http://schemas.microsoft.com/office/drawing/2014/main" id="{8E69C63D-3855-422B-9506-A2E59CEB6ED4}"/>
                    </a:ext>
                  </a:extLst>
                </p:cNvPr>
                <p:cNvSpPr/>
                <p:nvPr/>
              </p:nvSpPr>
              <p:spPr>
                <a:xfrm>
                  <a:off x="4400916" y="1878012"/>
                  <a:ext cx="381031" cy="381000"/>
                </a:xfrm>
                <a:prstGeom prst="ellipse">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endParaRPr lang="en-US"/>
                </a:p>
              </p:txBody>
            </p:sp>
            <p:sp>
              <p:nvSpPr>
                <p:cNvPr id="51" name="TextBox 2">
                  <a:extLst>
                    <a:ext uri="{FF2B5EF4-FFF2-40B4-BE49-F238E27FC236}">
                      <a16:creationId xmlns:a16="http://schemas.microsoft.com/office/drawing/2014/main" id="{C3E87973-4235-4B2E-B614-8D1AFFCB1692}"/>
                    </a:ext>
                  </a:extLst>
                </p:cNvPr>
                <p:cNvSpPr txBox="1">
                  <a:spLocks noChangeArrowheads="1"/>
                </p:cNvSpPr>
                <p:nvPr/>
              </p:nvSpPr>
              <p:spPr bwMode="auto">
                <a:xfrm>
                  <a:off x="4359682" y="1861365"/>
                  <a:ext cx="53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fontAlgn="base">
                    <a:spcBef>
                      <a:spcPts val="0"/>
                    </a:spcBef>
                    <a:spcAft>
                      <a:spcPts val="0"/>
                    </a:spcAft>
                  </a:pPr>
                  <a:r>
                    <a:rPr lang="en-US" sz="1400" b="1" kern="1200" dirty="0">
                      <a:solidFill>
                        <a:srgbClr val="000000"/>
                      </a:solidFill>
                      <a:effectLst/>
                      <a:latin typeface="Calibri" panose="020F0502020204030204" pitchFamily="34" charset="0"/>
                      <a:ea typeface="MS PGothic" panose="020B0600070205080204" pitchFamily="34" charset="-128"/>
                      <a:cs typeface="Times New Roman" panose="02020603050405020304" pitchFamily="18" charset="0"/>
                    </a:rPr>
                    <a:t>HV</a:t>
                  </a:r>
                  <a:endParaRPr lang="en-US" sz="1400" dirty="0">
                    <a:effectLst/>
                    <a:latin typeface="Times New Roman" panose="02020603050405020304" pitchFamily="18" charset="0"/>
                    <a:ea typeface="Times New Roman" panose="02020603050405020304" pitchFamily="18" charset="0"/>
                  </a:endParaRPr>
                </a:p>
              </p:txBody>
            </p:sp>
          </p:grpSp>
          <p:sp>
            <p:nvSpPr>
              <p:cNvPr id="42" name="TextBox 2">
                <a:extLst>
                  <a:ext uri="{FF2B5EF4-FFF2-40B4-BE49-F238E27FC236}">
                    <a16:creationId xmlns:a16="http://schemas.microsoft.com/office/drawing/2014/main" id="{37374186-EF33-4BB0-B240-BD324AA44097}"/>
                  </a:ext>
                </a:extLst>
              </p:cNvPr>
              <p:cNvSpPr txBox="1">
                <a:spLocks noChangeArrowheads="1"/>
              </p:cNvSpPr>
              <p:nvPr/>
            </p:nvSpPr>
            <p:spPr bwMode="auto">
              <a:xfrm>
                <a:off x="136629" y="1981200"/>
                <a:ext cx="1402772" cy="380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fontAlgn="base">
                  <a:spcBef>
                    <a:spcPts val="0"/>
                  </a:spcBef>
                  <a:spcAft>
                    <a:spcPts val="0"/>
                  </a:spcAft>
                </a:pPr>
                <a:r>
                  <a:rPr lang="en-US" sz="1800" b="1" kern="1200" dirty="0">
                    <a:solidFill>
                      <a:srgbClr val="000000"/>
                    </a:solidFill>
                    <a:effectLst/>
                    <a:latin typeface="Calibri" panose="020F0502020204030204" pitchFamily="34" charset="0"/>
                    <a:ea typeface="MS PGothic" panose="020B0600070205080204" pitchFamily="34" charset="-128"/>
                    <a:cs typeface="Times New Roman" panose="02020603050405020304" pitchFamily="18" charset="0"/>
                  </a:rPr>
                  <a:t>Radiation</a:t>
                </a:r>
                <a:endParaRPr lang="en-US" sz="1200" dirty="0">
                  <a:effectLst/>
                  <a:latin typeface="Times New Roman" panose="02020603050405020304" pitchFamily="18" charset="0"/>
                  <a:ea typeface="Times New Roman" panose="02020603050405020304" pitchFamily="18" charset="0"/>
                </a:endParaRPr>
              </a:p>
            </p:txBody>
          </p:sp>
          <p:sp>
            <p:nvSpPr>
              <p:cNvPr id="43" name="Freeform 87">
                <a:extLst>
                  <a:ext uri="{FF2B5EF4-FFF2-40B4-BE49-F238E27FC236}">
                    <a16:creationId xmlns:a16="http://schemas.microsoft.com/office/drawing/2014/main" id="{7C88D295-EC14-4E05-BE83-EF1A169EADCD}"/>
                  </a:ext>
                </a:extLst>
              </p:cNvPr>
              <p:cNvSpPr/>
              <p:nvPr/>
            </p:nvSpPr>
            <p:spPr bwMode="auto">
              <a:xfrm rot="2150918">
                <a:off x="1503488" y="660400"/>
                <a:ext cx="323877" cy="555625"/>
              </a:xfrm>
              <a:custGeom>
                <a:avLst/>
                <a:gdLst>
                  <a:gd name="connsiteX0" fmla="*/ 373511 w 373511"/>
                  <a:gd name="connsiteY0" fmla="*/ 0 h 663037"/>
                  <a:gd name="connsiteX1" fmla="*/ 168080 w 373511"/>
                  <a:gd name="connsiteY1" fmla="*/ 28016 h 663037"/>
                  <a:gd name="connsiteX2" fmla="*/ 308146 w 373511"/>
                  <a:gd name="connsiteY2" fmla="*/ 93386 h 663037"/>
                  <a:gd name="connsiteX3" fmla="*/ 140067 w 373511"/>
                  <a:gd name="connsiteY3" fmla="*/ 121401 h 663037"/>
                  <a:gd name="connsiteX4" fmla="*/ 270795 w 373511"/>
                  <a:gd name="connsiteY4" fmla="*/ 196110 h 663037"/>
                  <a:gd name="connsiteX5" fmla="*/ 121391 w 373511"/>
                  <a:gd name="connsiteY5" fmla="*/ 196110 h 663037"/>
                  <a:gd name="connsiteX6" fmla="*/ 242782 w 373511"/>
                  <a:gd name="connsiteY6" fmla="*/ 289495 h 663037"/>
                  <a:gd name="connsiteX7" fmla="*/ 84040 w 373511"/>
                  <a:gd name="connsiteY7" fmla="*/ 289495 h 663037"/>
                  <a:gd name="connsiteX8" fmla="*/ 205431 w 373511"/>
                  <a:gd name="connsiteY8" fmla="*/ 392219 h 663037"/>
                  <a:gd name="connsiteX9" fmla="*/ 56027 w 373511"/>
                  <a:gd name="connsiteY9" fmla="*/ 382881 h 663037"/>
                  <a:gd name="connsiteX10" fmla="*/ 102716 w 373511"/>
                  <a:gd name="connsiteY10" fmla="*/ 476266 h 663037"/>
                  <a:gd name="connsiteX11" fmla="*/ 56027 w 373511"/>
                  <a:gd name="connsiteY11" fmla="*/ 569652 h 663037"/>
                  <a:gd name="connsiteX12" fmla="*/ 0 w 373511"/>
                  <a:gd name="connsiteY12" fmla="*/ 663037 h 66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3511" h="663037">
                    <a:moveTo>
                      <a:pt x="373511" y="0"/>
                    </a:moveTo>
                    <a:cubicBezTo>
                      <a:pt x="276242" y="6226"/>
                      <a:pt x="178974" y="12452"/>
                      <a:pt x="168080" y="28016"/>
                    </a:cubicBezTo>
                    <a:cubicBezTo>
                      <a:pt x="157186" y="43580"/>
                      <a:pt x="312815" y="77822"/>
                      <a:pt x="308146" y="93386"/>
                    </a:cubicBezTo>
                    <a:cubicBezTo>
                      <a:pt x="303477" y="108950"/>
                      <a:pt x="146292" y="104280"/>
                      <a:pt x="140067" y="121401"/>
                    </a:cubicBezTo>
                    <a:cubicBezTo>
                      <a:pt x="133842" y="138522"/>
                      <a:pt x="273908" y="183659"/>
                      <a:pt x="270795" y="196110"/>
                    </a:cubicBezTo>
                    <a:cubicBezTo>
                      <a:pt x="267682" y="208561"/>
                      <a:pt x="126060" y="180546"/>
                      <a:pt x="121391" y="196110"/>
                    </a:cubicBezTo>
                    <a:cubicBezTo>
                      <a:pt x="116722" y="211674"/>
                      <a:pt x="249007" y="273931"/>
                      <a:pt x="242782" y="289495"/>
                    </a:cubicBezTo>
                    <a:cubicBezTo>
                      <a:pt x="236557" y="305059"/>
                      <a:pt x="90265" y="272374"/>
                      <a:pt x="84040" y="289495"/>
                    </a:cubicBezTo>
                    <a:cubicBezTo>
                      <a:pt x="77815" y="306616"/>
                      <a:pt x="210100" y="376655"/>
                      <a:pt x="205431" y="392219"/>
                    </a:cubicBezTo>
                    <a:cubicBezTo>
                      <a:pt x="200762" y="407783"/>
                      <a:pt x="73146" y="368873"/>
                      <a:pt x="56027" y="382881"/>
                    </a:cubicBezTo>
                    <a:cubicBezTo>
                      <a:pt x="38908" y="396889"/>
                      <a:pt x="102716" y="445138"/>
                      <a:pt x="102716" y="476266"/>
                    </a:cubicBezTo>
                    <a:cubicBezTo>
                      <a:pt x="102716" y="507394"/>
                      <a:pt x="73146" y="538524"/>
                      <a:pt x="56027" y="569652"/>
                    </a:cubicBezTo>
                    <a:cubicBezTo>
                      <a:pt x="38908" y="600781"/>
                      <a:pt x="0" y="663037"/>
                      <a:pt x="0" y="663037"/>
                    </a:cubicBezTo>
                  </a:path>
                </a:pathLst>
              </a:custGeom>
              <a:ln w="38100">
                <a:solidFill>
                  <a:srgbClr val="FEFF8E"/>
                </a:solidFill>
                <a:tailEnd type="triangle"/>
              </a:ln>
              <a:effectLst/>
            </p:spPr>
            <p:style>
              <a:lnRef idx="2">
                <a:schemeClr val="accent1"/>
              </a:lnRef>
              <a:fillRef idx="0">
                <a:schemeClr val="accent1"/>
              </a:fillRef>
              <a:effectRef idx="1">
                <a:schemeClr val="accent1"/>
              </a:effectRef>
              <a:fontRef idx="minor">
                <a:schemeClr val="tx1"/>
              </a:fontRef>
            </p:style>
            <p:txBody>
              <a:bodyPr anchor="ctr"/>
              <a:lstStyle/>
              <a:p>
                <a:endParaRPr lang="en-US"/>
              </a:p>
            </p:txBody>
          </p:sp>
          <p:sp>
            <p:nvSpPr>
              <p:cNvPr id="44" name="Freeform 88">
                <a:extLst>
                  <a:ext uri="{FF2B5EF4-FFF2-40B4-BE49-F238E27FC236}">
                    <a16:creationId xmlns:a16="http://schemas.microsoft.com/office/drawing/2014/main" id="{32167F3E-D044-48AF-811F-779E99F3365E}"/>
                  </a:ext>
                </a:extLst>
              </p:cNvPr>
              <p:cNvSpPr/>
              <p:nvPr/>
            </p:nvSpPr>
            <p:spPr bwMode="auto">
              <a:xfrm rot="15929134">
                <a:off x="2260008" y="600845"/>
                <a:ext cx="323850" cy="554083"/>
              </a:xfrm>
              <a:custGeom>
                <a:avLst/>
                <a:gdLst>
                  <a:gd name="connsiteX0" fmla="*/ 373511 w 373511"/>
                  <a:gd name="connsiteY0" fmla="*/ 0 h 663037"/>
                  <a:gd name="connsiteX1" fmla="*/ 168080 w 373511"/>
                  <a:gd name="connsiteY1" fmla="*/ 28016 h 663037"/>
                  <a:gd name="connsiteX2" fmla="*/ 308146 w 373511"/>
                  <a:gd name="connsiteY2" fmla="*/ 93386 h 663037"/>
                  <a:gd name="connsiteX3" fmla="*/ 140067 w 373511"/>
                  <a:gd name="connsiteY3" fmla="*/ 121401 h 663037"/>
                  <a:gd name="connsiteX4" fmla="*/ 270795 w 373511"/>
                  <a:gd name="connsiteY4" fmla="*/ 196110 h 663037"/>
                  <a:gd name="connsiteX5" fmla="*/ 121391 w 373511"/>
                  <a:gd name="connsiteY5" fmla="*/ 196110 h 663037"/>
                  <a:gd name="connsiteX6" fmla="*/ 242782 w 373511"/>
                  <a:gd name="connsiteY6" fmla="*/ 289495 h 663037"/>
                  <a:gd name="connsiteX7" fmla="*/ 84040 w 373511"/>
                  <a:gd name="connsiteY7" fmla="*/ 289495 h 663037"/>
                  <a:gd name="connsiteX8" fmla="*/ 205431 w 373511"/>
                  <a:gd name="connsiteY8" fmla="*/ 392219 h 663037"/>
                  <a:gd name="connsiteX9" fmla="*/ 56027 w 373511"/>
                  <a:gd name="connsiteY9" fmla="*/ 382881 h 663037"/>
                  <a:gd name="connsiteX10" fmla="*/ 102716 w 373511"/>
                  <a:gd name="connsiteY10" fmla="*/ 476266 h 663037"/>
                  <a:gd name="connsiteX11" fmla="*/ 56027 w 373511"/>
                  <a:gd name="connsiteY11" fmla="*/ 569652 h 663037"/>
                  <a:gd name="connsiteX12" fmla="*/ 0 w 373511"/>
                  <a:gd name="connsiteY12" fmla="*/ 663037 h 66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3511" h="663037">
                    <a:moveTo>
                      <a:pt x="373511" y="0"/>
                    </a:moveTo>
                    <a:cubicBezTo>
                      <a:pt x="276242" y="6226"/>
                      <a:pt x="178974" y="12452"/>
                      <a:pt x="168080" y="28016"/>
                    </a:cubicBezTo>
                    <a:cubicBezTo>
                      <a:pt x="157186" y="43580"/>
                      <a:pt x="312815" y="77822"/>
                      <a:pt x="308146" y="93386"/>
                    </a:cubicBezTo>
                    <a:cubicBezTo>
                      <a:pt x="303477" y="108950"/>
                      <a:pt x="146292" y="104280"/>
                      <a:pt x="140067" y="121401"/>
                    </a:cubicBezTo>
                    <a:cubicBezTo>
                      <a:pt x="133842" y="138522"/>
                      <a:pt x="273908" y="183659"/>
                      <a:pt x="270795" y="196110"/>
                    </a:cubicBezTo>
                    <a:cubicBezTo>
                      <a:pt x="267682" y="208561"/>
                      <a:pt x="126060" y="180546"/>
                      <a:pt x="121391" y="196110"/>
                    </a:cubicBezTo>
                    <a:cubicBezTo>
                      <a:pt x="116722" y="211674"/>
                      <a:pt x="249007" y="273931"/>
                      <a:pt x="242782" y="289495"/>
                    </a:cubicBezTo>
                    <a:cubicBezTo>
                      <a:pt x="236557" y="305059"/>
                      <a:pt x="90265" y="272374"/>
                      <a:pt x="84040" y="289495"/>
                    </a:cubicBezTo>
                    <a:cubicBezTo>
                      <a:pt x="77815" y="306616"/>
                      <a:pt x="210100" y="376655"/>
                      <a:pt x="205431" y="392219"/>
                    </a:cubicBezTo>
                    <a:cubicBezTo>
                      <a:pt x="200762" y="407783"/>
                      <a:pt x="73146" y="368873"/>
                      <a:pt x="56027" y="382881"/>
                    </a:cubicBezTo>
                    <a:cubicBezTo>
                      <a:pt x="38908" y="396889"/>
                      <a:pt x="102716" y="445138"/>
                      <a:pt x="102716" y="476266"/>
                    </a:cubicBezTo>
                    <a:cubicBezTo>
                      <a:pt x="102716" y="507394"/>
                      <a:pt x="73146" y="538524"/>
                      <a:pt x="56027" y="569652"/>
                    </a:cubicBezTo>
                    <a:cubicBezTo>
                      <a:pt x="38908" y="600781"/>
                      <a:pt x="0" y="663037"/>
                      <a:pt x="0" y="663037"/>
                    </a:cubicBezTo>
                  </a:path>
                </a:pathLst>
              </a:custGeom>
              <a:ln w="38100">
                <a:solidFill>
                  <a:srgbClr val="FEFF8E"/>
                </a:solidFill>
                <a:tailEnd type="triangle"/>
              </a:ln>
              <a:effectLst/>
            </p:spPr>
            <p:style>
              <a:lnRef idx="2">
                <a:schemeClr val="accent1"/>
              </a:lnRef>
              <a:fillRef idx="0">
                <a:schemeClr val="accent1"/>
              </a:fillRef>
              <a:effectRef idx="1">
                <a:schemeClr val="accent1"/>
              </a:effectRef>
              <a:fontRef idx="minor">
                <a:schemeClr val="tx1"/>
              </a:fontRef>
            </p:style>
            <p:txBody>
              <a:bodyPr anchor="ctr"/>
              <a:lstStyle/>
              <a:p>
                <a:endParaRPr lang="en-US"/>
              </a:p>
            </p:txBody>
          </p:sp>
          <p:sp>
            <p:nvSpPr>
              <p:cNvPr id="45" name="Freeform 89">
                <a:extLst>
                  <a:ext uri="{FF2B5EF4-FFF2-40B4-BE49-F238E27FC236}">
                    <a16:creationId xmlns:a16="http://schemas.microsoft.com/office/drawing/2014/main" id="{3FE62B8A-9687-466A-B2DC-6A32BB213E9D}"/>
                  </a:ext>
                </a:extLst>
              </p:cNvPr>
              <p:cNvSpPr/>
              <p:nvPr/>
            </p:nvSpPr>
            <p:spPr bwMode="auto">
              <a:xfrm rot="12161458">
                <a:off x="2075036" y="201612"/>
                <a:ext cx="325464" cy="554038"/>
              </a:xfrm>
              <a:custGeom>
                <a:avLst/>
                <a:gdLst>
                  <a:gd name="connsiteX0" fmla="*/ 373511 w 373511"/>
                  <a:gd name="connsiteY0" fmla="*/ 0 h 663037"/>
                  <a:gd name="connsiteX1" fmla="*/ 168080 w 373511"/>
                  <a:gd name="connsiteY1" fmla="*/ 28016 h 663037"/>
                  <a:gd name="connsiteX2" fmla="*/ 308146 w 373511"/>
                  <a:gd name="connsiteY2" fmla="*/ 93386 h 663037"/>
                  <a:gd name="connsiteX3" fmla="*/ 140067 w 373511"/>
                  <a:gd name="connsiteY3" fmla="*/ 121401 h 663037"/>
                  <a:gd name="connsiteX4" fmla="*/ 270795 w 373511"/>
                  <a:gd name="connsiteY4" fmla="*/ 196110 h 663037"/>
                  <a:gd name="connsiteX5" fmla="*/ 121391 w 373511"/>
                  <a:gd name="connsiteY5" fmla="*/ 196110 h 663037"/>
                  <a:gd name="connsiteX6" fmla="*/ 242782 w 373511"/>
                  <a:gd name="connsiteY6" fmla="*/ 289495 h 663037"/>
                  <a:gd name="connsiteX7" fmla="*/ 84040 w 373511"/>
                  <a:gd name="connsiteY7" fmla="*/ 289495 h 663037"/>
                  <a:gd name="connsiteX8" fmla="*/ 205431 w 373511"/>
                  <a:gd name="connsiteY8" fmla="*/ 392219 h 663037"/>
                  <a:gd name="connsiteX9" fmla="*/ 56027 w 373511"/>
                  <a:gd name="connsiteY9" fmla="*/ 382881 h 663037"/>
                  <a:gd name="connsiteX10" fmla="*/ 102716 w 373511"/>
                  <a:gd name="connsiteY10" fmla="*/ 476266 h 663037"/>
                  <a:gd name="connsiteX11" fmla="*/ 56027 w 373511"/>
                  <a:gd name="connsiteY11" fmla="*/ 569652 h 663037"/>
                  <a:gd name="connsiteX12" fmla="*/ 0 w 373511"/>
                  <a:gd name="connsiteY12" fmla="*/ 663037 h 66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3511" h="663037">
                    <a:moveTo>
                      <a:pt x="373511" y="0"/>
                    </a:moveTo>
                    <a:cubicBezTo>
                      <a:pt x="276242" y="6226"/>
                      <a:pt x="178974" y="12452"/>
                      <a:pt x="168080" y="28016"/>
                    </a:cubicBezTo>
                    <a:cubicBezTo>
                      <a:pt x="157186" y="43580"/>
                      <a:pt x="312815" y="77822"/>
                      <a:pt x="308146" y="93386"/>
                    </a:cubicBezTo>
                    <a:cubicBezTo>
                      <a:pt x="303477" y="108950"/>
                      <a:pt x="146292" y="104280"/>
                      <a:pt x="140067" y="121401"/>
                    </a:cubicBezTo>
                    <a:cubicBezTo>
                      <a:pt x="133842" y="138522"/>
                      <a:pt x="273908" y="183659"/>
                      <a:pt x="270795" y="196110"/>
                    </a:cubicBezTo>
                    <a:cubicBezTo>
                      <a:pt x="267682" y="208561"/>
                      <a:pt x="126060" y="180546"/>
                      <a:pt x="121391" y="196110"/>
                    </a:cubicBezTo>
                    <a:cubicBezTo>
                      <a:pt x="116722" y="211674"/>
                      <a:pt x="249007" y="273931"/>
                      <a:pt x="242782" y="289495"/>
                    </a:cubicBezTo>
                    <a:cubicBezTo>
                      <a:pt x="236557" y="305059"/>
                      <a:pt x="90265" y="272374"/>
                      <a:pt x="84040" y="289495"/>
                    </a:cubicBezTo>
                    <a:cubicBezTo>
                      <a:pt x="77815" y="306616"/>
                      <a:pt x="210100" y="376655"/>
                      <a:pt x="205431" y="392219"/>
                    </a:cubicBezTo>
                    <a:cubicBezTo>
                      <a:pt x="200762" y="407783"/>
                      <a:pt x="73146" y="368873"/>
                      <a:pt x="56027" y="382881"/>
                    </a:cubicBezTo>
                    <a:cubicBezTo>
                      <a:pt x="38908" y="396889"/>
                      <a:pt x="102716" y="445138"/>
                      <a:pt x="102716" y="476266"/>
                    </a:cubicBezTo>
                    <a:cubicBezTo>
                      <a:pt x="102716" y="507394"/>
                      <a:pt x="73146" y="538524"/>
                      <a:pt x="56027" y="569652"/>
                    </a:cubicBezTo>
                    <a:cubicBezTo>
                      <a:pt x="38908" y="600781"/>
                      <a:pt x="0" y="663037"/>
                      <a:pt x="0" y="663037"/>
                    </a:cubicBezTo>
                  </a:path>
                </a:pathLst>
              </a:custGeom>
              <a:ln w="38100">
                <a:solidFill>
                  <a:srgbClr val="FEFF8E"/>
                </a:solidFill>
                <a:tailEnd type="triangle"/>
              </a:ln>
              <a:effectLst/>
            </p:spPr>
            <p:style>
              <a:lnRef idx="2">
                <a:schemeClr val="accent1"/>
              </a:lnRef>
              <a:fillRef idx="0">
                <a:schemeClr val="accent1"/>
              </a:fillRef>
              <a:effectRef idx="1">
                <a:schemeClr val="accent1"/>
              </a:effectRef>
              <a:fontRef idx="minor">
                <a:schemeClr val="tx1"/>
              </a:fontRef>
            </p:style>
            <p:txBody>
              <a:bodyPr anchor="ctr"/>
              <a:lstStyle/>
              <a:p>
                <a:endParaRPr lang="en-US"/>
              </a:p>
            </p:txBody>
          </p:sp>
          <p:sp>
            <p:nvSpPr>
              <p:cNvPr id="46" name="Freeform 90">
                <a:extLst>
                  <a:ext uri="{FF2B5EF4-FFF2-40B4-BE49-F238E27FC236}">
                    <a16:creationId xmlns:a16="http://schemas.microsoft.com/office/drawing/2014/main" id="{A7D6AA14-FC0F-4CB4-9559-2A6713322C41}"/>
                  </a:ext>
                </a:extLst>
              </p:cNvPr>
              <p:cNvSpPr/>
              <p:nvPr/>
            </p:nvSpPr>
            <p:spPr bwMode="auto">
              <a:xfrm rot="8800859">
                <a:off x="1649550" y="128587"/>
                <a:ext cx="325464" cy="554038"/>
              </a:xfrm>
              <a:custGeom>
                <a:avLst/>
                <a:gdLst>
                  <a:gd name="connsiteX0" fmla="*/ 373511 w 373511"/>
                  <a:gd name="connsiteY0" fmla="*/ 0 h 663037"/>
                  <a:gd name="connsiteX1" fmla="*/ 168080 w 373511"/>
                  <a:gd name="connsiteY1" fmla="*/ 28016 h 663037"/>
                  <a:gd name="connsiteX2" fmla="*/ 308146 w 373511"/>
                  <a:gd name="connsiteY2" fmla="*/ 93386 h 663037"/>
                  <a:gd name="connsiteX3" fmla="*/ 140067 w 373511"/>
                  <a:gd name="connsiteY3" fmla="*/ 121401 h 663037"/>
                  <a:gd name="connsiteX4" fmla="*/ 270795 w 373511"/>
                  <a:gd name="connsiteY4" fmla="*/ 196110 h 663037"/>
                  <a:gd name="connsiteX5" fmla="*/ 121391 w 373511"/>
                  <a:gd name="connsiteY5" fmla="*/ 196110 h 663037"/>
                  <a:gd name="connsiteX6" fmla="*/ 242782 w 373511"/>
                  <a:gd name="connsiteY6" fmla="*/ 289495 h 663037"/>
                  <a:gd name="connsiteX7" fmla="*/ 84040 w 373511"/>
                  <a:gd name="connsiteY7" fmla="*/ 289495 h 663037"/>
                  <a:gd name="connsiteX8" fmla="*/ 205431 w 373511"/>
                  <a:gd name="connsiteY8" fmla="*/ 392219 h 663037"/>
                  <a:gd name="connsiteX9" fmla="*/ 56027 w 373511"/>
                  <a:gd name="connsiteY9" fmla="*/ 382881 h 663037"/>
                  <a:gd name="connsiteX10" fmla="*/ 102716 w 373511"/>
                  <a:gd name="connsiteY10" fmla="*/ 476266 h 663037"/>
                  <a:gd name="connsiteX11" fmla="*/ 56027 w 373511"/>
                  <a:gd name="connsiteY11" fmla="*/ 569652 h 663037"/>
                  <a:gd name="connsiteX12" fmla="*/ 0 w 373511"/>
                  <a:gd name="connsiteY12" fmla="*/ 663037 h 66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3511" h="663037">
                    <a:moveTo>
                      <a:pt x="373511" y="0"/>
                    </a:moveTo>
                    <a:cubicBezTo>
                      <a:pt x="276242" y="6226"/>
                      <a:pt x="178974" y="12452"/>
                      <a:pt x="168080" y="28016"/>
                    </a:cubicBezTo>
                    <a:cubicBezTo>
                      <a:pt x="157186" y="43580"/>
                      <a:pt x="312815" y="77822"/>
                      <a:pt x="308146" y="93386"/>
                    </a:cubicBezTo>
                    <a:cubicBezTo>
                      <a:pt x="303477" y="108950"/>
                      <a:pt x="146292" y="104280"/>
                      <a:pt x="140067" y="121401"/>
                    </a:cubicBezTo>
                    <a:cubicBezTo>
                      <a:pt x="133842" y="138522"/>
                      <a:pt x="273908" y="183659"/>
                      <a:pt x="270795" y="196110"/>
                    </a:cubicBezTo>
                    <a:cubicBezTo>
                      <a:pt x="267682" y="208561"/>
                      <a:pt x="126060" y="180546"/>
                      <a:pt x="121391" y="196110"/>
                    </a:cubicBezTo>
                    <a:cubicBezTo>
                      <a:pt x="116722" y="211674"/>
                      <a:pt x="249007" y="273931"/>
                      <a:pt x="242782" y="289495"/>
                    </a:cubicBezTo>
                    <a:cubicBezTo>
                      <a:pt x="236557" y="305059"/>
                      <a:pt x="90265" y="272374"/>
                      <a:pt x="84040" y="289495"/>
                    </a:cubicBezTo>
                    <a:cubicBezTo>
                      <a:pt x="77815" y="306616"/>
                      <a:pt x="210100" y="376655"/>
                      <a:pt x="205431" y="392219"/>
                    </a:cubicBezTo>
                    <a:cubicBezTo>
                      <a:pt x="200762" y="407783"/>
                      <a:pt x="73146" y="368873"/>
                      <a:pt x="56027" y="382881"/>
                    </a:cubicBezTo>
                    <a:cubicBezTo>
                      <a:pt x="38908" y="396889"/>
                      <a:pt x="102716" y="445138"/>
                      <a:pt x="102716" y="476266"/>
                    </a:cubicBezTo>
                    <a:cubicBezTo>
                      <a:pt x="102716" y="507394"/>
                      <a:pt x="73146" y="538524"/>
                      <a:pt x="56027" y="569652"/>
                    </a:cubicBezTo>
                    <a:cubicBezTo>
                      <a:pt x="38908" y="600781"/>
                      <a:pt x="0" y="663037"/>
                      <a:pt x="0" y="663037"/>
                    </a:cubicBezTo>
                  </a:path>
                </a:pathLst>
              </a:custGeom>
              <a:ln w="38100">
                <a:solidFill>
                  <a:srgbClr val="FEFF8E"/>
                </a:solidFill>
                <a:tailEnd type="triangle"/>
              </a:ln>
              <a:effectLst/>
            </p:spPr>
            <p:style>
              <a:lnRef idx="2">
                <a:schemeClr val="accent1"/>
              </a:lnRef>
              <a:fillRef idx="0">
                <a:schemeClr val="accent1"/>
              </a:fillRef>
              <a:effectRef idx="1">
                <a:schemeClr val="accent1"/>
              </a:effectRef>
              <a:fontRef idx="minor">
                <a:schemeClr val="tx1"/>
              </a:fontRef>
            </p:style>
            <p:txBody>
              <a:bodyPr anchor="ctr"/>
              <a:lstStyle/>
              <a:p>
                <a:endParaRPr lang="en-US"/>
              </a:p>
            </p:txBody>
          </p:sp>
          <p:sp>
            <p:nvSpPr>
              <p:cNvPr id="47" name="Freeform 91">
                <a:extLst>
                  <a:ext uri="{FF2B5EF4-FFF2-40B4-BE49-F238E27FC236}">
                    <a16:creationId xmlns:a16="http://schemas.microsoft.com/office/drawing/2014/main" id="{D3C2D62E-3B1B-409F-96C6-B1C4AA4AE27D}"/>
                  </a:ext>
                </a:extLst>
              </p:cNvPr>
              <p:cNvSpPr/>
              <p:nvPr/>
            </p:nvSpPr>
            <p:spPr bwMode="auto">
              <a:xfrm rot="14392789">
                <a:off x="2444968" y="238101"/>
                <a:ext cx="323850" cy="555671"/>
              </a:xfrm>
              <a:custGeom>
                <a:avLst/>
                <a:gdLst>
                  <a:gd name="connsiteX0" fmla="*/ 373511 w 373511"/>
                  <a:gd name="connsiteY0" fmla="*/ 0 h 663037"/>
                  <a:gd name="connsiteX1" fmla="*/ 168080 w 373511"/>
                  <a:gd name="connsiteY1" fmla="*/ 28016 h 663037"/>
                  <a:gd name="connsiteX2" fmla="*/ 308146 w 373511"/>
                  <a:gd name="connsiteY2" fmla="*/ 93386 h 663037"/>
                  <a:gd name="connsiteX3" fmla="*/ 140067 w 373511"/>
                  <a:gd name="connsiteY3" fmla="*/ 121401 h 663037"/>
                  <a:gd name="connsiteX4" fmla="*/ 270795 w 373511"/>
                  <a:gd name="connsiteY4" fmla="*/ 196110 h 663037"/>
                  <a:gd name="connsiteX5" fmla="*/ 121391 w 373511"/>
                  <a:gd name="connsiteY5" fmla="*/ 196110 h 663037"/>
                  <a:gd name="connsiteX6" fmla="*/ 242782 w 373511"/>
                  <a:gd name="connsiteY6" fmla="*/ 289495 h 663037"/>
                  <a:gd name="connsiteX7" fmla="*/ 84040 w 373511"/>
                  <a:gd name="connsiteY7" fmla="*/ 289495 h 663037"/>
                  <a:gd name="connsiteX8" fmla="*/ 205431 w 373511"/>
                  <a:gd name="connsiteY8" fmla="*/ 392219 h 663037"/>
                  <a:gd name="connsiteX9" fmla="*/ 56027 w 373511"/>
                  <a:gd name="connsiteY9" fmla="*/ 382881 h 663037"/>
                  <a:gd name="connsiteX10" fmla="*/ 102716 w 373511"/>
                  <a:gd name="connsiteY10" fmla="*/ 476266 h 663037"/>
                  <a:gd name="connsiteX11" fmla="*/ 56027 w 373511"/>
                  <a:gd name="connsiteY11" fmla="*/ 569652 h 663037"/>
                  <a:gd name="connsiteX12" fmla="*/ 0 w 373511"/>
                  <a:gd name="connsiteY12" fmla="*/ 663037 h 66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3511" h="663037">
                    <a:moveTo>
                      <a:pt x="373511" y="0"/>
                    </a:moveTo>
                    <a:cubicBezTo>
                      <a:pt x="276242" y="6226"/>
                      <a:pt x="178974" y="12452"/>
                      <a:pt x="168080" y="28016"/>
                    </a:cubicBezTo>
                    <a:cubicBezTo>
                      <a:pt x="157186" y="43580"/>
                      <a:pt x="312815" y="77822"/>
                      <a:pt x="308146" y="93386"/>
                    </a:cubicBezTo>
                    <a:cubicBezTo>
                      <a:pt x="303477" y="108950"/>
                      <a:pt x="146292" y="104280"/>
                      <a:pt x="140067" y="121401"/>
                    </a:cubicBezTo>
                    <a:cubicBezTo>
                      <a:pt x="133842" y="138522"/>
                      <a:pt x="273908" y="183659"/>
                      <a:pt x="270795" y="196110"/>
                    </a:cubicBezTo>
                    <a:cubicBezTo>
                      <a:pt x="267682" y="208561"/>
                      <a:pt x="126060" y="180546"/>
                      <a:pt x="121391" y="196110"/>
                    </a:cubicBezTo>
                    <a:cubicBezTo>
                      <a:pt x="116722" y="211674"/>
                      <a:pt x="249007" y="273931"/>
                      <a:pt x="242782" y="289495"/>
                    </a:cubicBezTo>
                    <a:cubicBezTo>
                      <a:pt x="236557" y="305059"/>
                      <a:pt x="90265" y="272374"/>
                      <a:pt x="84040" y="289495"/>
                    </a:cubicBezTo>
                    <a:cubicBezTo>
                      <a:pt x="77815" y="306616"/>
                      <a:pt x="210100" y="376655"/>
                      <a:pt x="205431" y="392219"/>
                    </a:cubicBezTo>
                    <a:cubicBezTo>
                      <a:pt x="200762" y="407783"/>
                      <a:pt x="73146" y="368873"/>
                      <a:pt x="56027" y="382881"/>
                    </a:cubicBezTo>
                    <a:cubicBezTo>
                      <a:pt x="38908" y="396889"/>
                      <a:pt x="102716" y="445138"/>
                      <a:pt x="102716" y="476266"/>
                    </a:cubicBezTo>
                    <a:cubicBezTo>
                      <a:pt x="102716" y="507394"/>
                      <a:pt x="73146" y="538524"/>
                      <a:pt x="56027" y="569652"/>
                    </a:cubicBezTo>
                    <a:cubicBezTo>
                      <a:pt x="38908" y="600781"/>
                      <a:pt x="0" y="663037"/>
                      <a:pt x="0" y="663037"/>
                    </a:cubicBezTo>
                  </a:path>
                </a:pathLst>
              </a:custGeom>
              <a:ln w="38100">
                <a:solidFill>
                  <a:srgbClr val="FEFF8E"/>
                </a:solidFill>
                <a:tailEnd type="triangle"/>
              </a:ln>
              <a:effectLst/>
            </p:spPr>
            <p:style>
              <a:lnRef idx="2">
                <a:schemeClr val="accent1"/>
              </a:lnRef>
              <a:fillRef idx="0">
                <a:schemeClr val="accent1"/>
              </a:fillRef>
              <a:effectRef idx="1">
                <a:schemeClr val="accent1"/>
              </a:effectRef>
              <a:fontRef idx="minor">
                <a:schemeClr val="tx1"/>
              </a:fontRef>
            </p:style>
            <p:txBody>
              <a:bodyPr anchor="ctr"/>
              <a:lstStyle/>
              <a:p>
                <a:endParaRPr lang="en-US"/>
              </a:p>
            </p:txBody>
          </p:sp>
          <p:sp>
            <p:nvSpPr>
              <p:cNvPr id="48" name="TextBox 2">
                <a:extLst>
                  <a:ext uri="{FF2B5EF4-FFF2-40B4-BE49-F238E27FC236}">
                    <a16:creationId xmlns:a16="http://schemas.microsoft.com/office/drawing/2014/main" id="{11CE6178-9DD6-47C7-A9E1-43645FD86C49}"/>
                  </a:ext>
                </a:extLst>
              </p:cNvPr>
              <p:cNvSpPr txBox="1">
                <a:spLocks noChangeArrowheads="1"/>
              </p:cNvSpPr>
              <p:nvPr/>
            </p:nvSpPr>
            <p:spPr bwMode="auto">
              <a:xfrm>
                <a:off x="1676400" y="465342"/>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fontAlgn="base">
                  <a:spcBef>
                    <a:spcPts val="0"/>
                  </a:spcBef>
                  <a:spcAft>
                    <a:spcPts val="0"/>
                  </a:spcAft>
                </a:pPr>
                <a:r>
                  <a:rPr lang="en-US" sz="1800" b="1" kern="1200" dirty="0">
                    <a:solidFill>
                      <a:srgbClr val="000000"/>
                    </a:solidFill>
                    <a:effectLst/>
                    <a:latin typeface="Calibri" panose="020F0502020204030204" pitchFamily="34" charset="0"/>
                    <a:ea typeface="MS PGothic" panose="020B0600070205080204" pitchFamily="34" charset="-128"/>
                    <a:cs typeface="Times New Roman" panose="02020603050405020304" pitchFamily="18" charset="0"/>
                  </a:rPr>
                  <a:t>Gas “secondary”</a:t>
                </a:r>
                <a:endParaRPr lang="en-US" sz="1200" dirty="0">
                  <a:effectLst/>
                  <a:latin typeface="Times New Roman" panose="02020603050405020304" pitchFamily="18" charset="0"/>
                  <a:ea typeface="Times New Roman" panose="02020603050405020304" pitchFamily="18" charset="0"/>
                </a:endParaRPr>
              </a:p>
            </p:txBody>
          </p:sp>
          <p:sp>
            <p:nvSpPr>
              <p:cNvPr id="49" name="TextBox 2">
                <a:extLst>
                  <a:ext uri="{FF2B5EF4-FFF2-40B4-BE49-F238E27FC236}">
                    <a16:creationId xmlns:a16="http://schemas.microsoft.com/office/drawing/2014/main" id="{445EFB3E-FC16-4C54-99C8-4ED7ED8541B3}"/>
                  </a:ext>
                </a:extLst>
              </p:cNvPr>
              <p:cNvSpPr txBox="1">
                <a:spLocks noChangeArrowheads="1"/>
              </p:cNvSpPr>
              <p:nvPr/>
            </p:nvSpPr>
            <p:spPr bwMode="auto">
              <a:xfrm>
                <a:off x="1368030" y="7937"/>
                <a:ext cx="2561360" cy="29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fontAlgn="base">
                  <a:spcBef>
                    <a:spcPts val="0"/>
                  </a:spcBef>
                  <a:spcAft>
                    <a:spcPts val="0"/>
                  </a:spcAft>
                </a:pPr>
                <a:r>
                  <a:rPr lang="en-US" sz="1400" b="1" kern="1200" dirty="0">
                    <a:solidFill>
                      <a:srgbClr val="000000"/>
                    </a:solidFill>
                    <a:effectLst/>
                    <a:latin typeface="Calibri" panose="020F0502020204030204" pitchFamily="34" charset="0"/>
                    <a:ea typeface="MS PGothic" panose="020B0600070205080204" pitchFamily="34" charset="-128"/>
                    <a:cs typeface="Times New Roman" panose="02020603050405020304" pitchFamily="18" charset="0"/>
                  </a:rPr>
                  <a:t>Photo-multipliers (PMTs)</a:t>
                </a:r>
                <a:endParaRPr lang="en-US" sz="1200" dirty="0">
                  <a:effectLst/>
                  <a:latin typeface="Times New Roman" panose="02020603050405020304" pitchFamily="18" charset="0"/>
                  <a:ea typeface="Times New Roman" panose="02020603050405020304" pitchFamily="18" charset="0"/>
                </a:endParaRPr>
              </a:p>
            </p:txBody>
          </p:sp>
        </p:grpSp>
        <p:sp>
          <p:nvSpPr>
            <p:cNvPr id="8" name="Text Box 66">
              <a:extLst>
                <a:ext uri="{FF2B5EF4-FFF2-40B4-BE49-F238E27FC236}">
                  <a16:creationId xmlns:a16="http://schemas.microsoft.com/office/drawing/2014/main" id="{743A7420-808B-4892-8060-A760429E8B48}"/>
                </a:ext>
              </a:extLst>
            </p:cNvPr>
            <p:cNvSpPr txBox="1">
              <a:spLocks noChangeArrowheads="1"/>
            </p:cNvSpPr>
            <p:nvPr/>
          </p:nvSpPr>
          <p:spPr bwMode="auto">
            <a:xfrm>
              <a:off x="4625834" y="5480762"/>
              <a:ext cx="183424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rPr>
                <a:t>Cathode grid</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9" name="TextBox 2">
              <a:extLst>
                <a:ext uri="{FF2B5EF4-FFF2-40B4-BE49-F238E27FC236}">
                  <a16:creationId xmlns:a16="http://schemas.microsoft.com/office/drawing/2014/main" id="{4EF7B38F-2A5B-4ECE-9B05-B5A6C5870DF8}"/>
                </a:ext>
              </a:extLst>
            </p:cNvPr>
            <p:cNvSpPr txBox="1">
              <a:spLocks noChangeArrowheads="1"/>
            </p:cNvSpPr>
            <p:nvPr/>
          </p:nvSpPr>
          <p:spPr bwMode="auto">
            <a:xfrm>
              <a:off x="4755510" y="2373605"/>
              <a:ext cx="1510171"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fontAlgn="base">
                <a:spcBef>
                  <a:spcPts val="0"/>
                </a:spcBef>
                <a:spcAft>
                  <a:spcPts val="0"/>
                </a:spcAft>
              </a:pPr>
              <a:r>
                <a:rPr lang="en-US" sz="1600" b="1" kern="1200" dirty="0">
                  <a:solidFill>
                    <a:srgbClr val="000000"/>
                  </a:solidFill>
                  <a:effectLst/>
                  <a:latin typeface="Calibri" panose="020F0502020204030204" pitchFamily="34" charset="0"/>
                  <a:ea typeface="MS PGothic" panose="020B0600070205080204" pitchFamily="34" charset="-128"/>
                  <a:cs typeface="Times New Roman" panose="02020603050405020304" pitchFamily="18" charset="0"/>
                </a:rPr>
                <a:t>Anode grid</a:t>
              </a:r>
              <a:endParaRPr lang="en-US" sz="1600" dirty="0">
                <a:effectLst/>
                <a:latin typeface="Times New Roman" panose="02020603050405020304" pitchFamily="18" charset="0"/>
                <a:ea typeface="Times New Roman" panose="02020603050405020304" pitchFamily="18" charset="0"/>
              </a:endParaRPr>
            </a:p>
          </p:txBody>
        </p:sp>
        <p:sp>
          <p:nvSpPr>
            <p:cNvPr id="10" name="Text Box 66">
              <a:extLst>
                <a:ext uri="{FF2B5EF4-FFF2-40B4-BE49-F238E27FC236}">
                  <a16:creationId xmlns:a16="http://schemas.microsoft.com/office/drawing/2014/main" id="{FB1C92DA-9263-47F9-83FC-88209F4EAE1B}"/>
                </a:ext>
              </a:extLst>
            </p:cNvPr>
            <p:cNvSpPr txBox="1">
              <a:spLocks noChangeArrowheads="1"/>
            </p:cNvSpPr>
            <p:nvPr/>
          </p:nvSpPr>
          <p:spPr bwMode="auto">
            <a:xfrm>
              <a:off x="4559403" y="3243088"/>
              <a:ext cx="1652341"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rPr>
                <a:t>Extraction  grid</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grpSp>
      <p:sp>
        <p:nvSpPr>
          <p:cNvPr id="2" name="TextBox 1">
            <a:extLst>
              <a:ext uri="{FF2B5EF4-FFF2-40B4-BE49-F238E27FC236}">
                <a16:creationId xmlns:a16="http://schemas.microsoft.com/office/drawing/2014/main" id="{26DE266C-0768-4835-962E-BD3C5BB2F3CC}"/>
              </a:ext>
            </a:extLst>
          </p:cNvPr>
          <p:cNvSpPr txBox="1"/>
          <p:nvPr/>
        </p:nvSpPr>
        <p:spPr>
          <a:xfrm>
            <a:off x="985729" y="1343875"/>
            <a:ext cx="2095895" cy="369332"/>
          </a:xfrm>
          <a:prstGeom prst="rect">
            <a:avLst/>
          </a:prstGeom>
          <a:noFill/>
        </p:spPr>
        <p:txBody>
          <a:bodyPr wrap="none" rtlCol="0">
            <a:spAutoFit/>
          </a:bodyPr>
          <a:lstStyle/>
          <a:p>
            <a:r>
              <a:rPr lang="en-US" dirty="0"/>
              <a:t>Dual-phase detector</a:t>
            </a:r>
          </a:p>
        </p:txBody>
      </p:sp>
      <p:sp>
        <p:nvSpPr>
          <p:cNvPr id="62" name="TextBox 61">
            <a:extLst>
              <a:ext uri="{FF2B5EF4-FFF2-40B4-BE49-F238E27FC236}">
                <a16:creationId xmlns:a16="http://schemas.microsoft.com/office/drawing/2014/main" id="{A24C8D0E-1999-4FA3-BED7-EB8754E36753}"/>
              </a:ext>
            </a:extLst>
          </p:cNvPr>
          <p:cNvSpPr txBox="1"/>
          <p:nvPr/>
        </p:nvSpPr>
        <p:spPr>
          <a:xfrm>
            <a:off x="5293820" y="1294335"/>
            <a:ext cx="6657804" cy="4247317"/>
          </a:xfrm>
          <a:prstGeom prst="rect">
            <a:avLst/>
          </a:prstGeom>
          <a:noFill/>
        </p:spPr>
        <p:txBody>
          <a:bodyPr wrap="square" rtlCol="0">
            <a:spAutoFit/>
          </a:bodyPr>
          <a:lstStyle/>
          <a:p>
            <a:r>
              <a:rPr lang="en-US" b="1" dirty="0"/>
              <a:t>Past and present:</a:t>
            </a:r>
          </a:p>
          <a:p>
            <a:r>
              <a:rPr lang="en-US" dirty="0"/>
              <a:t>Xenon 10, Xenon 100, Xenon 1ton, LUX, LZ, Xenon N ton, …</a:t>
            </a:r>
          </a:p>
          <a:p>
            <a:r>
              <a:rPr lang="en-US" dirty="0" err="1"/>
              <a:t>Ar</a:t>
            </a:r>
            <a:r>
              <a:rPr lang="en-US" dirty="0"/>
              <a:t> detectors: DarkSide50</a:t>
            </a:r>
          </a:p>
          <a:p>
            <a:endParaRPr lang="en-US" dirty="0"/>
          </a:p>
          <a:p>
            <a:r>
              <a:rPr lang="en-US" b="1" dirty="0"/>
              <a:t>Future: </a:t>
            </a:r>
          </a:p>
          <a:p>
            <a:r>
              <a:rPr lang="en-US" dirty="0"/>
              <a:t>Larger </a:t>
            </a:r>
            <a:r>
              <a:rPr lang="en-US" dirty="0" err="1"/>
              <a:t>Ar</a:t>
            </a:r>
            <a:r>
              <a:rPr lang="en-US" dirty="0"/>
              <a:t> detectors: DUNE, and more</a:t>
            </a:r>
          </a:p>
          <a:p>
            <a:r>
              <a:rPr lang="en-US" dirty="0"/>
              <a:t>Large Xe detector Darwin , and more</a:t>
            </a:r>
          </a:p>
          <a:p>
            <a:r>
              <a:rPr lang="en-US" dirty="0"/>
              <a:t>Low background detectors: LBECA, and more</a:t>
            </a:r>
          </a:p>
          <a:p>
            <a:r>
              <a:rPr lang="en-US" dirty="0"/>
              <a:t>Searches  for non-elastic scattering, including Migdal effect</a:t>
            </a:r>
          </a:p>
          <a:p>
            <a:endParaRPr lang="en-US" dirty="0"/>
          </a:p>
          <a:p>
            <a:r>
              <a:rPr lang="en-US" b="1" dirty="0"/>
              <a:t> we need to understand  details:</a:t>
            </a:r>
          </a:p>
          <a:p>
            <a:r>
              <a:rPr lang="en-US" dirty="0"/>
              <a:t>Suppression of  </a:t>
            </a:r>
            <a:r>
              <a:rPr lang="en-US" b="1" dirty="0"/>
              <a:t>EXCESS low-energy background</a:t>
            </a:r>
          </a:p>
          <a:p>
            <a:r>
              <a:rPr lang="en-US" dirty="0"/>
              <a:t>Understanding of </a:t>
            </a:r>
            <a:r>
              <a:rPr lang="en-US" b="1" dirty="0"/>
              <a:t>scaling</a:t>
            </a:r>
            <a:r>
              <a:rPr lang="en-US" dirty="0"/>
              <a:t>: backgrounds, purity, electric  breakdowns</a:t>
            </a:r>
          </a:p>
          <a:p>
            <a:r>
              <a:rPr lang="en-US" dirty="0"/>
              <a:t>Reconstruction and analysis of </a:t>
            </a:r>
            <a:r>
              <a:rPr lang="en-US" b="1" dirty="0"/>
              <a:t>multi-vertex events</a:t>
            </a:r>
          </a:p>
          <a:p>
            <a:endParaRPr lang="en-US" dirty="0"/>
          </a:p>
        </p:txBody>
      </p:sp>
      <p:sp>
        <p:nvSpPr>
          <p:cNvPr id="3" name="TextBox 2">
            <a:extLst>
              <a:ext uri="{FF2B5EF4-FFF2-40B4-BE49-F238E27FC236}">
                <a16:creationId xmlns:a16="http://schemas.microsoft.com/office/drawing/2014/main" id="{CC3C966D-A3A5-F2FB-4678-DA45665AEA7F}"/>
              </a:ext>
            </a:extLst>
          </p:cNvPr>
          <p:cNvSpPr txBox="1"/>
          <p:nvPr/>
        </p:nvSpPr>
        <p:spPr>
          <a:xfrm>
            <a:off x="240376" y="5323737"/>
            <a:ext cx="4288995" cy="369332"/>
          </a:xfrm>
          <a:prstGeom prst="rect">
            <a:avLst/>
          </a:prstGeom>
          <a:noFill/>
        </p:spPr>
        <p:txBody>
          <a:bodyPr wrap="none" rtlCol="0">
            <a:spAutoFit/>
          </a:bodyPr>
          <a:lstStyle/>
          <a:p>
            <a:r>
              <a:rPr lang="en-US" dirty="0"/>
              <a:t>No revisions of the model since 1990 –</a:t>
            </a:r>
            <a:r>
              <a:rPr lang="en-US" dirty="0" err="1"/>
              <a:t>ies</a:t>
            </a:r>
            <a:r>
              <a:rPr lang="en-US" dirty="0"/>
              <a:t>…</a:t>
            </a:r>
          </a:p>
        </p:txBody>
      </p:sp>
    </p:spTree>
    <p:extLst>
      <p:ext uri="{BB962C8B-B14F-4D97-AF65-F5344CB8AC3E}">
        <p14:creationId xmlns:p14="http://schemas.microsoft.com/office/powerpoint/2010/main" val="1836456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1FC8F-73C8-928E-657B-F7ED5F40375F}"/>
              </a:ext>
            </a:extLst>
          </p:cNvPr>
          <p:cNvSpPr>
            <a:spLocks noGrp="1"/>
          </p:cNvSpPr>
          <p:nvPr>
            <p:ph type="title"/>
          </p:nvPr>
        </p:nvSpPr>
        <p:spPr>
          <a:xfrm>
            <a:off x="575675" y="14246"/>
            <a:ext cx="11040649" cy="1063085"/>
          </a:xfrm>
        </p:spPr>
        <p:txBody>
          <a:bodyPr>
            <a:normAutofit fontScale="90000"/>
          </a:bodyPr>
          <a:lstStyle/>
          <a:p>
            <a:r>
              <a:rPr lang="en-US" dirty="0"/>
              <a:t>RED1 (Russian Emission Detector): S3 </a:t>
            </a:r>
            <a:r>
              <a:rPr lang="en-US" sz="4800" dirty="0"/>
              <a:t>events, short  </a:t>
            </a:r>
            <a:r>
              <a:rPr lang="en-US" dirty="0"/>
              <a:t>dwelling time of unextracted elections on the surface</a:t>
            </a:r>
          </a:p>
        </p:txBody>
      </p:sp>
      <p:pic>
        <p:nvPicPr>
          <p:cNvPr id="3" name="Picture 2">
            <a:extLst>
              <a:ext uri="{FF2B5EF4-FFF2-40B4-BE49-F238E27FC236}">
                <a16:creationId xmlns:a16="http://schemas.microsoft.com/office/drawing/2014/main" id="{BAA6CD1E-2EEF-02F9-7991-54F9186DB954}"/>
              </a:ext>
            </a:extLst>
          </p:cNvPr>
          <p:cNvPicPr>
            <a:picLocks noChangeAspect="1"/>
          </p:cNvPicPr>
          <p:nvPr/>
        </p:nvPicPr>
        <p:blipFill>
          <a:blip r:embed="rId2"/>
          <a:stretch>
            <a:fillRect/>
          </a:stretch>
        </p:blipFill>
        <p:spPr>
          <a:xfrm>
            <a:off x="314526" y="1441109"/>
            <a:ext cx="6700996" cy="2585155"/>
          </a:xfrm>
          <a:prstGeom prst="rect">
            <a:avLst/>
          </a:prstGeom>
        </p:spPr>
      </p:pic>
      <p:pic>
        <p:nvPicPr>
          <p:cNvPr id="4" name="Picture 3">
            <a:extLst>
              <a:ext uri="{FF2B5EF4-FFF2-40B4-BE49-F238E27FC236}">
                <a16:creationId xmlns:a16="http://schemas.microsoft.com/office/drawing/2014/main" id="{3968BFBE-D9A6-558F-CFE9-6EB601D7EB78}"/>
              </a:ext>
            </a:extLst>
          </p:cNvPr>
          <p:cNvPicPr>
            <a:picLocks noChangeAspect="1"/>
          </p:cNvPicPr>
          <p:nvPr/>
        </p:nvPicPr>
        <p:blipFill>
          <a:blip r:embed="rId3"/>
          <a:stretch>
            <a:fillRect/>
          </a:stretch>
        </p:blipFill>
        <p:spPr>
          <a:xfrm>
            <a:off x="8526977" y="1641270"/>
            <a:ext cx="2919159" cy="2819187"/>
          </a:xfrm>
          <a:prstGeom prst="rect">
            <a:avLst/>
          </a:prstGeom>
        </p:spPr>
      </p:pic>
      <p:pic>
        <p:nvPicPr>
          <p:cNvPr id="5" name="Picture 4">
            <a:extLst>
              <a:ext uri="{FF2B5EF4-FFF2-40B4-BE49-F238E27FC236}">
                <a16:creationId xmlns:a16="http://schemas.microsoft.com/office/drawing/2014/main" id="{7E725AAF-A834-0CD3-61EC-EBB7ACFE98C9}"/>
              </a:ext>
            </a:extLst>
          </p:cNvPr>
          <p:cNvPicPr>
            <a:picLocks noChangeAspect="1"/>
          </p:cNvPicPr>
          <p:nvPr/>
        </p:nvPicPr>
        <p:blipFill>
          <a:blip r:embed="rId4"/>
          <a:stretch>
            <a:fillRect/>
          </a:stretch>
        </p:blipFill>
        <p:spPr>
          <a:xfrm>
            <a:off x="575675" y="4545751"/>
            <a:ext cx="3676082" cy="1801463"/>
          </a:xfrm>
          <a:prstGeom prst="rect">
            <a:avLst/>
          </a:prstGeom>
        </p:spPr>
      </p:pic>
      <p:sp>
        <p:nvSpPr>
          <p:cNvPr id="6" name="TextBox 5">
            <a:extLst>
              <a:ext uri="{FF2B5EF4-FFF2-40B4-BE49-F238E27FC236}">
                <a16:creationId xmlns:a16="http://schemas.microsoft.com/office/drawing/2014/main" id="{7B098ACB-D016-13A4-B297-3A3210F63577}"/>
              </a:ext>
            </a:extLst>
          </p:cNvPr>
          <p:cNvSpPr txBox="1"/>
          <p:nvPr/>
        </p:nvSpPr>
        <p:spPr>
          <a:xfrm>
            <a:off x="905150" y="3875682"/>
            <a:ext cx="5846524" cy="584775"/>
          </a:xfrm>
          <a:prstGeom prst="rect">
            <a:avLst/>
          </a:prstGeom>
          <a:noFill/>
        </p:spPr>
        <p:txBody>
          <a:bodyPr wrap="square">
            <a:spAutoFit/>
          </a:bodyPr>
          <a:lstStyle/>
          <a:p>
            <a:pPr algn="l"/>
            <a:r>
              <a:rPr lang="en-US" sz="1600" b="0" i="0" u="none" strike="noStrike" baseline="0" dirty="0">
                <a:latin typeface="Times New Roman" panose="02020603050405020304" pitchFamily="18" charset="0"/>
                <a:cs typeface="Times New Roman" panose="02020603050405020304" pitchFamily="18" charset="0"/>
              </a:rPr>
              <a:t>An S2 signal and the following S3; seven PMTs waveforms in</a:t>
            </a:r>
          </a:p>
          <a:p>
            <a:pPr algn="l"/>
            <a:r>
              <a:rPr lang="en-US" sz="1600" b="0" i="0" u="none" strike="noStrike" baseline="0" dirty="0">
                <a:latin typeface="Times New Roman" panose="02020603050405020304" pitchFamily="18" charset="0"/>
                <a:cs typeface="Times New Roman" panose="02020603050405020304" pitchFamily="18" charset="0"/>
              </a:rPr>
              <a:t>different colors; S2 signal is distorted due to saturation.</a:t>
            </a:r>
            <a:endParaRPr lang="en-US" sz="16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0AE4C9D-EA6E-5685-E851-A72AFE14EB69}"/>
              </a:ext>
            </a:extLst>
          </p:cNvPr>
          <p:cNvSpPr txBox="1"/>
          <p:nvPr/>
        </p:nvSpPr>
        <p:spPr>
          <a:xfrm>
            <a:off x="4809994" y="4615750"/>
            <a:ext cx="3093929" cy="1815882"/>
          </a:xfrm>
          <a:prstGeom prst="rect">
            <a:avLst/>
          </a:prstGeom>
          <a:noFill/>
        </p:spPr>
        <p:txBody>
          <a:bodyPr wrap="square">
            <a:spAutoFit/>
          </a:bodyPr>
          <a:lstStyle/>
          <a:p>
            <a:pPr algn="l"/>
            <a:r>
              <a:rPr lang="en-US" sz="1400" b="0" i="0" u="none" strike="noStrike" baseline="0" dirty="0">
                <a:latin typeface="Times New Roman" panose="02020603050405020304" pitchFamily="18" charset="0"/>
                <a:cs typeface="Times New Roman" panose="02020603050405020304" pitchFamily="18" charset="0"/>
              </a:rPr>
              <a:t>Distance between the initial interaction and the following S3 vs. drift time.</a:t>
            </a:r>
          </a:p>
          <a:p>
            <a:pPr algn="l"/>
            <a:r>
              <a:rPr lang="en-US" sz="1400" b="0" i="0" u="none" strike="noStrike" baseline="0" dirty="0">
                <a:latin typeface="Times New Roman" panose="02020603050405020304" pitchFamily="18" charset="0"/>
                <a:cs typeface="Times New Roman" panose="02020603050405020304" pitchFamily="18" charset="0"/>
              </a:rPr>
              <a:t>position of an initial signal reconstructed by S1 (blue) or S2 (magenta). The points encircled by black ellipses -events with S3 at x &gt; -5mm (outside “hot spot”)</a:t>
            </a:r>
          </a:p>
          <a:p>
            <a:pPr algn="l"/>
            <a:r>
              <a:rPr lang="en-US" sz="1400" b="0" i="0" u="none" strike="noStrike" baseline="0" dirty="0">
                <a:latin typeface="Times New Roman" panose="02020603050405020304" pitchFamily="18" charset="0"/>
                <a:cs typeface="Times New Roman" panose="02020603050405020304" pitchFamily="18" charset="0"/>
              </a:rPr>
              <a:t>The data are fitted with a linear function d = </a:t>
            </a:r>
            <a:r>
              <a:rPr lang="en-US" sz="1400" b="0" i="0" u="none" strike="noStrike" baseline="0" dirty="0" err="1">
                <a:latin typeface="Times New Roman" panose="02020603050405020304" pitchFamily="18" charset="0"/>
                <a:cs typeface="Times New Roman" panose="02020603050405020304" pitchFamily="18" charset="0"/>
              </a:rPr>
              <a:t>v</a:t>
            </a:r>
            <a:r>
              <a:rPr lang="en-US" sz="1400" b="0" i="0" u="none" strike="noStrike" baseline="-25000" dirty="0" err="1">
                <a:latin typeface="Times New Roman" panose="02020603050405020304" pitchFamily="18" charset="0"/>
                <a:cs typeface="Times New Roman" panose="02020603050405020304" pitchFamily="18" charset="0"/>
              </a:rPr>
              <a:t>drt</a:t>
            </a:r>
            <a:r>
              <a:rPr lang="en-US" sz="1400" b="0" i="0" u="none" strike="noStrike" baseline="0" dirty="0">
                <a:latin typeface="Times New Roman" panose="02020603050405020304" pitchFamily="18" charset="0"/>
                <a:cs typeface="Times New Roman" panose="02020603050405020304" pitchFamily="18" charset="0"/>
              </a:rPr>
              <a:t> in red.</a:t>
            </a:r>
            <a:endParaRPr lang="en-US" sz="1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E46A973-B509-CC88-A1FD-31EE085DF891}"/>
              </a:ext>
            </a:extLst>
          </p:cNvPr>
          <p:cNvSpPr txBox="1"/>
          <p:nvPr/>
        </p:nvSpPr>
        <p:spPr>
          <a:xfrm>
            <a:off x="8274681" y="4545751"/>
            <a:ext cx="3825722" cy="1384995"/>
          </a:xfrm>
          <a:prstGeom prst="rect">
            <a:avLst/>
          </a:prstGeom>
          <a:noFill/>
        </p:spPr>
        <p:txBody>
          <a:bodyPr wrap="square">
            <a:spAutoFit/>
          </a:bodyPr>
          <a:lstStyle/>
          <a:p>
            <a:pPr algn="l"/>
            <a:r>
              <a:rPr lang="en-US" sz="1400" b="0" i="0" u="none" strike="noStrike" baseline="0" dirty="0">
                <a:latin typeface="Times New Roman" panose="02020603050405020304" pitchFamily="18" charset="0"/>
                <a:cs typeface="Times New Roman" panose="02020603050405020304" pitchFamily="18" charset="0"/>
              </a:rPr>
              <a:t>Reconstructed positions of initial signals and S3. The outer solid line - edge of the sensitive volume; dashed lines - PMTs; red stars- reconstructed positions of S3 after </a:t>
            </a:r>
            <a:r>
              <a:rPr lang="en-US" sz="1400" b="1" i="0" u="none" strike="noStrike" baseline="0" dirty="0">
                <a:latin typeface="Times New Roman" panose="02020603050405020304" pitchFamily="18" charset="0"/>
                <a:cs typeface="Times New Roman" panose="02020603050405020304" pitchFamily="18" charset="0"/>
              </a:rPr>
              <a:t>single vertex events</a:t>
            </a:r>
            <a:r>
              <a:rPr lang="en-US" sz="1400" b="0" i="0" u="none" strike="noStrike" baseline="0" dirty="0">
                <a:latin typeface="Times New Roman" panose="02020603050405020304" pitchFamily="18" charset="0"/>
                <a:cs typeface="Times New Roman" panose="02020603050405020304" pitchFamily="18" charset="0"/>
              </a:rPr>
              <a:t>; initial interactions reconstructed by S2 (magenta stars) or by S1 (blue stars).  </a:t>
            </a:r>
            <a:endParaRPr lang="en-US" sz="1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14C1422-6F4A-9132-6512-2203FD7A3120}"/>
              </a:ext>
            </a:extLst>
          </p:cNvPr>
          <p:cNvSpPr txBox="1"/>
          <p:nvPr/>
        </p:nvSpPr>
        <p:spPr>
          <a:xfrm>
            <a:off x="805132" y="1305493"/>
            <a:ext cx="9304214" cy="307777"/>
          </a:xfrm>
          <a:prstGeom prst="rect">
            <a:avLst/>
          </a:prstGeom>
          <a:noFill/>
        </p:spPr>
        <p:txBody>
          <a:bodyPr wrap="none" rtlCol="0">
            <a:spAutoFit/>
          </a:bodyPr>
          <a:lstStyle/>
          <a:p>
            <a:r>
              <a:rPr lang="en-US" sz="1400" b="0" i="0" dirty="0">
                <a:solidFill>
                  <a:srgbClr val="4D5156"/>
                </a:solidFill>
                <a:effectLst/>
                <a:latin typeface="Times New Roman" panose="02020603050405020304" pitchFamily="18" charset="0"/>
                <a:cs typeface="Times New Roman" panose="02020603050405020304" pitchFamily="18" charset="0"/>
              </a:rPr>
              <a:t>D.Y. Akimov et al., Observation of delayed electron emission in a two-phase liquid xenon detector. </a:t>
            </a:r>
            <a:r>
              <a:rPr lang="en-US" sz="1400" b="1" i="0" dirty="0">
                <a:solidFill>
                  <a:srgbClr val="5F6368"/>
                </a:solidFill>
                <a:effectLst/>
                <a:latin typeface="Times New Roman" panose="02020603050405020304" pitchFamily="18" charset="0"/>
                <a:cs typeface="Times New Roman" panose="02020603050405020304" pitchFamily="18" charset="0"/>
              </a:rPr>
              <a:t>JINST 11, C03007 (2016</a:t>
            </a:r>
            <a:r>
              <a:rPr lang="en-US" sz="1400" b="0" i="0" dirty="0">
                <a:solidFill>
                  <a:srgbClr val="4D5156"/>
                </a:solidFill>
                <a:effectLst/>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3380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FC62FE-F1FB-0396-97BD-24EB6AB69B3F}"/>
              </a:ext>
            </a:extLst>
          </p:cNvPr>
          <p:cNvPicPr>
            <a:picLocks noChangeAspect="1"/>
          </p:cNvPicPr>
          <p:nvPr/>
        </p:nvPicPr>
        <p:blipFill>
          <a:blip r:embed="rId2"/>
          <a:stretch>
            <a:fillRect/>
          </a:stretch>
        </p:blipFill>
        <p:spPr>
          <a:xfrm>
            <a:off x="300311" y="1601890"/>
            <a:ext cx="5445722" cy="2893040"/>
          </a:xfrm>
          <a:prstGeom prst="rect">
            <a:avLst/>
          </a:prstGeom>
        </p:spPr>
      </p:pic>
      <p:pic>
        <p:nvPicPr>
          <p:cNvPr id="5" name="Picture 4">
            <a:extLst>
              <a:ext uri="{FF2B5EF4-FFF2-40B4-BE49-F238E27FC236}">
                <a16:creationId xmlns:a16="http://schemas.microsoft.com/office/drawing/2014/main" id="{B786051A-BE30-32B4-79EC-42AD61DA421D}"/>
              </a:ext>
            </a:extLst>
          </p:cNvPr>
          <p:cNvPicPr>
            <a:picLocks noChangeAspect="1"/>
          </p:cNvPicPr>
          <p:nvPr/>
        </p:nvPicPr>
        <p:blipFill>
          <a:blip r:embed="rId3"/>
          <a:stretch>
            <a:fillRect/>
          </a:stretch>
        </p:blipFill>
        <p:spPr>
          <a:xfrm>
            <a:off x="6004281" y="1619179"/>
            <a:ext cx="5612043" cy="2617557"/>
          </a:xfrm>
          <a:prstGeom prst="rect">
            <a:avLst/>
          </a:prstGeom>
        </p:spPr>
      </p:pic>
      <p:sp>
        <p:nvSpPr>
          <p:cNvPr id="7" name="Title 1">
            <a:extLst>
              <a:ext uri="{FF2B5EF4-FFF2-40B4-BE49-F238E27FC236}">
                <a16:creationId xmlns:a16="http://schemas.microsoft.com/office/drawing/2014/main" id="{87F6CBEA-53F2-9827-281C-2A0C398DE89A}"/>
              </a:ext>
            </a:extLst>
          </p:cNvPr>
          <p:cNvSpPr txBox="1">
            <a:spLocks/>
          </p:cNvSpPr>
          <p:nvPr/>
        </p:nvSpPr>
        <p:spPr>
          <a:xfrm>
            <a:off x="0" y="17285"/>
            <a:ext cx="11768866" cy="1325563"/>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Muon track (not-single-vertex) unextracted electron cloud motion  reconstruction: electron emission between  S2 &amp; S3 </a:t>
            </a:r>
          </a:p>
        </p:txBody>
      </p:sp>
      <p:sp>
        <p:nvSpPr>
          <p:cNvPr id="8" name="TextBox 7">
            <a:extLst>
              <a:ext uri="{FF2B5EF4-FFF2-40B4-BE49-F238E27FC236}">
                <a16:creationId xmlns:a16="http://schemas.microsoft.com/office/drawing/2014/main" id="{C18DD3D4-E0F3-FAAA-3018-EE15318FC98A}"/>
              </a:ext>
            </a:extLst>
          </p:cNvPr>
          <p:cNvSpPr txBox="1"/>
          <p:nvPr/>
        </p:nvSpPr>
        <p:spPr>
          <a:xfrm>
            <a:off x="392239" y="4465829"/>
            <a:ext cx="5244474" cy="1169551"/>
          </a:xfrm>
          <a:prstGeom prst="rect">
            <a:avLst/>
          </a:prstGeom>
          <a:noFill/>
        </p:spPr>
        <p:txBody>
          <a:bodyPr wrap="square">
            <a:spAutoFit/>
          </a:bodyPr>
          <a:lstStyle/>
          <a:p>
            <a:pPr algn="l"/>
            <a:r>
              <a:rPr lang="en-US" sz="1400" b="0" i="0" u="none" strike="noStrike" baseline="0" dirty="0">
                <a:latin typeface="Times New Roman" panose="02020603050405020304" pitchFamily="18" charset="0"/>
                <a:cs typeface="Times New Roman" panose="02020603050405020304" pitchFamily="18" charset="0"/>
              </a:rPr>
              <a:t>A muon S2 signal and the following S3, the sum of waveforms from all seven PMTs (dark blue). The inset -the part of the time interval between S2 and S3 with intensive electron emission signals on it; different colors </a:t>
            </a:r>
            <a:r>
              <a:rPr lang="en-US" sz="1400" dirty="0">
                <a:latin typeface="Times New Roman" panose="02020603050405020304" pitchFamily="18" charset="0"/>
                <a:cs typeface="Times New Roman" panose="02020603050405020304" pitchFamily="18" charset="0"/>
              </a:rPr>
              <a:t>-</a:t>
            </a:r>
            <a:r>
              <a:rPr lang="en-US" sz="1400" b="0" i="0" u="none" strike="noStrike" baseline="0" dirty="0">
                <a:latin typeface="Times New Roman" panose="02020603050405020304" pitchFamily="18" charset="0"/>
                <a:cs typeface="Times New Roman" panose="02020603050405020304" pitchFamily="18" charset="0"/>
              </a:rPr>
              <a:t>different PMTs</a:t>
            </a:r>
            <a:r>
              <a:rPr lang="en-US" sz="1400" dirty="0">
                <a:latin typeface="Times New Roman" panose="02020603050405020304" pitchFamily="18" charset="0"/>
                <a:cs typeface="Times New Roman" panose="02020603050405020304" pitchFamily="18" charset="0"/>
              </a:rPr>
              <a:t> (</a:t>
            </a:r>
            <a:r>
              <a:rPr lang="en-US" sz="1400" b="0" i="0" u="none" strike="noStrike" baseline="0" dirty="0">
                <a:latin typeface="Times New Roman" panose="02020603050405020304" pitchFamily="18" charset="0"/>
                <a:cs typeface="Times New Roman" panose="02020603050405020304" pitchFamily="18" charset="0"/>
              </a:rPr>
              <a:t>baselines shifted for clarity). The amplitude of the S2 is distorted due to saturation.</a:t>
            </a:r>
          </a:p>
        </p:txBody>
      </p:sp>
      <p:sp>
        <p:nvSpPr>
          <p:cNvPr id="9" name="TextBox 8">
            <a:extLst>
              <a:ext uri="{FF2B5EF4-FFF2-40B4-BE49-F238E27FC236}">
                <a16:creationId xmlns:a16="http://schemas.microsoft.com/office/drawing/2014/main" id="{F48746A5-EBD2-0350-8E12-945AB68870D8}"/>
              </a:ext>
            </a:extLst>
          </p:cNvPr>
          <p:cNvSpPr txBox="1"/>
          <p:nvPr/>
        </p:nvSpPr>
        <p:spPr>
          <a:xfrm>
            <a:off x="6730651" y="4223158"/>
            <a:ext cx="5244474" cy="1600438"/>
          </a:xfrm>
          <a:prstGeom prst="rect">
            <a:avLst/>
          </a:prstGeom>
          <a:noFill/>
        </p:spPr>
        <p:txBody>
          <a:bodyPr wrap="square">
            <a:spAutoFit/>
          </a:bodyPr>
          <a:lstStyle/>
          <a:p>
            <a:pPr algn="l"/>
            <a:r>
              <a:rPr lang="en-US" sz="1400" dirty="0" err="1">
                <a:latin typeface="Times New Roman" panose="02020603050405020304" pitchFamily="18" charset="0"/>
                <a:cs typeface="Times New Roman" panose="02020603050405020304" pitchFamily="18" charset="0"/>
              </a:rPr>
              <a:t>S</a:t>
            </a:r>
            <a:r>
              <a:rPr lang="en-US" sz="1400" b="0" i="0" u="none" strike="noStrike" baseline="0" dirty="0" err="1">
                <a:latin typeface="Times New Roman" panose="02020603050405020304" pitchFamily="18" charset="0"/>
                <a:cs typeface="Times New Roman" panose="02020603050405020304" pitchFamily="18" charset="0"/>
              </a:rPr>
              <a:t>patio</a:t>
            </a:r>
            <a:r>
              <a:rPr lang="en-US" sz="1400" b="0" i="0" u="none" strike="noStrike" baseline="0" dirty="0">
                <a:latin typeface="Times New Roman" panose="02020603050405020304" pitchFamily="18" charset="0"/>
                <a:cs typeface="Times New Roman" panose="02020603050405020304" pitchFamily="18" charset="0"/>
              </a:rPr>
              <a:t>-temporal reconstruction of one muon event: a-projection onto the horizontal plane, b—projection onto the vertical plane to which the x-axis belongs. The magenta cross represents muon effective position and time; the green cross represents S3 position and time; red dots correspond to subinterval positions and times (red circles represent position reconstruction uncertainty); a blue line connecting magenta and green crosses – a hypothetical drifting path of trapped electrons.</a:t>
            </a:r>
            <a:endParaRPr lang="en-US" sz="1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31E0E5B-0E05-975E-7901-4E2D4CBB9C30}"/>
              </a:ext>
            </a:extLst>
          </p:cNvPr>
          <p:cNvSpPr txBox="1"/>
          <p:nvPr/>
        </p:nvSpPr>
        <p:spPr>
          <a:xfrm>
            <a:off x="1346809" y="5638930"/>
            <a:ext cx="544572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Unextracted Electron cloud drift time is below ~ 100 us  </a:t>
            </a:r>
          </a:p>
        </p:txBody>
      </p:sp>
      <p:sp>
        <p:nvSpPr>
          <p:cNvPr id="11" name="Rectangle 7">
            <a:extLst>
              <a:ext uri="{FF2B5EF4-FFF2-40B4-BE49-F238E27FC236}">
                <a16:creationId xmlns:a16="http://schemas.microsoft.com/office/drawing/2014/main" id="{0D5B0A42-10F6-2836-8737-D3B517D9C01F}"/>
              </a:ext>
            </a:extLst>
          </p:cNvPr>
          <p:cNvSpPr>
            <a:spLocks noChangeArrowheads="1"/>
          </p:cNvSpPr>
          <p:nvPr/>
        </p:nvSpPr>
        <p:spPr bwMode="auto">
          <a:xfrm>
            <a:off x="0" y="6132829"/>
            <a:ext cx="12192000" cy="707886"/>
          </a:xfrm>
          <a:prstGeom prst="rect">
            <a:avLst/>
          </a:prstGeom>
          <a:solidFill>
            <a:schemeClr val="accent1">
              <a:lumMod val="75000"/>
            </a:schemeClr>
          </a:solidFill>
          <a:ln w="9525">
            <a:noFill/>
            <a:miter lim="800000"/>
            <a:headEnd/>
            <a:tailEnd/>
          </a:ln>
        </p:spPr>
        <p:txBody>
          <a:bodyPr wrap="square" anchor="b" anchorCtr="0">
            <a:spAutoFit/>
          </a:bodyPr>
          <a:lstStyle/>
          <a:p>
            <a:pPr algn="ctr" eaLnBrk="0" hangingPunct="0"/>
            <a:r>
              <a:rPr lang="en-US" sz="2000" dirty="0">
                <a:solidFill>
                  <a:schemeClr val="bg1"/>
                </a:solidFill>
                <a:latin typeface="Calibri" panose="020F0502020204030204" pitchFamily="34" charset="0"/>
                <a:cs typeface="Calibri" panose="020F0502020204030204" pitchFamily="34" charset="0"/>
              </a:rPr>
              <a:t>Unextracted electron cloud drift fast to the perimeter  of active region. Some  emission of unextracted electrons on the way-mechanism of this emission into gas not clear (</a:t>
            </a:r>
            <a:r>
              <a:rPr lang="en-US" sz="1600" dirty="0">
                <a:solidFill>
                  <a:schemeClr val="bg1"/>
                </a:solidFill>
                <a:latin typeface="Calibri" panose="020F0502020204030204" pitchFamily="34" charset="0"/>
                <a:cs typeface="Calibri" panose="020F0502020204030204" pitchFamily="34" charset="0"/>
              </a:rPr>
              <a:t>S3- instability under anode holder ring? </a:t>
            </a:r>
            <a:r>
              <a:rPr lang="en-US" sz="2000" dirty="0">
                <a:solidFill>
                  <a:schemeClr val="bg1"/>
                </a:solidFill>
                <a:latin typeface="Calibri" panose="020F0502020204030204" pitchFamily="34" charset="0"/>
                <a:cs typeface="Calibri" panose="020F0502020204030204" pitchFamily="34" charset="0"/>
              </a:rPr>
              <a:t>)</a:t>
            </a:r>
          </a:p>
        </p:txBody>
      </p:sp>
      <p:sp>
        <p:nvSpPr>
          <p:cNvPr id="2" name="TextBox 1">
            <a:extLst>
              <a:ext uri="{FF2B5EF4-FFF2-40B4-BE49-F238E27FC236}">
                <a16:creationId xmlns:a16="http://schemas.microsoft.com/office/drawing/2014/main" id="{A08BB199-0107-3311-C9A5-0F6AC9B1CD9C}"/>
              </a:ext>
            </a:extLst>
          </p:cNvPr>
          <p:cNvSpPr txBox="1"/>
          <p:nvPr/>
        </p:nvSpPr>
        <p:spPr>
          <a:xfrm>
            <a:off x="1055197" y="1303303"/>
            <a:ext cx="9304214" cy="307777"/>
          </a:xfrm>
          <a:prstGeom prst="rect">
            <a:avLst/>
          </a:prstGeom>
          <a:noFill/>
        </p:spPr>
        <p:txBody>
          <a:bodyPr wrap="none" rtlCol="0">
            <a:spAutoFit/>
          </a:bodyPr>
          <a:lstStyle/>
          <a:p>
            <a:r>
              <a:rPr lang="en-US" sz="1400" b="0" i="0" dirty="0">
                <a:solidFill>
                  <a:srgbClr val="4D5156"/>
                </a:solidFill>
                <a:effectLst/>
                <a:latin typeface="Times New Roman" panose="02020603050405020304" pitchFamily="18" charset="0"/>
                <a:cs typeface="Times New Roman" panose="02020603050405020304" pitchFamily="18" charset="0"/>
              </a:rPr>
              <a:t>D.Y. Akimov et al., Observation of delayed electron emission in a two-phase liquid xenon detector. </a:t>
            </a:r>
            <a:r>
              <a:rPr lang="en-US" sz="1400" b="1" i="0" dirty="0">
                <a:solidFill>
                  <a:srgbClr val="5F6368"/>
                </a:solidFill>
                <a:effectLst/>
                <a:latin typeface="Times New Roman" panose="02020603050405020304" pitchFamily="18" charset="0"/>
                <a:cs typeface="Times New Roman" panose="02020603050405020304" pitchFamily="18" charset="0"/>
              </a:rPr>
              <a:t>JINST 11, C03007 (2016</a:t>
            </a:r>
            <a:r>
              <a:rPr lang="en-US" sz="1400" b="0" i="0" dirty="0">
                <a:solidFill>
                  <a:srgbClr val="4D5156"/>
                </a:solidFill>
                <a:effectLst/>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9578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E494B-6F5D-222A-DF42-043CAE68A1F7}"/>
              </a:ext>
            </a:extLst>
          </p:cNvPr>
          <p:cNvSpPr>
            <a:spLocks noGrp="1"/>
          </p:cNvSpPr>
          <p:nvPr>
            <p:ph type="title"/>
          </p:nvPr>
        </p:nvSpPr>
        <p:spPr>
          <a:xfrm>
            <a:off x="838200" y="39449"/>
            <a:ext cx="10515600" cy="1100420"/>
          </a:xfrm>
        </p:spPr>
        <p:txBody>
          <a:bodyPr>
            <a:normAutofit/>
          </a:bodyPr>
          <a:lstStyle/>
          <a:p>
            <a:r>
              <a:rPr lang="en-US" sz="3600" dirty="0"/>
              <a:t>The  large ionization events in LUX detector: e-bursts, unextracted electrons dwelling time and “immobility”</a:t>
            </a:r>
          </a:p>
        </p:txBody>
      </p:sp>
      <p:pic>
        <p:nvPicPr>
          <p:cNvPr id="4" name="Picture 3">
            <a:extLst>
              <a:ext uri="{FF2B5EF4-FFF2-40B4-BE49-F238E27FC236}">
                <a16:creationId xmlns:a16="http://schemas.microsoft.com/office/drawing/2014/main" id="{F0DA5ABE-7D3D-B418-EAE4-E02F268F386C}"/>
              </a:ext>
            </a:extLst>
          </p:cNvPr>
          <p:cNvPicPr>
            <a:picLocks noChangeAspect="1"/>
          </p:cNvPicPr>
          <p:nvPr/>
        </p:nvPicPr>
        <p:blipFill>
          <a:blip r:embed="rId2"/>
          <a:stretch>
            <a:fillRect/>
          </a:stretch>
        </p:blipFill>
        <p:spPr>
          <a:xfrm>
            <a:off x="85725" y="1494926"/>
            <a:ext cx="8021190" cy="3522821"/>
          </a:xfrm>
          <a:prstGeom prst="rect">
            <a:avLst/>
          </a:prstGeom>
        </p:spPr>
      </p:pic>
      <p:pic>
        <p:nvPicPr>
          <p:cNvPr id="6" name="Picture 5">
            <a:extLst>
              <a:ext uri="{FF2B5EF4-FFF2-40B4-BE49-F238E27FC236}">
                <a16:creationId xmlns:a16="http://schemas.microsoft.com/office/drawing/2014/main" id="{F913E402-E94F-B66F-6ADE-4D4513D9E0C5}"/>
              </a:ext>
            </a:extLst>
          </p:cNvPr>
          <p:cNvPicPr>
            <a:picLocks noChangeAspect="1"/>
          </p:cNvPicPr>
          <p:nvPr/>
        </p:nvPicPr>
        <p:blipFill>
          <a:blip r:embed="rId3"/>
          <a:stretch>
            <a:fillRect/>
          </a:stretch>
        </p:blipFill>
        <p:spPr>
          <a:xfrm>
            <a:off x="8326419" y="1661950"/>
            <a:ext cx="3779856" cy="3188774"/>
          </a:xfrm>
          <a:prstGeom prst="rect">
            <a:avLst/>
          </a:prstGeom>
        </p:spPr>
      </p:pic>
      <p:sp>
        <p:nvSpPr>
          <p:cNvPr id="8" name="TextBox 7">
            <a:extLst>
              <a:ext uri="{FF2B5EF4-FFF2-40B4-BE49-F238E27FC236}">
                <a16:creationId xmlns:a16="http://schemas.microsoft.com/office/drawing/2014/main" id="{26C4AE5D-B208-A62F-9B5E-0482094F60A5}"/>
              </a:ext>
            </a:extLst>
          </p:cNvPr>
          <p:cNvSpPr txBox="1"/>
          <p:nvPr/>
        </p:nvSpPr>
        <p:spPr>
          <a:xfrm>
            <a:off x="324016" y="4888863"/>
            <a:ext cx="6867691" cy="1077218"/>
          </a:xfrm>
          <a:prstGeom prst="rect">
            <a:avLst/>
          </a:prstGeom>
          <a:noFill/>
        </p:spPr>
        <p:txBody>
          <a:bodyPr wrap="square">
            <a:spAutoFit/>
          </a:bodyPr>
          <a:lstStyle/>
          <a:p>
            <a:pPr algn="l"/>
            <a:r>
              <a:rPr lang="en-US" sz="1600" b="0" i="0" u="none" strike="noStrike" baseline="0" dirty="0">
                <a:latin typeface="Times New Roman" panose="02020603050405020304" pitchFamily="18" charset="0"/>
                <a:cs typeface="Times New Roman" panose="02020603050405020304" pitchFamily="18" charset="0"/>
              </a:rPr>
              <a:t>LUX waveform over one second. one 2.3 MeV gamma ray interacts here; background electrons are observed to follow the S1 and S2 pulses. insets - zoomed-the S1-S2 event and an electron cluster (\e-burst") and single electron (SE) pulses and photoelectron (PHE) pulses.</a:t>
            </a:r>
            <a:endParaRPr lang="en-US" sz="16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922AC7C-6688-C120-A36F-AFFB87376C80}"/>
              </a:ext>
            </a:extLst>
          </p:cNvPr>
          <p:cNvSpPr txBox="1"/>
          <p:nvPr/>
        </p:nvSpPr>
        <p:spPr>
          <a:xfrm>
            <a:off x="7885003" y="4850724"/>
            <a:ext cx="4221272" cy="1077218"/>
          </a:xfrm>
          <a:prstGeom prst="rect">
            <a:avLst/>
          </a:prstGeom>
          <a:noFill/>
        </p:spPr>
        <p:txBody>
          <a:bodyPr wrap="square">
            <a:spAutoFit/>
          </a:bodyPr>
          <a:lstStyle/>
          <a:p>
            <a:r>
              <a:rPr lang="en-US" sz="1600" b="0" i="0" u="none" strike="noStrike" baseline="0" dirty="0">
                <a:latin typeface="Times New Roman" panose="02020603050405020304" pitchFamily="18" charset="0"/>
                <a:cs typeface="Times New Roman" panose="02020603050405020304" pitchFamily="18" charset="0"/>
              </a:rPr>
              <a:t>Time delay of e-bursts from preceding S2s for top (red) and bottom (blue) interactions in LUX ; The X position difference</a:t>
            </a:r>
            <a:r>
              <a:rPr lang="en-US" sz="1600" dirty="0">
                <a:latin typeface="Times New Roman" panose="02020603050405020304" pitchFamily="18" charset="0"/>
                <a:cs typeface="Times New Roman" panose="02020603050405020304" pitchFamily="18" charset="0"/>
              </a:rPr>
              <a:t> </a:t>
            </a:r>
            <a:r>
              <a:rPr lang="en-US" sz="1600" b="0" i="0" u="none" strike="noStrike" baseline="0" dirty="0">
                <a:latin typeface="Times New Roman" panose="02020603050405020304" pitchFamily="18" charset="0"/>
                <a:cs typeface="Times New Roman" panose="02020603050405020304" pitchFamily="18" charset="0"/>
              </a:rPr>
              <a:t>between e-bursts and preceding S2s</a:t>
            </a:r>
            <a:r>
              <a:rPr lang="en-US" sz="1600" dirty="0">
                <a:latin typeface="Times New Roman" panose="02020603050405020304" pitchFamily="18" charset="0"/>
                <a:cs typeface="Times New Roman" panose="02020603050405020304" pitchFamily="18" charset="0"/>
              </a:rPr>
              <a:t> </a:t>
            </a:r>
            <a:r>
              <a:rPr lang="en-US" sz="1600" b="0" i="0" u="none" strike="noStrike" baseline="0" dirty="0">
                <a:latin typeface="Times New Roman" panose="02020603050405020304" pitchFamily="18" charset="0"/>
                <a:cs typeface="Times New Roman" panose="02020603050405020304" pitchFamily="18" charset="0"/>
              </a:rPr>
              <a:t>as a function of the time delay.</a:t>
            </a:r>
            <a:endParaRPr lang="en-US" sz="1600" dirty="0">
              <a:latin typeface="Times New Roman" panose="02020603050405020304" pitchFamily="18" charset="0"/>
              <a:cs typeface="Times New Roman" panose="02020603050405020304" pitchFamily="18" charset="0"/>
            </a:endParaRPr>
          </a:p>
        </p:txBody>
      </p:sp>
      <p:sp>
        <p:nvSpPr>
          <p:cNvPr id="12" name="Rectangle 7">
            <a:extLst>
              <a:ext uri="{FF2B5EF4-FFF2-40B4-BE49-F238E27FC236}">
                <a16:creationId xmlns:a16="http://schemas.microsoft.com/office/drawing/2014/main" id="{0CF497F5-E6B0-179A-2FF0-96F101520A5B}"/>
              </a:ext>
            </a:extLst>
          </p:cNvPr>
          <p:cNvSpPr>
            <a:spLocks noChangeArrowheads="1"/>
          </p:cNvSpPr>
          <p:nvPr/>
        </p:nvSpPr>
        <p:spPr bwMode="auto">
          <a:xfrm>
            <a:off x="0" y="6028054"/>
            <a:ext cx="12192000" cy="707886"/>
          </a:xfrm>
          <a:prstGeom prst="rect">
            <a:avLst/>
          </a:prstGeom>
          <a:solidFill>
            <a:schemeClr val="accent1">
              <a:lumMod val="75000"/>
            </a:schemeClr>
          </a:solidFill>
          <a:ln w="9525">
            <a:noFill/>
            <a:miter lim="800000"/>
            <a:headEnd/>
            <a:tailEnd/>
          </a:ln>
        </p:spPr>
        <p:txBody>
          <a:bodyPr wrap="square" anchor="b" anchorCtr="0">
            <a:spAutoFit/>
          </a:bodyPr>
          <a:lstStyle/>
          <a:p>
            <a:pPr algn="ctr" eaLnBrk="0" hangingPunct="0"/>
            <a:r>
              <a:rPr lang="en-US" sz="2000" dirty="0">
                <a:solidFill>
                  <a:schemeClr val="bg1"/>
                </a:solidFill>
                <a:latin typeface="Calibri" panose="020F0502020204030204" pitchFamily="34" charset="0"/>
                <a:cs typeface="Calibri" panose="020F0502020204030204" pitchFamily="34" charset="0"/>
              </a:rPr>
              <a:t>Unextracted electron cloud  “freeze at place;” several charged surface instabilities  can show up at the S2 location with  up to 50 </a:t>
            </a:r>
            <a:r>
              <a:rPr lang="en-US" sz="2000" dirty="0" err="1">
                <a:solidFill>
                  <a:schemeClr val="bg1"/>
                </a:solidFill>
                <a:latin typeface="Calibri" panose="020F0502020204030204" pitchFamily="34" charset="0"/>
                <a:cs typeface="Calibri" panose="020F0502020204030204" pitchFamily="34" charset="0"/>
              </a:rPr>
              <a:t>ms</a:t>
            </a:r>
            <a:r>
              <a:rPr lang="en-US" sz="2000" dirty="0">
                <a:solidFill>
                  <a:schemeClr val="bg1"/>
                </a:solidFill>
                <a:latin typeface="Calibri" panose="020F0502020204030204" pitchFamily="34" charset="0"/>
                <a:cs typeface="Calibri" panose="020F0502020204030204" pitchFamily="34" charset="0"/>
              </a:rPr>
              <a:t> delays (</a:t>
            </a:r>
            <a:r>
              <a:rPr lang="en-US" sz="1600" dirty="0">
                <a:solidFill>
                  <a:schemeClr val="bg1"/>
                </a:solidFill>
                <a:latin typeface="Calibri" panose="020F0502020204030204" pitchFamily="34" charset="0"/>
                <a:cs typeface="Calibri" panose="020F0502020204030204" pitchFamily="34" charset="0"/>
              </a:rPr>
              <a:t>possibly suppressed multi-electron emission events rate, single electrons high/present</a:t>
            </a:r>
            <a:r>
              <a:rPr lang="en-US" sz="2000" dirty="0">
                <a:solidFill>
                  <a:schemeClr val="bg1"/>
                </a:solidFill>
                <a:latin typeface="Calibri" panose="020F0502020204030204" pitchFamily="34" charset="0"/>
                <a:cs typeface="Calibri" panose="020F0502020204030204" pitchFamily="34" charset="0"/>
              </a:rPr>
              <a:t>)</a:t>
            </a:r>
          </a:p>
        </p:txBody>
      </p:sp>
      <p:sp>
        <p:nvSpPr>
          <p:cNvPr id="3" name="TextBox 2">
            <a:extLst>
              <a:ext uri="{FF2B5EF4-FFF2-40B4-BE49-F238E27FC236}">
                <a16:creationId xmlns:a16="http://schemas.microsoft.com/office/drawing/2014/main" id="{788046AF-2548-441D-70E3-DEE5C864C762}"/>
              </a:ext>
            </a:extLst>
          </p:cNvPr>
          <p:cNvSpPr txBox="1"/>
          <p:nvPr/>
        </p:nvSpPr>
        <p:spPr>
          <a:xfrm>
            <a:off x="513037" y="1309146"/>
            <a:ext cx="10792570" cy="307777"/>
          </a:xfrm>
          <a:prstGeom prst="rect">
            <a:avLst/>
          </a:prstGeom>
          <a:noFill/>
        </p:spPr>
        <p:txBody>
          <a:bodyPr wrap="none" rtlCol="0">
            <a:spAutoFit/>
          </a:bodyPr>
          <a:lstStyle/>
          <a:p>
            <a:r>
              <a:rPr lang="en-US" sz="1400" dirty="0">
                <a:solidFill>
                  <a:srgbClr val="4D5156"/>
                </a:solidFill>
                <a:latin typeface="Times New Roman" panose="02020603050405020304" pitchFamily="18" charset="0"/>
                <a:cs typeface="Times New Roman" panose="02020603050405020304" pitchFamily="18" charset="0"/>
              </a:rPr>
              <a:t>D. S. Akerib et al., </a:t>
            </a:r>
            <a:r>
              <a:rPr lang="en-US" sz="1400" i="0" dirty="0">
                <a:solidFill>
                  <a:srgbClr val="5F6368"/>
                </a:solidFill>
                <a:effectLst/>
                <a:latin typeface="Times New Roman" panose="02020603050405020304" pitchFamily="18" charset="0"/>
                <a:cs typeface="Times New Roman" panose="02020603050405020304" pitchFamily="18" charset="0"/>
              </a:rPr>
              <a:t>Investigation of background electron emission in the LUX detector</a:t>
            </a:r>
            <a:r>
              <a:rPr lang="en-US" sz="1400" b="0" i="0" dirty="0">
                <a:solidFill>
                  <a:srgbClr val="4D5156"/>
                </a:solidFill>
                <a:effectLst/>
                <a:latin typeface="Times New Roman" panose="02020603050405020304" pitchFamily="18" charset="0"/>
                <a:cs typeface="Times New Roman" panose="02020603050405020304" pitchFamily="18" charset="0"/>
              </a:rPr>
              <a:t>. </a:t>
            </a:r>
            <a:r>
              <a:rPr lang="en-US" sz="1400" b="1" i="0" dirty="0">
                <a:solidFill>
                  <a:srgbClr val="5F6368"/>
                </a:solidFill>
                <a:effectLst/>
                <a:latin typeface="Times New Roman" panose="02020603050405020304" pitchFamily="18" charset="0"/>
                <a:cs typeface="Times New Roman" panose="02020603050405020304" pitchFamily="18" charset="0"/>
              </a:rPr>
              <a:t>Phys</a:t>
            </a:r>
            <a:r>
              <a:rPr lang="en-US" sz="1400" b="0" i="0" dirty="0">
                <a:solidFill>
                  <a:srgbClr val="4D5156"/>
                </a:solidFill>
                <a:effectLst/>
                <a:latin typeface="Times New Roman" panose="02020603050405020304" pitchFamily="18" charset="0"/>
                <a:cs typeface="Times New Roman" panose="02020603050405020304" pitchFamily="18" charset="0"/>
              </a:rPr>
              <a:t>. </a:t>
            </a:r>
            <a:r>
              <a:rPr lang="en-US" sz="1400" b="1" i="0" dirty="0">
                <a:solidFill>
                  <a:srgbClr val="5F6368"/>
                </a:solidFill>
                <a:effectLst/>
                <a:latin typeface="Times New Roman" panose="02020603050405020304" pitchFamily="18" charset="0"/>
                <a:cs typeface="Times New Roman" panose="02020603050405020304" pitchFamily="18" charset="0"/>
              </a:rPr>
              <a:t>Rev</a:t>
            </a:r>
            <a:r>
              <a:rPr lang="en-US" sz="1400" b="0" i="0" dirty="0">
                <a:solidFill>
                  <a:srgbClr val="4D5156"/>
                </a:solidFill>
                <a:effectLst/>
                <a:latin typeface="Times New Roman" panose="02020603050405020304" pitchFamily="18" charset="0"/>
                <a:cs typeface="Times New Roman" panose="02020603050405020304" pitchFamily="18" charset="0"/>
              </a:rPr>
              <a:t>. </a:t>
            </a:r>
            <a:r>
              <a:rPr lang="en-US" sz="1400" b="1" i="0" dirty="0">
                <a:solidFill>
                  <a:srgbClr val="5F6368"/>
                </a:solidFill>
                <a:effectLst/>
                <a:latin typeface="Times New Roman" panose="02020603050405020304" pitchFamily="18" charset="0"/>
                <a:cs typeface="Times New Roman" panose="02020603050405020304" pitchFamily="18" charset="0"/>
              </a:rPr>
              <a:t>D</a:t>
            </a:r>
            <a:r>
              <a:rPr lang="en-US" sz="1400" b="0" i="0" dirty="0">
                <a:solidFill>
                  <a:srgbClr val="4D5156"/>
                </a:solidFill>
                <a:effectLst/>
                <a:latin typeface="Times New Roman" panose="02020603050405020304" pitchFamily="18" charset="0"/>
                <a:cs typeface="Times New Roman" panose="02020603050405020304" pitchFamily="18" charset="0"/>
              </a:rPr>
              <a:t> </a:t>
            </a:r>
            <a:r>
              <a:rPr lang="en-US" sz="1400" b="1" i="0" dirty="0">
                <a:solidFill>
                  <a:srgbClr val="4D5156"/>
                </a:solidFill>
                <a:effectLst/>
                <a:latin typeface="Times New Roman" panose="02020603050405020304" pitchFamily="18" charset="0"/>
                <a:cs typeface="Times New Roman" panose="02020603050405020304" pitchFamily="18" charset="0"/>
              </a:rPr>
              <a:t>102</a:t>
            </a:r>
            <a:r>
              <a:rPr lang="en-US" sz="1400" b="1" dirty="0">
                <a:solidFill>
                  <a:srgbClr val="4D5156"/>
                </a:solidFill>
                <a:latin typeface="Times New Roman" panose="02020603050405020304" pitchFamily="18" charset="0"/>
                <a:cs typeface="Times New Roman" panose="02020603050405020304" pitchFamily="18" charset="0"/>
              </a:rPr>
              <a:t>, 092004 (2020)  </a:t>
            </a:r>
            <a:r>
              <a:rPr lang="en-US" sz="1400" dirty="0" err="1">
                <a:solidFill>
                  <a:srgbClr val="4D5156"/>
                </a:solidFill>
                <a:latin typeface="Times New Roman" panose="02020603050405020304" pitchFamily="18" charset="0"/>
                <a:cs typeface="Times New Roman" panose="02020603050405020304" pitchFamily="18" charset="0"/>
              </a:rPr>
              <a:t>Analysys</a:t>
            </a:r>
            <a:r>
              <a:rPr lang="en-US" sz="1400" dirty="0">
                <a:solidFill>
                  <a:srgbClr val="4D5156"/>
                </a:solidFill>
                <a:latin typeface="Times New Roman" panose="02020603050405020304" pitchFamily="18" charset="0"/>
                <a:cs typeface="Times New Roman" panose="02020603050405020304" pitchFamily="18" charset="0"/>
              </a:rPr>
              <a:t> of </a:t>
            </a:r>
            <a:r>
              <a:rPr lang="en-US" sz="1400" dirty="0" err="1">
                <a:solidFill>
                  <a:srgbClr val="4D5156"/>
                </a:solidFill>
                <a:latin typeface="Times New Roman" panose="02020603050405020304" pitchFamily="18" charset="0"/>
                <a:cs typeface="Times New Roman" panose="02020603050405020304" pitchFamily="18" charset="0"/>
              </a:rPr>
              <a:t>Jungke</a:t>
            </a:r>
            <a:r>
              <a:rPr lang="en-US" sz="1400" dirty="0">
                <a:solidFill>
                  <a:srgbClr val="4D5156"/>
                </a:solidFill>
                <a:latin typeface="Times New Roman" panose="02020603050405020304" pitchFamily="18" charset="0"/>
                <a:cs typeface="Times New Roman" panose="02020603050405020304" pitchFamily="18" charset="0"/>
              </a:rPr>
              <a:t> Xu </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2410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F46E0-EF5A-446B-9098-7DBDFE591448}"/>
              </a:ext>
            </a:extLst>
          </p:cNvPr>
          <p:cNvSpPr>
            <a:spLocks noGrp="1"/>
          </p:cNvSpPr>
          <p:nvPr>
            <p:ph type="title"/>
          </p:nvPr>
        </p:nvSpPr>
        <p:spPr>
          <a:xfrm>
            <a:off x="736078" y="99226"/>
            <a:ext cx="10452100" cy="692354"/>
          </a:xfrm>
        </p:spPr>
        <p:txBody>
          <a:bodyPr>
            <a:normAutofit fontScale="90000"/>
          </a:bodyPr>
          <a:lstStyle/>
          <a:p>
            <a:r>
              <a:rPr lang="en-US" dirty="0"/>
              <a:t>E-bursts in </a:t>
            </a:r>
            <a:r>
              <a:rPr lang="en-US" dirty="0" err="1"/>
              <a:t>XeNu</a:t>
            </a:r>
            <a:r>
              <a:rPr lang="en-US" dirty="0"/>
              <a:t>: up to 20 </a:t>
            </a:r>
            <a:r>
              <a:rPr lang="en-US" dirty="0" err="1"/>
              <a:t>ms</a:t>
            </a:r>
            <a:r>
              <a:rPr lang="en-US" dirty="0"/>
              <a:t> after S2</a:t>
            </a:r>
            <a:br>
              <a:rPr lang="en-US" dirty="0"/>
            </a:br>
            <a:r>
              <a:rPr lang="en-US" sz="3600" dirty="0"/>
              <a:t>anticorrelation of E-burst with single-vertex events</a:t>
            </a:r>
          </a:p>
        </p:txBody>
      </p:sp>
      <p:pic>
        <p:nvPicPr>
          <p:cNvPr id="4" name="Picture 3" descr="A screen shot of a computer game&#10;&#10;Description automatically generated with low confidence">
            <a:extLst>
              <a:ext uri="{FF2B5EF4-FFF2-40B4-BE49-F238E27FC236}">
                <a16:creationId xmlns:a16="http://schemas.microsoft.com/office/drawing/2014/main" id="{28600370-ACB9-4981-825A-4A66EBAFF2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195" y="1415782"/>
            <a:ext cx="3204947" cy="2126231"/>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31C88A49-13C3-4F78-B5F1-C0E93D5F8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1007" y="1416074"/>
            <a:ext cx="2963695" cy="2136422"/>
          </a:xfrm>
          <a:prstGeom prst="rect">
            <a:avLst/>
          </a:prstGeom>
        </p:spPr>
      </p:pic>
      <p:pic>
        <p:nvPicPr>
          <p:cNvPr id="10" name="Picture 9" descr="Background pattern&#10;&#10;Description automatically generated">
            <a:extLst>
              <a:ext uri="{FF2B5EF4-FFF2-40B4-BE49-F238E27FC236}">
                <a16:creationId xmlns:a16="http://schemas.microsoft.com/office/drawing/2014/main" id="{7419DB1A-15E1-4D24-A57C-B82467BF18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4971" y="1365841"/>
            <a:ext cx="2963695" cy="2167710"/>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99BCD9A5-AEBE-42A0-A739-20C94AFB60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19" y="4031096"/>
            <a:ext cx="3073959" cy="1604735"/>
          </a:xfrm>
          <a:prstGeom prst="rect">
            <a:avLst/>
          </a:prstGeom>
        </p:spPr>
      </p:pic>
      <p:pic>
        <p:nvPicPr>
          <p:cNvPr id="14" name="Picture 13" descr="A screenshot of a computer&#10;&#10;Description automatically generated with medium confidence">
            <a:extLst>
              <a:ext uri="{FF2B5EF4-FFF2-40B4-BE49-F238E27FC236}">
                <a16:creationId xmlns:a16="http://schemas.microsoft.com/office/drawing/2014/main" id="{4AC52FC9-3676-4E18-B66D-05E206A171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1112" y="4046484"/>
            <a:ext cx="2960659" cy="1604735"/>
          </a:xfrm>
          <a:prstGeom prst="rect">
            <a:avLst/>
          </a:prstGeom>
        </p:spPr>
      </p:pic>
      <p:sp>
        <p:nvSpPr>
          <p:cNvPr id="15" name="TextBox 14">
            <a:extLst>
              <a:ext uri="{FF2B5EF4-FFF2-40B4-BE49-F238E27FC236}">
                <a16:creationId xmlns:a16="http://schemas.microsoft.com/office/drawing/2014/main" id="{CDE5839C-BAB6-4342-B4ED-CF6E74D5F93E}"/>
              </a:ext>
            </a:extLst>
          </p:cNvPr>
          <p:cNvSpPr txBox="1"/>
          <p:nvPr/>
        </p:nvSpPr>
        <p:spPr>
          <a:xfrm>
            <a:off x="333969" y="5666609"/>
            <a:ext cx="10706264"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Pink- bottom PMT (low voltage); anti-</a:t>
            </a:r>
            <a:r>
              <a:rPr lang="en-US" sz="1600" dirty="0" err="1">
                <a:latin typeface="Times New Roman" panose="02020603050405020304" pitchFamily="18" charset="0"/>
                <a:cs typeface="Times New Roman" panose="02020603050405020304" pitchFamily="18" charset="0"/>
              </a:rPr>
              <a:t>correlationn</a:t>
            </a:r>
            <a:r>
              <a:rPr lang="en-US" sz="1600" dirty="0">
                <a:latin typeface="Times New Roman" panose="02020603050405020304" pitchFamily="18" charset="0"/>
                <a:cs typeface="Times New Roman" panose="02020603050405020304" pitchFamily="18" charset="0"/>
              </a:rPr>
              <a:t>: E-trains: not present for short S2, present for long S2 (multi-vertex, muons)</a:t>
            </a:r>
          </a:p>
        </p:txBody>
      </p:sp>
      <p:pic>
        <p:nvPicPr>
          <p:cNvPr id="17" name="Picture 16" descr="Diagram&#10;&#10;Description automatically generated with low confidence">
            <a:extLst>
              <a:ext uri="{FF2B5EF4-FFF2-40B4-BE49-F238E27FC236}">
                <a16:creationId xmlns:a16="http://schemas.microsoft.com/office/drawing/2014/main" id="{CDC774DF-C15D-4C08-BE39-AC076AFBC3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8771" y="4031095"/>
            <a:ext cx="2977133" cy="1665745"/>
          </a:xfrm>
          <a:prstGeom prst="rect">
            <a:avLst/>
          </a:prstGeom>
        </p:spPr>
      </p:pic>
      <p:sp>
        <p:nvSpPr>
          <p:cNvPr id="18" name="TextBox 17">
            <a:extLst>
              <a:ext uri="{FF2B5EF4-FFF2-40B4-BE49-F238E27FC236}">
                <a16:creationId xmlns:a16="http://schemas.microsoft.com/office/drawing/2014/main" id="{5096B2D2-23F6-4AC3-85AA-FA22BAC3AB15}"/>
              </a:ext>
            </a:extLst>
          </p:cNvPr>
          <p:cNvSpPr txBox="1"/>
          <p:nvPr/>
        </p:nvSpPr>
        <p:spPr>
          <a:xfrm>
            <a:off x="3552958" y="4031096"/>
            <a:ext cx="881973" cy="369332"/>
          </a:xfrm>
          <a:prstGeom prst="rect">
            <a:avLst/>
          </a:prstGeom>
          <a:noFill/>
        </p:spPr>
        <p:txBody>
          <a:bodyPr wrap="none" rtlCol="0">
            <a:spAutoFit/>
          </a:bodyPr>
          <a:lstStyle/>
          <a:p>
            <a:r>
              <a:rPr lang="en-US" dirty="0">
                <a:latin typeface="GreekC" panose="00000400000000000000"/>
              </a:rPr>
              <a:t>2</a:t>
            </a:r>
            <a:r>
              <a:rPr lang="en-US" dirty="0">
                <a:latin typeface="GreekC" panose="00000400000000000000"/>
                <a:cs typeface="GreekC" panose="00000400000000000000" pitchFamily="2" charset="0"/>
              </a:rPr>
              <a:t>u</a:t>
            </a:r>
            <a:r>
              <a:rPr lang="en-US" dirty="0">
                <a:latin typeface="GreekC" panose="00000400000000000000"/>
              </a:rPr>
              <a:t>s</a:t>
            </a:r>
            <a:r>
              <a:rPr lang="en-US" dirty="0"/>
              <a:t>/div</a:t>
            </a:r>
          </a:p>
        </p:txBody>
      </p:sp>
      <p:cxnSp>
        <p:nvCxnSpPr>
          <p:cNvPr id="20" name="Straight Arrow Connector 19">
            <a:extLst>
              <a:ext uri="{FF2B5EF4-FFF2-40B4-BE49-F238E27FC236}">
                <a16:creationId xmlns:a16="http://schemas.microsoft.com/office/drawing/2014/main" id="{BDE0A6E3-AC11-426A-AD01-7423D63F81A2}"/>
              </a:ext>
            </a:extLst>
          </p:cNvPr>
          <p:cNvCxnSpPr>
            <a:cxnSpLocks/>
          </p:cNvCxnSpPr>
          <p:nvPr/>
        </p:nvCxnSpPr>
        <p:spPr>
          <a:xfrm flipH="1">
            <a:off x="3551636" y="4480266"/>
            <a:ext cx="51991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F9961C9-EF5B-458E-8795-D0A506D8FF9C}"/>
              </a:ext>
            </a:extLst>
          </p:cNvPr>
          <p:cNvSpPr txBox="1"/>
          <p:nvPr/>
        </p:nvSpPr>
        <p:spPr>
          <a:xfrm>
            <a:off x="4114813" y="4695005"/>
            <a:ext cx="881973" cy="369332"/>
          </a:xfrm>
          <a:prstGeom prst="rect">
            <a:avLst/>
          </a:prstGeom>
          <a:noFill/>
        </p:spPr>
        <p:txBody>
          <a:bodyPr wrap="none" rtlCol="0">
            <a:spAutoFit/>
          </a:bodyPr>
          <a:lstStyle/>
          <a:p>
            <a:r>
              <a:rPr lang="en-US" dirty="0"/>
              <a:t>1</a:t>
            </a:r>
            <a:r>
              <a:rPr lang="en-US" dirty="0">
                <a:latin typeface="GreekC" panose="00000400000000000000" pitchFamily="2" charset="0"/>
                <a:cs typeface="GreekC" panose="00000400000000000000" pitchFamily="2" charset="0"/>
              </a:rPr>
              <a:t>u</a:t>
            </a:r>
            <a:r>
              <a:rPr lang="en-US" dirty="0"/>
              <a:t>s/div</a:t>
            </a:r>
          </a:p>
        </p:txBody>
      </p:sp>
      <p:cxnSp>
        <p:nvCxnSpPr>
          <p:cNvPr id="27" name="Straight Arrow Connector 26">
            <a:extLst>
              <a:ext uri="{FF2B5EF4-FFF2-40B4-BE49-F238E27FC236}">
                <a16:creationId xmlns:a16="http://schemas.microsoft.com/office/drawing/2014/main" id="{2E1769E7-1B9C-4D2E-9B73-EF427FA6E513}"/>
              </a:ext>
            </a:extLst>
          </p:cNvPr>
          <p:cNvCxnSpPr>
            <a:cxnSpLocks/>
          </p:cNvCxnSpPr>
          <p:nvPr/>
        </p:nvCxnSpPr>
        <p:spPr>
          <a:xfrm flipV="1">
            <a:off x="4113523" y="5064337"/>
            <a:ext cx="850965" cy="29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C28C3C6-C450-40C3-A265-AF0600CA3408}"/>
              </a:ext>
            </a:extLst>
          </p:cNvPr>
          <p:cNvSpPr txBox="1"/>
          <p:nvPr/>
        </p:nvSpPr>
        <p:spPr>
          <a:xfrm>
            <a:off x="3687466" y="2574480"/>
            <a:ext cx="1168910" cy="369332"/>
          </a:xfrm>
          <a:prstGeom prst="rect">
            <a:avLst/>
          </a:prstGeom>
          <a:noFill/>
        </p:spPr>
        <p:txBody>
          <a:bodyPr wrap="none" rtlCol="0">
            <a:spAutoFit/>
          </a:bodyPr>
          <a:lstStyle/>
          <a:p>
            <a:r>
              <a:rPr lang="en-US" dirty="0"/>
              <a:t>100 </a:t>
            </a:r>
            <a:r>
              <a:rPr lang="en-US" dirty="0">
                <a:latin typeface="GreekC" panose="00000400000000000000" pitchFamily="2" charset="0"/>
              </a:rPr>
              <a:t>u</a:t>
            </a:r>
            <a:r>
              <a:rPr lang="en-US" dirty="0"/>
              <a:t>s/div</a:t>
            </a:r>
          </a:p>
        </p:txBody>
      </p:sp>
      <p:sp>
        <p:nvSpPr>
          <p:cNvPr id="34" name="TextBox 33">
            <a:extLst>
              <a:ext uri="{FF2B5EF4-FFF2-40B4-BE49-F238E27FC236}">
                <a16:creationId xmlns:a16="http://schemas.microsoft.com/office/drawing/2014/main" id="{C1BA7C16-EF00-47B4-B465-21CABAD02FA8}"/>
              </a:ext>
            </a:extLst>
          </p:cNvPr>
          <p:cNvSpPr txBox="1"/>
          <p:nvPr/>
        </p:nvSpPr>
        <p:spPr>
          <a:xfrm>
            <a:off x="3645345" y="1579580"/>
            <a:ext cx="1114408" cy="369332"/>
          </a:xfrm>
          <a:prstGeom prst="rect">
            <a:avLst/>
          </a:prstGeom>
          <a:noFill/>
        </p:spPr>
        <p:txBody>
          <a:bodyPr wrap="none" rtlCol="0">
            <a:spAutoFit/>
          </a:bodyPr>
          <a:lstStyle/>
          <a:p>
            <a:r>
              <a:rPr lang="en-US" dirty="0"/>
              <a:t>10 </a:t>
            </a:r>
            <a:r>
              <a:rPr lang="en-US" dirty="0" err="1"/>
              <a:t>ms</a:t>
            </a:r>
            <a:r>
              <a:rPr lang="en-US" dirty="0"/>
              <a:t>/div</a:t>
            </a:r>
          </a:p>
        </p:txBody>
      </p:sp>
      <p:cxnSp>
        <p:nvCxnSpPr>
          <p:cNvPr id="35" name="Straight Arrow Connector 34">
            <a:extLst>
              <a:ext uri="{FF2B5EF4-FFF2-40B4-BE49-F238E27FC236}">
                <a16:creationId xmlns:a16="http://schemas.microsoft.com/office/drawing/2014/main" id="{F3202E18-AEB2-4895-B934-821627D92B22}"/>
              </a:ext>
            </a:extLst>
          </p:cNvPr>
          <p:cNvCxnSpPr>
            <a:cxnSpLocks/>
          </p:cNvCxnSpPr>
          <p:nvPr/>
        </p:nvCxnSpPr>
        <p:spPr>
          <a:xfrm flipH="1" flipV="1">
            <a:off x="3403081" y="1561717"/>
            <a:ext cx="720044" cy="705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F49E592-86A1-49D3-BC2F-A9A58E4C5CF8}"/>
              </a:ext>
            </a:extLst>
          </p:cNvPr>
          <p:cNvCxnSpPr>
            <a:cxnSpLocks/>
          </p:cNvCxnSpPr>
          <p:nvPr/>
        </p:nvCxnSpPr>
        <p:spPr>
          <a:xfrm flipH="1" flipV="1">
            <a:off x="3308301" y="2375275"/>
            <a:ext cx="454802" cy="233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B56EA6E-D55F-40F7-91AF-7C397D999134}"/>
              </a:ext>
            </a:extLst>
          </p:cNvPr>
          <p:cNvSpPr txBox="1"/>
          <p:nvPr/>
        </p:nvSpPr>
        <p:spPr>
          <a:xfrm>
            <a:off x="1356091" y="3597471"/>
            <a:ext cx="8648521"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Blue line (f3)  sum or 4 top PMT; 100 </a:t>
            </a:r>
            <a:r>
              <a:rPr lang="en-US" sz="1600" dirty="0" err="1">
                <a:latin typeface="Times New Roman" panose="02020603050405020304" pitchFamily="18" charset="0"/>
                <a:cs typeface="Times New Roman" panose="02020603050405020304" pitchFamily="18" charset="0"/>
              </a:rPr>
              <a:t>ms</a:t>
            </a:r>
            <a:r>
              <a:rPr lang="en-US" sz="1600" dirty="0">
                <a:latin typeface="Times New Roman" panose="02020603050405020304" pitchFamily="18" charset="0"/>
                <a:cs typeface="Times New Roman" panose="02020603050405020304" pitchFamily="18" charset="0"/>
              </a:rPr>
              <a:t>/div; f4- zoom into f3    (note total length of event in 100 </a:t>
            </a:r>
            <a:r>
              <a:rPr lang="en-US" sz="1600" dirty="0" err="1">
                <a:latin typeface="Times New Roman" panose="02020603050405020304" pitchFamily="18" charset="0"/>
                <a:cs typeface="Times New Roman" panose="02020603050405020304" pitchFamily="18" charset="0"/>
              </a:rPr>
              <a:t>ms</a:t>
            </a:r>
            <a:r>
              <a:rPr lang="en-US" sz="1600" dirty="0">
                <a:latin typeface="Times New Roman" panose="02020603050405020304" pitchFamily="18" charset="0"/>
                <a:cs typeface="Times New Roman" panose="02020603050405020304" pitchFamily="18" charset="0"/>
              </a:rPr>
              <a:t>)</a:t>
            </a:r>
          </a:p>
        </p:txBody>
      </p:sp>
      <p:sp>
        <p:nvSpPr>
          <p:cNvPr id="19" name="Rectangle 7">
            <a:extLst>
              <a:ext uri="{FF2B5EF4-FFF2-40B4-BE49-F238E27FC236}">
                <a16:creationId xmlns:a16="http://schemas.microsoft.com/office/drawing/2014/main" id="{DAADB152-7929-192D-A715-389E3A2AA2B8}"/>
              </a:ext>
            </a:extLst>
          </p:cNvPr>
          <p:cNvSpPr>
            <a:spLocks noChangeArrowheads="1"/>
          </p:cNvSpPr>
          <p:nvPr/>
        </p:nvSpPr>
        <p:spPr bwMode="auto">
          <a:xfrm>
            <a:off x="0" y="6194384"/>
            <a:ext cx="12192000" cy="646331"/>
          </a:xfrm>
          <a:prstGeom prst="rect">
            <a:avLst/>
          </a:prstGeom>
          <a:solidFill>
            <a:schemeClr val="accent1">
              <a:lumMod val="75000"/>
            </a:schemeClr>
          </a:solidFill>
          <a:ln w="9525">
            <a:noFill/>
            <a:miter lim="800000"/>
            <a:headEnd/>
            <a:tailEnd/>
          </a:ln>
        </p:spPr>
        <p:txBody>
          <a:bodyPr wrap="square" anchor="b" anchorCtr="0">
            <a:spAutoFit/>
          </a:bodyPr>
          <a:lstStyle/>
          <a:p>
            <a:pPr algn="ctr" eaLnBrk="0" hangingPunct="0"/>
            <a:r>
              <a:rPr lang="en-US" sz="2000" dirty="0">
                <a:solidFill>
                  <a:schemeClr val="bg1"/>
                </a:solidFill>
                <a:latin typeface="Calibri" panose="020F0502020204030204" pitchFamily="34" charset="0"/>
                <a:cs typeface="Calibri" panose="020F0502020204030204" pitchFamily="34" charset="0"/>
              </a:rPr>
              <a:t>Several E-burst possible after strong S2 events with up to 20 </a:t>
            </a:r>
            <a:r>
              <a:rPr lang="en-US" sz="2000" dirty="0" err="1">
                <a:solidFill>
                  <a:schemeClr val="bg1"/>
                </a:solidFill>
                <a:latin typeface="Calibri" panose="020F0502020204030204" pitchFamily="34" charset="0"/>
                <a:cs typeface="Calibri" panose="020F0502020204030204" pitchFamily="34" charset="0"/>
              </a:rPr>
              <a:t>ms</a:t>
            </a:r>
            <a:r>
              <a:rPr lang="en-US" sz="2000" dirty="0">
                <a:solidFill>
                  <a:schemeClr val="bg1"/>
                </a:solidFill>
                <a:latin typeface="Calibri" panose="020F0502020204030204" pitchFamily="34" charset="0"/>
                <a:cs typeface="Calibri" panose="020F0502020204030204" pitchFamily="34" charset="0"/>
              </a:rPr>
              <a:t> delay, but no E-bursts after single-vertex events </a:t>
            </a:r>
            <a:r>
              <a:rPr lang="en-US" sz="1600" dirty="0">
                <a:solidFill>
                  <a:schemeClr val="bg1"/>
                </a:solidFill>
                <a:latin typeface="Calibri" panose="020F0502020204030204" pitchFamily="34" charset="0"/>
                <a:cs typeface="Calibri" panose="020F0502020204030204" pitchFamily="34" charset="0"/>
              </a:rPr>
              <a:t>(interference of waves caused by extraction?)</a:t>
            </a:r>
            <a:endParaRPr lang="en-US" sz="2000" dirty="0">
              <a:solidFill>
                <a:schemeClr val="bg1"/>
              </a:solidFill>
              <a:latin typeface="Calibri" panose="020F0502020204030204" pitchFamily="34" charset="0"/>
              <a:cs typeface="Calibri" panose="020F0502020204030204" pitchFamily="34" charset="0"/>
            </a:endParaRPr>
          </a:p>
        </p:txBody>
      </p:sp>
      <p:cxnSp>
        <p:nvCxnSpPr>
          <p:cNvPr id="21" name="Straight Arrow Connector 20">
            <a:extLst>
              <a:ext uri="{FF2B5EF4-FFF2-40B4-BE49-F238E27FC236}">
                <a16:creationId xmlns:a16="http://schemas.microsoft.com/office/drawing/2014/main" id="{257C4A3A-0215-5163-8925-AE548436A6C7}"/>
              </a:ext>
            </a:extLst>
          </p:cNvPr>
          <p:cNvCxnSpPr>
            <a:cxnSpLocks/>
          </p:cNvCxnSpPr>
          <p:nvPr/>
        </p:nvCxnSpPr>
        <p:spPr>
          <a:xfrm flipV="1">
            <a:off x="4477044" y="1533700"/>
            <a:ext cx="695312" cy="985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BB31A84-9296-89B2-AEB6-B25B98E0C693}"/>
              </a:ext>
            </a:extLst>
          </p:cNvPr>
          <p:cNvCxnSpPr>
            <a:cxnSpLocks/>
          </p:cNvCxnSpPr>
          <p:nvPr/>
        </p:nvCxnSpPr>
        <p:spPr>
          <a:xfrm flipV="1">
            <a:off x="4755914" y="2468376"/>
            <a:ext cx="735198" cy="6979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230C858-190E-8AA6-DC0E-4D97DDE45C5C}"/>
              </a:ext>
            </a:extLst>
          </p:cNvPr>
          <p:cNvSpPr txBox="1"/>
          <p:nvPr/>
        </p:nvSpPr>
        <p:spPr>
          <a:xfrm>
            <a:off x="3811595" y="3097608"/>
            <a:ext cx="1051891" cy="369332"/>
          </a:xfrm>
          <a:prstGeom prst="rect">
            <a:avLst/>
          </a:prstGeom>
          <a:noFill/>
        </p:spPr>
        <p:txBody>
          <a:bodyPr wrap="none" rtlCol="0">
            <a:spAutoFit/>
          </a:bodyPr>
          <a:lstStyle/>
          <a:p>
            <a:r>
              <a:rPr lang="en-US" dirty="0"/>
              <a:t>20 </a:t>
            </a:r>
            <a:r>
              <a:rPr lang="en-US" dirty="0">
                <a:latin typeface="GreekC" panose="00000400000000000000" pitchFamily="2" charset="0"/>
              </a:rPr>
              <a:t>u</a:t>
            </a:r>
            <a:r>
              <a:rPr lang="en-US" dirty="0"/>
              <a:t>s/div</a:t>
            </a:r>
          </a:p>
        </p:txBody>
      </p:sp>
    </p:spTree>
    <p:extLst>
      <p:ext uri="{BB962C8B-B14F-4D97-AF65-F5344CB8AC3E}">
        <p14:creationId xmlns:p14="http://schemas.microsoft.com/office/powerpoint/2010/main" val="1970357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B708F5-305F-8213-C2FE-B6BB5935E87C}"/>
              </a:ext>
            </a:extLst>
          </p:cNvPr>
          <p:cNvPicPr>
            <a:picLocks noChangeAspect="1"/>
          </p:cNvPicPr>
          <p:nvPr/>
        </p:nvPicPr>
        <p:blipFill>
          <a:blip r:embed="rId2"/>
          <a:stretch>
            <a:fillRect/>
          </a:stretch>
        </p:blipFill>
        <p:spPr>
          <a:xfrm>
            <a:off x="361441" y="4049714"/>
            <a:ext cx="8141919" cy="1877430"/>
          </a:xfrm>
          <a:prstGeom prst="rect">
            <a:avLst/>
          </a:prstGeom>
        </p:spPr>
      </p:pic>
      <p:pic>
        <p:nvPicPr>
          <p:cNvPr id="4" name="Picture 3">
            <a:extLst>
              <a:ext uri="{FF2B5EF4-FFF2-40B4-BE49-F238E27FC236}">
                <a16:creationId xmlns:a16="http://schemas.microsoft.com/office/drawing/2014/main" id="{B0ECC126-7877-7041-5F29-162EC6C51854}"/>
              </a:ext>
            </a:extLst>
          </p:cNvPr>
          <p:cNvPicPr>
            <a:picLocks noChangeAspect="1"/>
          </p:cNvPicPr>
          <p:nvPr/>
        </p:nvPicPr>
        <p:blipFill>
          <a:blip r:embed="rId3"/>
          <a:stretch>
            <a:fillRect/>
          </a:stretch>
        </p:blipFill>
        <p:spPr>
          <a:xfrm>
            <a:off x="8012617" y="1492777"/>
            <a:ext cx="3126396" cy="1995642"/>
          </a:xfrm>
          <a:prstGeom prst="rect">
            <a:avLst/>
          </a:prstGeom>
        </p:spPr>
      </p:pic>
      <p:sp>
        <p:nvSpPr>
          <p:cNvPr id="5" name="Title 1">
            <a:extLst>
              <a:ext uri="{FF2B5EF4-FFF2-40B4-BE49-F238E27FC236}">
                <a16:creationId xmlns:a16="http://schemas.microsoft.com/office/drawing/2014/main" id="{8DD3098A-5F8B-868F-47C3-A3F0299B34FC}"/>
              </a:ext>
            </a:extLst>
          </p:cNvPr>
          <p:cNvSpPr txBox="1">
            <a:spLocks/>
          </p:cNvSpPr>
          <p:nvPr/>
        </p:nvSpPr>
        <p:spPr>
          <a:xfrm>
            <a:off x="726508" y="0"/>
            <a:ext cx="10710906"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No </a:t>
            </a:r>
            <a:r>
              <a:rPr lang="en-US" sz="4100" dirty="0"/>
              <a:t>barrier</a:t>
            </a:r>
            <a:r>
              <a:rPr lang="en-US" dirty="0"/>
              <a:t> for surface-bound electrons to leave </a:t>
            </a:r>
          </a:p>
          <a:p>
            <a:r>
              <a:rPr lang="en-US" dirty="0"/>
              <a:t>to the wall in RED1, ZEPLINIII, RED100</a:t>
            </a:r>
          </a:p>
        </p:txBody>
      </p:sp>
      <p:sp>
        <p:nvSpPr>
          <p:cNvPr id="2" name="TextBox 1">
            <a:extLst>
              <a:ext uri="{FF2B5EF4-FFF2-40B4-BE49-F238E27FC236}">
                <a16:creationId xmlns:a16="http://schemas.microsoft.com/office/drawing/2014/main" id="{CAB57601-31D2-5AFC-7049-E0F692D928DC}"/>
              </a:ext>
            </a:extLst>
          </p:cNvPr>
          <p:cNvSpPr txBox="1"/>
          <p:nvPr/>
        </p:nvSpPr>
        <p:spPr>
          <a:xfrm>
            <a:off x="5909765" y="3382598"/>
            <a:ext cx="5704875"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Metal anode grid holder touch liquid surface in RED1,  ZEPLIN III</a:t>
            </a:r>
          </a:p>
        </p:txBody>
      </p:sp>
      <p:sp>
        <p:nvSpPr>
          <p:cNvPr id="6" name="TextBox 5">
            <a:extLst>
              <a:ext uri="{FF2B5EF4-FFF2-40B4-BE49-F238E27FC236}">
                <a16:creationId xmlns:a16="http://schemas.microsoft.com/office/drawing/2014/main" id="{EB369404-0437-B4F9-8D82-5A6B0E01BDEC}"/>
              </a:ext>
            </a:extLst>
          </p:cNvPr>
          <p:cNvSpPr txBox="1"/>
          <p:nvPr/>
        </p:nvSpPr>
        <p:spPr>
          <a:xfrm>
            <a:off x="8503360" y="5096147"/>
            <a:ext cx="3186249" cy="830997"/>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Electric field line tangential to the liquid surface at the perimeter- electrons are driven out</a:t>
            </a:r>
          </a:p>
        </p:txBody>
      </p:sp>
      <p:sp>
        <p:nvSpPr>
          <p:cNvPr id="8" name="TextBox 7">
            <a:extLst>
              <a:ext uri="{FF2B5EF4-FFF2-40B4-BE49-F238E27FC236}">
                <a16:creationId xmlns:a16="http://schemas.microsoft.com/office/drawing/2014/main" id="{0A3C2969-C005-35C3-117F-ABBE43DCABDF}"/>
              </a:ext>
            </a:extLst>
          </p:cNvPr>
          <p:cNvSpPr txBox="1"/>
          <p:nvPr/>
        </p:nvSpPr>
        <p:spPr>
          <a:xfrm>
            <a:off x="10933043" y="1848231"/>
            <a:ext cx="681597" cy="369332"/>
          </a:xfrm>
          <a:prstGeom prst="rect">
            <a:avLst/>
          </a:prstGeom>
          <a:noFill/>
        </p:spPr>
        <p:txBody>
          <a:bodyPr wrap="none" rtlCol="0">
            <a:spAutoFit/>
          </a:bodyPr>
          <a:lstStyle/>
          <a:p>
            <a:r>
              <a:rPr lang="en-US" dirty="0"/>
              <a:t>RED1</a:t>
            </a:r>
          </a:p>
        </p:txBody>
      </p:sp>
      <p:sp>
        <p:nvSpPr>
          <p:cNvPr id="9" name="TextBox 8">
            <a:extLst>
              <a:ext uri="{FF2B5EF4-FFF2-40B4-BE49-F238E27FC236}">
                <a16:creationId xmlns:a16="http://schemas.microsoft.com/office/drawing/2014/main" id="{B2F4D5F7-5A29-AFFC-0D47-E058095300E5}"/>
              </a:ext>
            </a:extLst>
          </p:cNvPr>
          <p:cNvSpPr txBox="1"/>
          <p:nvPr/>
        </p:nvSpPr>
        <p:spPr>
          <a:xfrm>
            <a:off x="2044810" y="4420308"/>
            <a:ext cx="1000595" cy="369332"/>
          </a:xfrm>
          <a:prstGeom prst="rect">
            <a:avLst/>
          </a:prstGeom>
          <a:noFill/>
        </p:spPr>
        <p:txBody>
          <a:bodyPr wrap="none" rtlCol="0">
            <a:spAutoFit/>
          </a:bodyPr>
          <a:lstStyle/>
          <a:p>
            <a:r>
              <a:rPr lang="en-US" dirty="0"/>
              <a:t>ZEPLINIII</a:t>
            </a:r>
          </a:p>
        </p:txBody>
      </p:sp>
      <p:sp>
        <p:nvSpPr>
          <p:cNvPr id="10" name="Rectangle 7">
            <a:extLst>
              <a:ext uri="{FF2B5EF4-FFF2-40B4-BE49-F238E27FC236}">
                <a16:creationId xmlns:a16="http://schemas.microsoft.com/office/drawing/2014/main" id="{780960CF-08C9-857D-6F24-3D85D0ACFEE9}"/>
              </a:ext>
            </a:extLst>
          </p:cNvPr>
          <p:cNvSpPr>
            <a:spLocks noChangeArrowheads="1"/>
          </p:cNvSpPr>
          <p:nvPr/>
        </p:nvSpPr>
        <p:spPr bwMode="auto">
          <a:xfrm>
            <a:off x="0" y="6132829"/>
            <a:ext cx="12192000" cy="707886"/>
          </a:xfrm>
          <a:prstGeom prst="rect">
            <a:avLst/>
          </a:prstGeom>
          <a:solidFill>
            <a:schemeClr val="accent1">
              <a:lumMod val="75000"/>
            </a:schemeClr>
          </a:solidFill>
          <a:ln w="9525">
            <a:noFill/>
            <a:miter lim="800000"/>
            <a:headEnd/>
            <a:tailEnd/>
          </a:ln>
        </p:spPr>
        <p:txBody>
          <a:bodyPr wrap="square" anchor="b" anchorCtr="0">
            <a:spAutoFit/>
          </a:bodyPr>
          <a:lstStyle/>
          <a:p>
            <a:pPr algn="ctr" eaLnBrk="0" hangingPunct="0"/>
            <a:r>
              <a:rPr lang="en-US" sz="2000" dirty="0">
                <a:solidFill>
                  <a:schemeClr val="bg1"/>
                </a:solidFill>
                <a:latin typeface="Calibri" panose="020F0502020204030204" pitchFamily="34" charset="0"/>
                <a:cs typeface="Calibri" panose="020F0502020204030204" pitchFamily="34" charset="0"/>
              </a:rPr>
              <a:t>In RED1, ZEPLINII (and RED100)- surface electrons can escape to the metal electrode touching surface- no E-bursts; </a:t>
            </a:r>
          </a:p>
          <a:p>
            <a:pPr algn="ctr" eaLnBrk="0" hangingPunct="0"/>
            <a:r>
              <a:rPr lang="en-US" sz="2000" dirty="0">
                <a:solidFill>
                  <a:schemeClr val="bg1"/>
                </a:solidFill>
                <a:latin typeface="Calibri" panose="020F0502020204030204" pitchFamily="34" charset="0"/>
                <a:cs typeface="Calibri" panose="020F0502020204030204" pitchFamily="34" charset="0"/>
              </a:rPr>
              <a:t>Hypothesis: S3 and E-bursts - charged surface instability in high field</a:t>
            </a:r>
          </a:p>
        </p:txBody>
      </p:sp>
      <p:pic>
        <p:nvPicPr>
          <p:cNvPr id="3" name="Picture 2">
            <a:extLst>
              <a:ext uri="{FF2B5EF4-FFF2-40B4-BE49-F238E27FC236}">
                <a16:creationId xmlns:a16="http://schemas.microsoft.com/office/drawing/2014/main" id="{73122685-F78A-9E51-B0EB-A5DC46C88932}"/>
              </a:ext>
            </a:extLst>
          </p:cNvPr>
          <p:cNvPicPr>
            <a:picLocks noChangeAspect="1"/>
          </p:cNvPicPr>
          <p:nvPr/>
        </p:nvPicPr>
        <p:blipFill>
          <a:blip r:embed="rId4"/>
          <a:stretch>
            <a:fillRect/>
          </a:stretch>
        </p:blipFill>
        <p:spPr>
          <a:xfrm>
            <a:off x="295109" y="1745308"/>
            <a:ext cx="4628835" cy="2474032"/>
          </a:xfrm>
          <a:prstGeom prst="rect">
            <a:avLst/>
          </a:prstGeom>
        </p:spPr>
      </p:pic>
      <p:sp>
        <p:nvSpPr>
          <p:cNvPr id="11" name="TextBox 10">
            <a:extLst>
              <a:ext uri="{FF2B5EF4-FFF2-40B4-BE49-F238E27FC236}">
                <a16:creationId xmlns:a16="http://schemas.microsoft.com/office/drawing/2014/main" id="{D84D6648-92C3-EEFD-44A0-7B6A903C01C9}"/>
              </a:ext>
            </a:extLst>
          </p:cNvPr>
          <p:cNvSpPr txBox="1"/>
          <p:nvPr/>
        </p:nvSpPr>
        <p:spPr>
          <a:xfrm>
            <a:off x="8677595" y="3721152"/>
            <a:ext cx="3219296" cy="1200329"/>
          </a:xfrm>
          <a:prstGeom prst="rect">
            <a:avLst/>
          </a:prstGeom>
          <a:noFill/>
        </p:spPr>
        <p:txBody>
          <a:bodyPr wrap="square" rtlCol="0">
            <a:spAutoFit/>
          </a:bodyPr>
          <a:lstStyle/>
          <a:p>
            <a:r>
              <a:rPr lang="en-US" dirty="0">
                <a:highlight>
                  <a:srgbClr val="FFFF00"/>
                </a:highlight>
              </a:rPr>
              <a:t>S3 were present only when</a:t>
            </a:r>
          </a:p>
          <a:p>
            <a:r>
              <a:rPr lang="en-US" dirty="0">
                <a:highlight>
                  <a:srgbClr val="FFFF00"/>
                </a:highlight>
              </a:rPr>
              <a:t>gas between anode ring and </a:t>
            </a:r>
          </a:p>
          <a:p>
            <a:r>
              <a:rPr lang="en-US" dirty="0">
                <a:highlight>
                  <a:srgbClr val="FFFF00"/>
                </a:highlight>
              </a:rPr>
              <a:t>charged liquid surface</a:t>
            </a:r>
          </a:p>
          <a:p>
            <a:r>
              <a:rPr lang="en-US" dirty="0">
                <a:highlight>
                  <a:srgbClr val="FFFF00"/>
                </a:highlight>
              </a:rPr>
              <a:t> </a:t>
            </a:r>
            <a:r>
              <a:rPr lang="en-US" sz="1600" dirty="0">
                <a:highlight>
                  <a:srgbClr val="FFFF00"/>
                </a:highlight>
              </a:rPr>
              <a:t>(D. Akimov, private communication</a:t>
            </a:r>
            <a:r>
              <a:rPr lang="en-US" dirty="0"/>
              <a:t>)</a:t>
            </a:r>
          </a:p>
        </p:txBody>
      </p:sp>
      <p:sp>
        <p:nvSpPr>
          <p:cNvPr id="12" name="TextBox 11">
            <a:extLst>
              <a:ext uri="{FF2B5EF4-FFF2-40B4-BE49-F238E27FC236}">
                <a16:creationId xmlns:a16="http://schemas.microsoft.com/office/drawing/2014/main" id="{57A5AAFF-1987-48A2-EECD-CBDA7D6E75C1}"/>
              </a:ext>
            </a:extLst>
          </p:cNvPr>
          <p:cNvSpPr txBox="1"/>
          <p:nvPr/>
        </p:nvSpPr>
        <p:spPr>
          <a:xfrm>
            <a:off x="295109" y="1334965"/>
            <a:ext cx="11478976" cy="307777"/>
          </a:xfrm>
          <a:prstGeom prst="rect">
            <a:avLst/>
          </a:prstGeom>
          <a:noFill/>
        </p:spPr>
        <p:txBody>
          <a:bodyPr wrap="none" rtlCol="0">
            <a:spAutoFit/>
          </a:bodyPr>
          <a:lstStyle/>
          <a:p>
            <a:r>
              <a:rPr lang="en-US" sz="1400" b="0" i="0" dirty="0">
                <a:solidFill>
                  <a:srgbClr val="4D5156"/>
                </a:solidFill>
                <a:effectLst/>
                <a:latin typeface="Times New Roman" panose="02020603050405020304" pitchFamily="18" charset="0"/>
                <a:cs typeface="Times New Roman" panose="02020603050405020304" pitchFamily="18" charset="0"/>
              </a:rPr>
              <a:t>D.Y. Akimov et al., </a:t>
            </a:r>
            <a:r>
              <a:rPr lang="en-US" sz="1400" b="0" i="0" dirty="0">
                <a:solidFill>
                  <a:srgbClr val="2E414F"/>
                </a:solidFill>
                <a:effectLst/>
                <a:latin typeface="Times New Roman" panose="02020603050405020304" pitchFamily="18" charset="0"/>
                <a:cs typeface="Times New Roman" panose="02020603050405020304" pitchFamily="18" charset="0"/>
              </a:rPr>
              <a:t>The ZEPLIN-III dark matter detector: Instrument design, manufacture and commissioning. </a:t>
            </a:r>
            <a:r>
              <a:rPr lang="en-US" sz="1400" b="0" i="0" dirty="0" err="1">
                <a:solidFill>
                  <a:srgbClr val="2E414F"/>
                </a:solidFill>
                <a:effectLst/>
                <a:latin typeface="Times New Roman" panose="02020603050405020304" pitchFamily="18" charset="0"/>
                <a:cs typeface="Times New Roman" panose="02020603050405020304" pitchFamily="18" charset="0"/>
              </a:rPr>
              <a:t>Astroparticle</a:t>
            </a:r>
            <a:r>
              <a:rPr lang="en-US" sz="1400" b="0" i="0" dirty="0">
                <a:solidFill>
                  <a:srgbClr val="2E414F"/>
                </a:solidFill>
                <a:effectLst/>
                <a:latin typeface="Times New Roman" panose="02020603050405020304" pitchFamily="18" charset="0"/>
                <a:cs typeface="Times New Roman" panose="02020603050405020304" pitchFamily="18" charset="0"/>
              </a:rPr>
              <a:t> Physics, V. 27, pp.46-60, (2007)</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0520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079F84-48F4-A94B-6C71-DA81D30FA132}"/>
              </a:ext>
            </a:extLst>
          </p:cNvPr>
          <p:cNvPicPr>
            <a:picLocks noChangeAspect="1"/>
          </p:cNvPicPr>
          <p:nvPr/>
        </p:nvPicPr>
        <p:blipFill>
          <a:blip r:embed="rId2"/>
          <a:stretch>
            <a:fillRect/>
          </a:stretch>
        </p:blipFill>
        <p:spPr>
          <a:xfrm>
            <a:off x="1947135" y="1427872"/>
            <a:ext cx="7100254" cy="4277612"/>
          </a:xfrm>
          <a:prstGeom prst="rect">
            <a:avLst/>
          </a:prstGeom>
        </p:spPr>
      </p:pic>
      <p:sp>
        <p:nvSpPr>
          <p:cNvPr id="5" name="Title 1">
            <a:extLst>
              <a:ext uri="{FF2B5EF4-FFF2-40B4-BE49-F238E27FC236}">
                <a16:creationId xmlns:a16="http://schemas.microsoft.com/office/drawing/2014/main" id="{3E8A1DE4-8F72-EC40-5965-E8EBA561F856}"/>
              </a:ext>
            </a:extLst>
          </p:cNvPr>
          <p:cNvSpPr txBox="1">
            <a:spLocks/>
          </p:cNvSpPr>
          <p:nvPr/>
        </p:nvSpPr>
        <p:spPr>
          <a:xfrm>
            <a:off x="276657" y="66105"/>
            <a:ext cx="10998897" cy="1325563"/>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LUX: electrodes and grid holders embedded in PTFE- difficulty for electrons to leave area under anode</a:t>
            </a:r>
          </a:p>
        </p:txBody>
      </p:sp>
      <p:sp>
        <p:nvSpPr>
          <p:cNvPr id="2" name="TextBox 1">
            <a:extLst>
              <a:ext uri="{FF2B5EF4-FFF2-40B4-BE49-F238E27FC236}">
                <a16:creationId xmlns:a16="http://schemas.microsoft.com/office/drawing/2014/main" id="{B00D784C-BD5C-A448-3F32-2C89DA342D04}"/>
              </a:ext>
            </a:extLst>
          </p:cNvPr>
          <p:cNvSpPr txBox="1"/>
          <p:nvPr/>
        </p:nvSpPr>
        <p:spPr>
          <a:xfrm>
            <a:off x="190596" y="5705484"/>
            <a:ext cx="11534376" cy="646331"/>
          </a:xfrm>
          <a:prstGeom prst="rect">
            <a:avLst/>
          </a:prstGeom>
          <a:noFill/>
        </p:spPr>
        <p:txBody>
          <a:bodyPr wrap="none" rtlCol="0">
            <a:spAutoFit/>
          </a:bodyPr>
          <a:lstStyle/>
          <a:p>
            <a:r>
              <a:rPr lang="en-US" sz="2000" dirty="0"/>
              <a:t>Only small openings/windows in PTFE are left  in LUX where surface-bound electrons can leave an active area</a:t>
            </a:r>
          </a:p>
          <a:p>
            <a:r>
              <a:rPr lang="en-US" sz="1600" dirty="0"/>
              <a:t>(see next slide)</a:t>
            </a:r>
          </a:p>
        </p:txBody>
      </p:sp>
    </p:spTree>
    <p:extLst>
      <p:ext uri="{BB962C8B-B14F-4D97-AF65-F5344CB8AC3E}">
        <p14:creationId xmlns:p14="http://schemas.microsoft.com/office/powerpoint/2010/main" val="3990387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8B0E9F-0D20-0AFD-A020-6E64B10F27AF}"/>
              </a:ext>
            </a:extLst>
          </p:cNvPr>
          <p:cNvPicPr>
            <a:picLocks noChangeAspect="1"/>
          </p:cNvPicPr>
          <p:nvPr/>
        </p:nvPicPr>
        <p:blipFill>
          <a:blip r:embed="rId2"/>
          <a:stretch>
            <a:fillRect/>
          </a:stretch>
        </p:blipFill>
        <p:spPr>
          <a:xfrm>
            <a:off x="522003" y="1271584"/>
            <a:ext cx="3964727" cy="4404476"/>
          </a:xfrm>
          <a:prstGeom prst="rect">
            <a:avLst/>
          </a:prstGeom>
        </p:spPr>
      </p:pic>
      <p:sp>
        <p:nvSpPr>
          <p:cNvPr id="5" name="Title 1">
            <a:extLst>
              <a:ext uri="{FF2B5EF4-FFF2-40B4-BE49-F238E27FC236}">
                <a16:creationId xmlns:a16="http://schemas.microsoft.com/office/drawing/2014/main" id="{842A40EA-EBD4-1394-C611-8D3509336127}"/>
              </a:ext>
            </a:extLst>
          </p:cNvPr>
          <p:cNvSpPr txBox="1">
            <a:spLocks/>
          </p:cNvSpPr>
          <p:nvPr/>
        </p:nvSpPr>
        <p:spPr>
          <a:xfrm>
            <a:off x="417691" y="24321"/>
            <a:ext cx="10998897"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mn-lt"/>
              </a:rPr>
              <a:t>Electrons cannot leave freely area under the anode through opening in the  PTFE wall in front of copper weir reservoir: liquid level rise in electric field makes a potential barrier for surface electrons in LUX and </a:t>
            </a:r>
            <a:r>
              <a:rPr lang="en-US" sz="2800" dirty="0" err="1">
                <a:latin typeface="+mn-lt"/>
              </a:rPr>
              <a:t>XeNu</a:t>
            </a:r>
            <a:endParaRPr lang="en-US" sz="2800" dirty="0">
              <a:latin typeface="+mn-lt"/>
            </a:endParaRPr>
          </a:p>
        </p:txBody>
      </p:sp>
      <p:sp>
        <p:nvSpPr>
          <p:cNvPr id="2" name="TextBox 1">
            <a:extLst>
              <a:ext uri="{FF2B5EF4-FFF2-40B4-BE49-F238E27FC236}">
                <a16:creationId xmlns:a16="http://schemas.microsoft.com/office/drawing/2014/main" id="{1C516060-13F3-C2E2-8EA5-D8C77F5193C6}"/>
              </a:ext>
            </a:extLst>
          </p:cNvPr>
          <p:cNvSpPr txBox="1"/>
          <p:nvPr/>
        </p:nvSpPr>
        <p:spPr>
          <a:xfrm>
            <a:off x="276790" y="1963823"/>
            <a:ext cx="901874" cy="584775"/>
          </a:xfrm>
          <a:prstGeom prst="rect">
            <a:avLst/>
          </a:prstGeom>
          <a:noFill/>
        </p:spPr>
        <p:txBody>
          <a:bodyPr wrap="square" rtlCol="0">
            <a:spAutoFit/>
          </a:bodyPr>
          <a:lstStyle/>
          <a:p>
            <a:r>
              <a:rPr lang="en-US" sz="3200" dirty="0"/>
              <a:t>LUX</a:t>
            </a:r>
          </a:p>
        </p:txBody>
      </p:sp>
      <p:sp>
        <p:nvSpPr>
          <p:cNvPr id="10" name="TextBox 9">
            <a:extLst>
              <a:ext uri="{FF2B5EF4-FFF2-40B4-BE49-F238E27FC236}">
                <a16:creationId xmlns:a16="http://schemas.microsoft.com/office/drawing/2014/main" id="{D4443CB4-B59E-6146-4E55-4F0401383E11}"/>
              </a:ext>
            </a:extLst>
          </p:cNvPr>
          <p:cNvSpPr txBox="1"/>
          <p:nvPr/>
        </p:nvSpPr>
        <p:spPr>
          <a:xfrm>
            <a:off x="4947367" y="3150657"/>
            <a:ext cx="2167830" cy="646331"/>
          </a:xfrm>
          <a:prstGeom prst="rect">
            <a:avLst/>
          </a:prstGeom>
          <a:noFill/>
        </p:spPr>
        <p:txBody>
          <a:bodyPr wrap="square" rtlCol="0">
            <a:spAutoFit/>
          </a:bodyPr>
          <a:lstStyle/>
          <a:p>
            <a:r>
              <a:rPr lang="en-US" dirty="0"/>
              <a:t>The liquid level will rise in electric field</a:t>
            </a:r>
          </a:p>
        </p:txBody>
      </p:sp>
      <p:cxnSp>
        <p:nvCxnSpPr>
          <p:cNvPr id="29" name="Straight Arrow Connector 28">
            <a:extLst>
              <a:ext uri="{FF2B5EF4-FFF2-40B4-BE49-F238E27FC236}">
                <a16:creationId xmlns:a16="http://schemas.microsoft.com/office/drawing/2014/main" id="{5776F1C6-1D86-C97A-83C3-689B774A7E24}"/>
              </a:ext>
            </a:extLst>
          </p:cNvPr>
          <p:cNvCxnSpPr>
            <a:cxnSpLocks/>
          </p:cNvCxnSpPr>
          <p:nvPr/>
        </p:nvCxnSpPr>
        <p:spPr>
          <a:xfrm flipH="1" flipV="1">
            <a:off x="3275807" y="3001792"/>
            <a:ext cx="2586572" cy="14009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66C6F18-4333-3729-6F29-E9490AD0108A}"/>
              </a:ext>
            </a:extLst>
          </p:cNvPr>
          <p:cNvSpPr txBox="1"/>
          <p:nvPr/>
        </p:nvSpPr>
        <p:spPr>
          <a:xfrm>
            <a:off x="5867299" y="4237760"/>
            <a:ext cx="306494" cy="369332"/>
          </a:xfrm>
          <a:prstGeom prst="rect">
            <a:avLst/>
          </a:prstGeom>
          <a:noFill/>
        </p:spPr>
        <p:txBody>
          <a:bodyPr wrap="none" rtlCol="0">
            <a:spAutoFit/>
          </a:bodyPr>
          <a:lstStyle/>
          <a:p>
            <a:r>
              <a:rPr lang="en-US" dirty="0"/>
              <a:t>h</a:t>
            </a:r>
          </a:p>
        </p:txBody>
      </p:sp>
      <p:grpSp>
        <p:nvGrpSpPr>
          <p:cNvPr id="38" name="Group 37">
            <a:extLst>
              <a:ext uri="{FF2B5EF4-FFF2-40B4-BE49-F238E27FC236}">
                <a16:creationId xmlns:a16="http://schemas.microsoft.com/office/drawing/2014/main" id="{5DBAF30D-7014-BF9B-ADF3-3DFD4F738DE8}"/>
              </a:ext>
            </a:extLst>
          </p:cNvPr>
          <p:cNvGrpSpPr/>
          <p:nvPr/>
        </p:nvGrpSpPr>
        <p:grpSpPr>
          <a:xfrm>
            <a:off x="4467350" y="4558237"/>
            <a:ext cx="3106392" cy="982576"/>
            <a:chOff x="4542804" y="5351717"/>
            <a:chExt cx="3106392" cy="1046844"/>
          </a:xfrm>
        </p:grpSpPr>
        <p:grpSp>
          <p:nvGrpSpPr>
            <p:cNvPr id="11" name="Group 10">
              <a:extLst>
                <a:ext uri="{FF2B5EF4-FFF2-40B4-BE49-F238E27FC236}">
                  <a16:creationId xmlns:a16="http://schemas.microsoft.com/office/drawing/2014/main" id="{9FF3D713-C2D5-462C-4FBB-4A4CA8F0B601}"/>
                </a:ext>
              </a:extLst>
            </p:cNvPr>
            <p:cNvGrpSpPr/>
            <p:nvPr/>
          </p:nvGrpSpPr>
          <p:grpSpPr>
            <a:xfrm>
              <a:off x="4542804" y="5351717"/>
              <a:ext cx="3106392" cy="1046844"/>
              <a:chOff x="225447" y="3125414"/>
              <a:chExt cx="4931921" cy="1325563"/>
            </a:xfrm>
          </p:grpSpPr>
          <p:grpSp>
            <p:nvGrpSpPr>
              <p:cNvPr id="12" name="Group 11">
                <a:extLst>
                  <a:ext uri="{FF2B5EF4-FFF2-40B4-BE49-F238E27FC236}">
                    <a16:creationId xmlns:a16="http://schemas.microsoft.com/office/drawing/2014/main" id="{B1D5C417-318D-C110-2B1A-DC77C995C17F}"/>
                  </a:ext>
                </a:extLst>
              </p:cNvPr>
              <p:cNvGrpSpPr/>
              <p:nvPr/>
            </p:nvGrpSpPr>
            <p:grpSpPr>
              <a:xfrm>
                <a:off x="225447" y="3125414"/>
                <a:ext cx="4931921" cy="1325563"/>
                <a:chOff x="319577" y="3569918"/>
                <a:chExt cx="6028835" cy="1710471"/>
              </a:xfrm>
            </p:grpSpPr>
            <p:pic>
              <p:nvPicPr>
                <p:cNvPr id="16" name="Picture 6">
                  <a:extLst>
                    <a:ext uri="{FF2B5EF4-FFF2-40B4-BE49-F238E27FC236}">
                      <a16:creationId xmlns:a16="http://schemas.microsoft.com/office/drawing/2014/main" id="{31EB3660-3827-1B53-1077-C9121C642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577" y="3569918"/>
                  <a:ext cx="6028835" cy="1710471"/>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31FCCA35-7352-2D3B-626B-EB8F330978AA}"/>
                    </a:ext>
                  </a:extLst>
                </p:cNvPr>
                <p:cNvGrpSpPr/>
                <p:nvPr/>
              </p:nvGrpSpPr>
              <p:grpSpPr>
                <a:xfrm>
                  <a:off x="1678641" y="3863788"/>
                  <a:ext cx="4115571" cy="1152501"/>
                  <a:chOff x="1678641" y="3863788"/>
                  <a:chExt cx="4115571" cy="1152501"/>
                </a:xfrm>
              </p:grpSpPr>
              <p:sp>
                <p:nvSpPr>
                  <p:cNvPr id="18" name="Rectangle: Rounded Corners 17">
                    <a:extLst>
                      <a:ext uri="{FF2B5EF4-FFF2-40B4-BE49-F238E27FC236}">
                        <a16:creationId xmlns:a16="http://schemas.microsoft.com/office/drawing/2014/main" id="{F14F97BD-C8BE-9BEB-4E2B-1DB2CF67EE25}"/>
                      </a:ext>
                    </a:extLst>
                  </p:cNvPr>
                  <p:cNvSpPr/>
                  <p:nvPr/>
                </p:nvSpPr>
                <p:spPr>
                  <a:xfrm flipV="1">
                    <a:off x="4879813" y="3863788"/>
                    <a:ext cx="914399" cy="2162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05C0125A-359B-9CD7-23B5-3024BBC3770F}"/>
                      </a:ext>
                    </a:extLst>
                  </p:cNvPr>
                  <p:cNvSpPr/>
                  <p:nvPr/>
                </p:nvSpPr>
                <p:spPr>
                  <a:xfrm>
                    <a:off x="4565276" y="4317041"/>
                    <a:ext cx="248772" cy="2162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82BEB58D-C233-599F-B5E0-F222E1FC358F}"/>
                      </a:ext>
                    </a:extLst>
                  </p:cNvPr>
                  <p:cNvSpPr/>
                  <p:nvPr/>
                </p:nvSpPr>
                <p:spPr>
                  <a:xfrm>
                    <a:off x="1678641" y="4317041"/>
                    <a:ext cx="248772" cy="2162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3163EBD-E84A-435E-901E-531F426E3702}"/>
                      </a:ext>
                    </a:extLst>
                  </p:cNvPr>
                  <p:cNvSpPr/>
                  <p:nvPr/>
                </p:nvSpPr>
                <p:spPr>
                  <a:xfrm>
                    <a:off x="1803027" y="3863788"/>
                    <a:ext cx="118784" cy="1401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73A513C4-BA30-D930-603F-09CE5FA23C8F}"/>
                      </a:ext>
                    </a:extLst>
                  </p:cNvPr>
                  <p:cNvSpPr/>
                  <p:nvPr/>
                </p:nvSpPr>
                <p:spPr>
                  <a:xfrm>
                    <a:off x="4695264" y="3863789"/>
                    <a:ext cx="118784" cy="1401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E8D23496-DA1E-2F5A-E4B9-6079BE7B59C0}"/>
                      </a:ext>
                    </a:extLst>
                  </p:cNvPr>
                  <p:cNvSpPr/>
                  <p:nvPr/>
                </p:nvSpPr>
                <p:spPr>
                  <a:xfrm>
                    <a:off x="4894941" y="4800065"/>
                    <a:ext cx="322518" cy="2162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Group 12">
                <a:extLst>
                  <a:ext uri="{FF2B5EF4-FFF2-40B4-BE49-F238E27FC236}">
                    <a16:creationId xmlns:a16="http://schemas.microsoft.com/office/drawing/2014/main" id="{720BF1ED-9BE6-C171-4A54-9EBF834EDAEF}"/>
                  </a:ext>
                </a:extLst>
              </p:cNvPr>
              <p:cNvGrpSpPr/>
              <p:nvPr/>
            </p:nvGrpSpPr>
            <p:grpSpPr>
              <a:xfrm>
                <a:off x="3604993" y="3248160"/>
                <a:ext cx="297180" cy="901163"/>
                <a:chOff x="3604993" y="3248160"/>
                <a:chExt cx="297180" cy="901163"/>
              </a:xfrm>
            </p:grpSpPr>
            <p:cxnSp>
              <p:nvCxnSpPr>
                <p:cNvPr id="14" name="Straight Arrow Connector 13">
                  <a:extLst>
                    <a:ext uri="{FF2B5EF4-FFF2-40B4-BE49-F238E27FC236}">
                      <a16:creationId xmlns:a16="http://schemas.microsoft.com/office/drawing/2014/main" id="{10D6E5FD-0E29-0691-EFD9-FF353F624220}"/>
                    </a:ext>
                  </a:extLst>
                </p:cNvPr>
                <p:cNvCxnSpPr>
                  <a:cxnSpLocks/>
                </p:cNvCxnSpPr>
                <p:nvPr/>
              </p:nvCxnSpPr>
              <p:spPr>
                <a:xfrm>
                  <a:off x="3675804" y="3248160"/>
                  <a:ext cx="0" cy="901163"/>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F8147D1-7922-C2DF-79C3-8EBF6B014EC9}"/>
                    </a:ext>
                  </a:extLst>
                </p:cNvPr>
                <p:cNvSpPr txBox="1"/>
                <p:nvPr/>
              </p:nvSpPr>
              <p:spPr>
                <a:xfrm>
                  <a:off x="3604993" y="3587028"/>
                  <a:ext cx="297180" cy="369332"/>
                </a:xfrm>
                <a:prstGeom prst="rect">
                  <a:avLst/>
                </a:prstGeom>
                <a:noFill/>
              </p:spPr>
              <p:txBody>
                <a:bodyPr wrap="square" rtlCol="0">
                  <a:spAutoFit/>
                </a:bodyPr>
                <a:lstStyle/>
                <a:p>
                  <a:r>
                    <a:rPr lang="en-US" dirty="0"/>
                    <a:t>d</a:t>
                  </a:r>
                </a:p>
              </p:txBody>
            </p:sp>
          </p:grpSp>
        </p:grpSp>
        <p:sp>
          <p:nvSpPr>
            <p:cNvPr id="33" name="TextBox 32">
              <a:extLst>
                <a:ext uri="{FF2B5EF4-FFF2-40B4-BE49-F238E27FC236}">
                  <a16:creationId xmlns:a16="http://schemas.microsoft.com/office/drawing/2014/main" id="{3587D5ED-448A-3BBC-080E-7AF7C4DD98D3}"/>
                </a:ext>
              </a:extLst>
            </p:cNvPr>
            <p:cNvSpPr txBox="1"/>
            <p:nvPr/>
          </p:nvSpPr>
          <p:spPr>
            <a:xfrm>
              <a:off x="4797469" y="5538704"/>
              <a:ext cx="306494" cy="369332"/>
            </a:xfrm>
            <a:prstGeom prst="rect">
              <a:avLst/>
            </a:prstGeom>
            <a:noFill/>
          </p:spPr>
          <p:txBody>
            <a:bodyPr wrap="none" rtlCol="0">
              <a:spAutoFit/>
            </a:bodyPr>
            <a:lstStyle/>
            <a:p>
              <a:r>
                <a:rPr lang="en-US" dirty="0"/>
                <a:t>h</a:t>
              </a:r>
            </a:p>
          </p:txBody>
        </p:sp>
      </p:grpSp>
      <p:grpSp>
        <p:nvGrpSpPr>
          <p:cNvPr id="35" name="Group 34">
            <a:extLst>
              <a:ext uri="{FF2B5EF4-FFF2-40B4-BE49-F238E27FC236}">
                <a16:creationId xmlns:a16="http://schemas.microsoft.com/office/drawing/2014/main" id="{10C4E15B-2B62-9C9E-FFE1-077DAEFE1B63}"/>
              </a:ext>
            </a:extLst>
          </p:cNvPr>
          <p:cNvGrpSpPr/>
          <p:nvPr/>
        </p:nvGrpSpPr>
        <p:grpSpPr>
          <a:xfrm>
            <a:off x="7005718" y="1317187"/>
            <a:ext cx="3736398" cy="4059298"/>
            <a:chOff x="7067496" y="1506283"/>
            <a:chExt cx="3736398" cy="4059298"/>
          </a:xfrm>
        </p:grpSpPr>
        <p:pic>
          <p:nvPicPr>
            <p:cNvPr id="4" name="Picture 3">
              <a:extLst>
                <a:ext uri="{FF2B5EF4-FFF2-40B4-BE49-F238E27FC236}">
                  <a16:creationId xmlns:a16="http://schemas.microsoft.com/office/drawing/2014/main" id="{9EF28D1C-4D4B-C491-A587-9BD0929C0742}"/>
                </a:ext>
              </a:extLst>
            </p:cNvPr>
            <p:cNvPicPr>
              <a:picLocks noChangeAspect="1"/>
            </p:cNvPicPr>
            <p:nvPr/>
          </p:nvPicPr>
          <p:blipFill>
            <a:blip r:embed="rId4"/>
            <a:stretch>
              <a:fillRect/>
            </a:stretch>
          </p:blipFill>
          <p:spPr>
            <a:xfrm>
              <a:off x="7067496" y="1506283"/>
              <a:ext cx="3736398" cy="4059298"/>
            </a:xfrm>
            <a:prstGeom prst="rect">
              <a:avLst/>
            </a:prstGeom>
          </p:spPr>
        </p:pic>
        <p:sp>
          <p:nvSpPr>
            <p:cNvPr id="34" name="Rectangle 33">
              <a:extLst>
                <a:ext uri="{FF2B5EF4-FFF2-40B4-BE49-F238E27FC236}">
                  <a16:creationId xmlns:a16="http://schemas.microsoft.com/office/drawing/2014/main" id="{D145E177-9E10-761C-2CC2-297AF180832A}"/>
                </a:ext>
              </a:extLst>
            </p:cNvPr>
            <p:cNvSpPr/>
            <p:nvPr/>
          </p:nvSpPr>
          <p:spPr>
            <a:xfrm>
              <a:off x="8443145" y="3939988"/>
              <a:ext cx="689189" cy="8068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a:extLst>
              <a:ext uri="{FF2B5EF4-FFF2-40B4-BE49-F238E27FC236}">
                <a16:creationId xmlns:a16="http://schemas.microsoft.com/office/drawing/2014/main" id="{D62E1B2B-7CC8-E991-EC55-3F0D6BC85EC4}"/>
              </a:ext>
            </a:extLst>
          </p:cNvPr>
          <p:cNvCxnSpPr>
            <a:cxnSpLocks/>
          </p:cNvCxnSpPr>
          <p:nvPr/>
        </p:nvCxnSpPr>
        <p:spPr>
          <a:xfrm>
            <a:off x="4367727" y="3022586"/>
            <a:ext cx="3327110" cy="0"/>
          </a:xfrm>
          <a:prstGeom prst="line">
            <a:avLst/>
          </a:prstGeom>
          <a:ln w="222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EEC8DC8-9C8D-87ED-9862-E53DB7447AA0}"/>
              </a:ext>
            </a:extLst>
          </p:cNvPr>
          <p:cNvCxnSpPr>
            <a:cxnSpLocks/>
          </p:cNvCxnSpPr>
          <p:nvPr/>
        </p:nvCxnSpPr>
        <p:spPr>
          <a:xfrm flipV="1">
            <a:off x="6212400" y="3015825"/>
            <a:ext cx="2227678" cy="13869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7E44A555-4F69-549E-42D7-A386DFBA9F05}"/>
              </a:ext>
            </a:extLst>
          </p:cNvPr>
          <p:cNvSpPr txBox="1"/>
          <p:nvPr/>
        </p:nvSpPr>
        <p:spPr>
          <a:xfrm>
            <a:off x="4619266" y="1963823"/>
            <a:ext cx="2595746" cy="646331"/>
          </a:xfrm>
          <a:prstGeom prst="rect">
            <a:avLst/>
          </a:prstGeom>
          <a:noFill/>
        </p:spPr>
        <p:txBody>
          <a:bodyPr wrap="square">
            <a:spAutoFit/>
          </a:bodyPr>
          <a:lstStyle/>
          <a:p>
            <a:r>
              <a:rPr lang="pt-BR" b="0" i="0" dirty="0">
                <a:solidFill>
                  <a:srgbClr val="000000"/>
                </a:solidFill>
                <a:effectLst/>
                <a:latin typeface="Trebuchet MS" panose="020B0603020202020204" pitchFamily="34" charset="0"/>
              </a:rPr>
              <a:t>h ≈ E</a:t>
            </a:r>
            <a:r>
              <a:rPr lang="pt-BR" b="0" i="0" baseline="-25000" dirty="0">
                <a:solidFill>
                  <a:srgbClr val="000000"/>
                </a:solidFill>
                <a:effectLst/>
                <a:latin typeface="Trebuchet MS" panose="020B0603020202020204" pitchFamily="34" charset="0"/>
              </a:rPr>
              <a:t>0</a:t>
            </a:r>
            <a:r>
              <a:rPr lang="pt-BR" b="0" i="0" baseline="30000" dirty="0">
                <a:solidFill>
                  <a:srgbClr val="000000"/>
                </a:solidFill>
                <a:effectLst/>
                <a:latin typeface="Trebuchet MS" panose="020B0603020202020204" pitchFamily="34" charset="0"/>
              </a:rPr>
              <a:t>2</a:t>
            </a:r>
            <a:r>
              <a:rPr lang="pt-BR" b="0" i="0" dirty="0">
                <a:solidFill>
                  <a:srgbClr val="000000"/>
                </a:solidFill>
                <a:effectLst/>
                <a:latin typeface="Trebuchet MS" panose="020B0603020202020204" pitchFamily="34" charset="0"/>
              </a:rPr>
              <a:t>ε</a:t>
            </a:r>
            <a:r>
              <a:rPr lang="pt-BR" b="0" i="0" baseline="-25000" dirty="0">
                <a:solidFill>
                  <a:srgbClr val="000000"/>
                </a:solidFill>
                <a:effectLst/>
                <a:latin typeface="Trebuchet MS" panose="020B0603020202020204" pitchFamily="34" charset="0"/>
              </a:rPr>
              <a:t>0</a:t>
            </a:r>
            <a:r>
              <a:rPr lang="pt-BR" b="0" i="0" dirty="0">
                <a:solidFill>
                  <a:srgbClr val="000000"/>
                </a:solidFill>
                <a:effectLst/>
                <a:latin typeface="Trebuchet MS" panose="020B0603020202020204" pitchFamily="34" charset="0"/>
              </a:rPr>
              <a:t>(κ</a:t>
            </a:r>
            <a:r>
              <a:rPr lang="pt-BR" b="0" i="0" baseline="-25000" dirty="0">
                <a:solidFill>
                  <a:srgbClr val="000000"/>
                </a:solidFill>
                <a:effectLst/>
                <a:latin typeface="Trebuchet MS" panose="020B0603020202020204" pitchFamily="34" charset="0"/>
              </a:rPr>
              <a:t>e</a:t>
            </a:r>
            <a:r>
              <a:rPr lang="pt-BR" b="0" i="0" dirty="0">
                <a:solidFill>
                  <a:srgbClr val="000000"/>
                </a:solidFill>
                <a:effectLst/>
                <a:latin typeface="Trebuchet MS" panose="020B0603020202020204" pitchFamily="34" charset="0"/>
              </a:rPr>
              <a:t> - 1)/(ρg)</a:t>
            </a:r>
          </a:p>
          <a:p>
            <a:r>
              <a:rPr lang="en-US" dirty="0"/>
              <a:t>E</a:t>
            </a:r>
            <a:r>
              <a:rPr lang="en-US" baseline="-25000" dirty="0"/>
              <a:t>0</a:t>
            </a:r>
            <a:r>
              <a:rPr lang="en-US" dirty="0"/>
              <a:t>=V/d</a:t>
            </a:r>
          </a:p>
        </p:txBody>
      </p:sp>
      <p:sp>
        <p:nvSpPr>
          <p:cNvPr id="6" name="TextBox 5">
            <a:extLst>
              <a:ext uri="{FF2B5EF4-FFF2-40B4-BE49-F238E27FC236}">
                <a16:creationId xmlns:a16="http://schemas.microsoft.com/office/drawing/2014/main" id="{6BC2CCC3-BE46-62EC-1EA5-819F43606302}"/>
              </a:ext>
            </a:extLst>
          </p:cNvPr>
          <p:cNvSpPr txBox="1"/>
          <p:nvPr/>
        </p:nvSpPr>
        <p:spPr>
          <a:xfrm>
            <a:off x="10469625" y="1994600"/>
            <a:ext cx="1200372" cy="584775"/>
          </a:xfrm>
          <a:prstGeom prst="rect">
            <a:avLst/>
          </a:prstGeom>
          <a:noFill/>
        </p:spPr>
        <p:txBody>
          <a:bodyPr wrap="square" rtlCol="0">
            <a:spAutoFit/>
          </a:bodyPr>
          <a:lstStyle/>
          <a:p>
            <a:r>
              <a:rPr lang="en-US" sz="3200" dirty="0" err="1"/>
              <a:t>XeNu</a:t>
            </a:r>
            <a:endParaRPr lang="en-US" sz="3200" dirty="0"/>
          </a:p>
        </p:txBody>
      </p:sp>
      <p:sp>
        <p:nvSpPr>
          <p:cNvPr id="42" name="TextBox 41">
            <a:extLst>
              <a:ext uri="{FF2B5EF4-FFF2-40B4-BE49-F238E27FC236}">
                <a16:creationId xmlns:a16="http://schemas.microsoft.com/office/drawing/2014/main" id="{4E588379-4B75-B67C-9FFF-AEDE06802110}"/>
              </a:ext>
            </a:extLst>
          </p:cNvPr>
          <p:cNvSpPr txBox="1"/>
          <p:nvPr/>
        </p:nvSpPr>
        <p:spPr>
          <a:xfrm>
            <a:off x="1897532" y="5656496"/>
            <a:ext cx="6801195"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h~ 0.12 mm for 10 kV applied to 10 mm space in between grids</a:t>
            </a:r>
          </a:p>
        </p:txBody>
      </p:sp>
      <p:sp>
        <p:nvSpPr>
          <p:cNvPr id="37" name="Rectangle 7">
            <a:extLst>
              <a:ext uri="{FF2B5EF4-FFF2-40B4-BE49-F238E27FC236}">
                <a16:creationId xmlns:a16="http://schemas.microsoft.com/office/drawing/2014/main" id="{7D481BC7-5EE8-696D-ECEB-F0F8F9583F65}"/>
              </a:ext>
            </a:extLst>
          </p:cNvPr>
          <p:cNvSpPr>
            <a:spLocks noChangeArrowheads="1"/>
          </p:cNvSpPr>
          <p:nvPr/>
        </p:nvSpPr>
        <p:spPr bwMode="auto">
          <a:xfrm>
            <a:off x="0" y="6132829"/>
            <a:ext cx="12192000" cy="707886"/>
          </a:xfrm>
          <a:prstGeom prst="rect">
            <a:avLst/>
          </a:prstGeom>
          <a:solidFill>
            <a:schemeClr val="accent1">
              <a:lumMod val="75000"/>
            </a:schemeClr>
          </a:solidFill>
          <a:ln w="9525">
            <a:noFill/>
            <a:miter lim="800000"/>
            <a:headEnd/>
            <a:tailEnd/>
          </a:ln>
        </p:spPr>
        <p:txBody>
          <a:bodyPr wrap="square" anchor="b" anchorCtr="0">
            <a:spAutoFit/>
          </a:bodyPr>
          <a:lstStyle/>
          <a:p>
            <a:pPr algn="ctr" eaLnBrk="0" hangingPunct="0"/>
            <a:r>
              <a:rPr lang="en-US" sz="2000" dirty="0">
                <a:solidFill>
                  <a:schemeClr val="bg1"/>
                </a:solidFill>
                <a:latin typeface="Times New Roman" panose="02020603050405020304" pitchFamily="18" charset="0"/>
                <a:cs typeface="Times New Roman" panose="02020603050405020304" pitchFamily="18" charset="0"/>
              </a:rPr>
              <a:t>A liquid surface is a surface of the constant electrochemical potential for Xe atoms, but not for electrons; </a:t>
            </a:r>
          </a:p>
          <a:p>
            <a:pPr algn="ctr" eaLnBrk="0" hangingPunct="0"/>
            <a:r>
              <a:rPr lang="en-US" sz="2000" dirty="0">
                <a:solidFill>
                  <a:schemeClr val="bg1"/>
                </a:solidFill>
                <a:latin typeface="Times New Roman" panose="02020603050405020304" pitchFamily="18" charset="0"/>
                <a:cs typeface="Times New Roman" panose="02020603050405020304" pitchFamily="18" charset="0"/>
              </a:rPr>
              <a:t> up to 100 V potential barrier (much larger than T) for surface electrons  in LUX and </a:t>
            </a:r>
            <a:r>
              <a:rPr lang="en-US" sz="2000" dirty="0" err="1">
                <a:solidFill>
                  <a:schemeClr val="bg1"/>
                </a:solidFill>
                <a:latin typeface="Times New Roman" panose="02020603050405020304" pitchFamily="18" charset="0"/>
                <a:cs typeface="Times New Roman" panose="02020603050405020304" pitchFamily="18" charset="0"/>
              </a:rPr>
              <a:t>XeNu</a:t>
            </a:r>
            <a:r>
              <a:rPr lang="en-US" sz="2000" dirty="0">
                <a:solidFill>
                  <a:schemeClr val="bg1"/>
                </a:solidFill>
                <a:latin typeface="Times New Roman" panose="02020603050405020304" pitchFamily="18" charset="0"/>
                <a:cs typeface="Times New Roman" panose="02020603050405020304" pitchFamily="18" charset="0"/>
              </a:rPr>
              <a:t> (and other detectors)</a:t>
            </a:r>
          </a:p>
        </p:txBody>
      </p:sp>
      <p:sp>
        <p:nvSpPr>
          <p:cNvPr id="7" name="TextBox 6">
            <a:extLst>
              <a:ext uri="{FF2B5EF4-FFF2-40B4-BE49-F238E27FC236}">
                <a16:creationId xmlns:a16="http://schemas.microsoft.com/office/drawing/2014/main" id="{CFE8B5A7-7093-F2B0-D94C-19D6D2031AFD}"/>
              </a:ext>
            </a:extLst>
          </p:cNvPr>
          <p:cNvSpPr txBox="1"/>
          <p:nvPr/>
        </p:nvSpPr>
        <p:spPr>
          <a:xfrm>
            <a:off x="10141507" y="4767296"/>
            <a:ext cx="2050493" cy="1384995"/>
          </a:xfrm>
          <a:prstGeom prst="rect">
            <a:avLst/>
          </a:prstGeom>
          <a:noFill/>
        </p:spPr>
        <p:txBody>
          <a:bodyPr wrap="square" rtlCol="0">
            <a:spAutoFit/>
          </a:bodyPr>
          <a:lstStyle/>
          <a:p>
            <a:r>
              <a:rPr lang="en-US" sz="1400" dirty="0"/>
              <a:t>Observation of the liquid level rise under the anode is mentioning in Alexander </a:t>
            </a:r>
            <a:r>
              <a:rPr lang="en-US" sz="1400" dirty="0" err="1"/>
              <a:t>Bolozdynya</a:t>
            </a:r>
            <a:r>
              <a:rPr lang="en-US" sz="1400" dirty="0"/>
              <a:t> book on emission detectors</a:t>
            </a:r>
          </a:p>
        </p:txBody>
      </p:sp>
    </p:spTree>
    <p:extLst>
      <p:ext uri="{BB962C8B-B14F-4D97-AF65-F5344CB8AC3E}">
        <p14:creationId xmlns:p14="http://schemas.microsoft.com/office/powerpoint/2010/main" val="11518318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015_PPT_UNC_V7.06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8_PPT_UNC_V5.23_wide-16x9.potx" id="{83130911-C7AB-48B9-8C29-C9D32ACF0083}" vid="{243C0807-7D1A-4674-975A-BB624B1044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25ad9919-f0e0-487b-8f52-43d473122cfe">HR3XNR2C5VZH-447583921-74</_dlc_DocId>
    <_dlc_DocIdUrl xmlns="25ad9919-f0e0-487b-8f52-43d473122cfe">
      <Url>https://doellnl.sharepoint.com/sites/projects/tidwebteam/_layouts/15/DocIdRedir.aspx?ID=HR3XNR2C5VZH-447583921-74</Url>
      <Description>HR3XNR2C5VZH-447583921-74</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E1EC974603AE042831710773229F9AA" ma:contentTypeVersion="0" ma:contentTypeDescription="Create a new document." ma:contentTypeScope="" ma:versionID="a79844d2d9100ef544bbefa963e77d93">
  <xsd:schema xmlns:xsd="http://www.w3.org/2001/XMLSchema" xmlns:xs="http://www.w3.org/2001/XMLSchema" xmlns:p="http://schemas.microsoft.com/office/2006/metadata/properties" xmlns:ns2="25ad9919-f0e0-487b-8f52-43d473122cfe" targetNamespace="http://schemas.microsoft.com/office/2006/metadata/properties" ma:root="true" ma:fieldsID="bb385b4516878c1511d2ae0eb92256e4" ns2:_="">
    <xsd:import namespace="25ad9919-f0e0-487b-8f52-43d473122cfe"/>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ad9919-f0e0-487b-8f52-43d473122cf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4B00EBF-E6EB-4FBA-83B2-9385B31FFB49}">
  <ds:schemaRefs>
    <ds:schemaRef ds:uri="http://schemas.microsoft.com/sharepoint/v3/contenttype/forms"/>
  </ds:schemaRefs>
</ds:datastoreItem>
</file>

<file path=customXml/itemProps2.xml><?xml version="1.0" encoding="utf-8"?>
<ds:datastoreItem xmlns:ds="http://schemas.openxmlformats.org/officeDocument/2006/customXml" ds:itemID="{14238AED-5D62-4F0C-AFB7-4A41EAFF4EC2}">
  <ds:schemaRefs>
    <ds:schemaRef ds:uri="http://schemas.microsoft.com/office/2006/metadata/properties"/>
    <ds:schemaRef ds:uri="http://schemas.microsoft.com/office/infopath/2007/PartnerControls"/>
    <ds:schemaRef ds:uri="25ad9919-f0e0-487b-8f52-43d473122cfe"/>
  </ds:schemaRefs>
</ds:datastoreItem>
</file>

<file path=customXml/itemProps3.xml><?xml version="1.0" encoding="utf-8"?>
<ds:datastoreItem xmlns:ds="http://schemas.openxmlformats.org/officeDocument/2006/customXml" ds:itemID="{2AF9F78D-835C-4C59-BE5F-7270D58A2A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ad9919-f0e0-487b-8f52-43d473122c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5145BE8-6CDC-4728-B357-E29891223D8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2018_PPT_UNC_V5.23_wide-16x9 (2)</Template>
  <TotalTime>4807</TotalTime>
  <Words>2168</Words>
  <Application>Microsoft Office PowerPoint</Application>
  <PresentationFormat>Widescreen</PresentationFormat>
  <Paragraphs>136</Paragraphs>
  <Slides>14</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vt:i4>
      </vt:variant>
    </vt:vector>
  </HeadingPairs>
  <TitlesOfParts>
    <vt:vector size="27" baseType="lpstr">
      <vt:lpstr>AdvP6975</vt:lpstr>
      <vt:lpstr>Arial</vt:lpstr>
      <vt:lpstr>Calibri</vt:lpstr>
      <vt:lpstr>Courier New</vt:lpstr>
      <vt:lpstr>GreekC</vt:lpstr>
      <vt:lpstr>Lucida Grande</vt:lpstr>
      <vt:lpstr>Open Sans</vt:lpstr>
      <vt:lpstr>Times New Roman</vt:lpstr>
      <vt:lpstr>Trebuchet MS</vt:lpstr>
      <vt:lpstr>Verdana</vt:lpstr>
      <vt:lpstr>Wingdings</vt:lpstr>
      <vt:lpstr>Wingdings 2</vt:lpstr>
      <vt:lpstr>2015_PPT_UNC_V7.06 (1)</vt:lpstr>
      <vt:lpstr>What surfaces in the operation of noble liquid dual-phase detectors</vt:lpstr>
      <vt:lpstr>Noble liquid dual-phase TPC: reliable, versatile technique but beware: energy /charge accumulation and releases</vt:lpstr>
      <vt:lpstr>RED1 (Russian Emission Detector): S3 events, short  dwelling time of unextracted elections on the surface</vt:lpstr>
      <vt:lpstr>PowerPoint Presentation</vt:lpstr>
      <vt:lpstr>The  large ionization events in LUX detector: e-bursts, unextracted electrons dwelling time and “immobility”</vt:lpstr>
      <vt:lpstr>E-bursts in XeNu: up to 20 ms after S2 anticorrelation of E-burst with single-vertex events</vt:lpstr>
      <vt:lpstr>PowerPoint Presentation</vt:lpstr>
      <vt:lpstr>PowerPoint Presentation</vt:lpstr>
      <vt:lpstr>PowerPoint Presentation</vt:lpstr>
      <vt:lpstr>Hypothesis1: e-bursts are charged liquid surface instabilities Example: charged He surface in an inhomogeneous electric field; instability development in time</vt:lpstr>
      <vt:lpstr>Hypothesis2: electrons can form an immobile rigid charged crust on the liquid under the Anode (hillock crystal);   Example: Wigner crystallization on  liquid He, or solid H2</vt:lpstr>
      <vt:lpstr>Discussion</vt:lpstr>
      <vt:lpstr>Conclusions</vt:lpstr>
      <vt:lpstr>PowerPoint Presentation</vt:lpstr>
    </vt:vector>
  </TitlesOfParts>
  <Company>LLNL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Should not exceed two lines</dc:title>
  <dc:creator>Pereverzev, Sergey V.</dc:creator>
  <cp:lastModifiedBy>Pereverzev, Sergey V.</cp:lastModifiedBy>
  <cp:revision>7</cp:revision>
  <cp:lastPrinted>2018-03-02T18:21:35Z</cp:lastPrinted>
  <dcterms:created xsi:type="dcterms:W3CDTF">2021-03-16T19:11:36Z</dcterms:created>
  <dcterms:modified xsi:type="dcterms:W3CDTF">2022-09-21T23:14:03Z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0x0101008E1EC974603AE042831710773229F9AA</vt:lpwstr>
  </property>
  <property fmtid="{D5CDD505-2E9C-101B-9397-08002B2CF9AE}" pid="3" name="_dlc_DocIdItemGuid">
    <vt:lpwstr>a389ad51-dc3d-40b7-ab2d-568333e832fe</vt:lpwstr>
  </property>
</Properties>
</file>