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media1.mp4" ContentType="video/unknown"/>
  <Override PartName="/ppt/media/media2.mp4" ContentType="video/unknown"/>
  <Override PartName="/ppt/media/media3.mp4" ContentType="video/unknown"/>
  <Override PartName="/ppt/media/media4.mp4" ContentType="video/unknown"/>
  <Override PartName="/ppt/media/media5.mp4" ContentType="video/unknown"/>
  <Override PartName="/ppt/media/media6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826683" y="769937"/>
            <a:ext cx="97536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78981" y="6232199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3" Type="http://schemas.microsoft.com/office/2007/relationships/media" Target="../media/media3.mp4"/><Relationship Id="rId4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3" Type="http://schemas.microsoft.com/office/2007/relationships/media" Target="../media/media4.mp4"/><Relationship Id="rId4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3" Type="http://schemas.microsoft.com/office/2007/relationships/media" Target="../media/media5.mp4"/><Relationship Id="rId4" Type="http://schemas.openxmlformats.org/officeDocument/2006/relationships/image" Target="../media/image1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3" Type="http://schemas.microsoft.com/office/2007/relationships/media" Target="../media/media6.mp4"/><Relationship Id="rId4" Type="http://schemas.openxmlformats.org/officeDocument/2006/relationships/image" Target="../media/image1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WE-HERAEUS-EAS · WARSAW · SEPTEMBER 2026</a:t>
            </a:r>
          </a:p>
        </p:txBody>
      </p:sp>
      <p:sp>
        <p:nvSpPr>
          <p:cNvPr id="21" name="Shape 1"/>
          <p:cNvSpPr/>
          <p:nvPr/>
        </p:nvSpPr>
        <p:spPr>
          <a:xfrm>
            <a:off x="548640" y="658368"/>
            <a:ext cx="1273837" cy="1"/>
          </a:xfrm>
          <a:prstGeom prst="line">
            <a:avLst/>
          </a:prstGeom>
          <a:ln w="25400">
            <a:solidFill>
              <a:srgbClr val="FF3B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2" name="Text 2"/>
          <p:cNvSpPr txBox="1"/>
          <p:nvPr/>
        </p:nvSpPr>
        <p:spPr>
          <a:xfrm>
            <a:off x="548640" y="1779268"/>
            <a:ext cx="914400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02000"/>
              </a:lnSpc>
              <a:defRPr sz="42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Ghosts of the Minispiral</a:t>
            </a:r>
          </a:p>
        </p:txBody>
      </p:sp>
      <p:sp>
        <p:nvSpPr>
          <p:cNvPr id="23" name="Text 3"/>
          <p:cNvSpPr txBox="1"/>
          <p:nvPr/>
        </p:nvSpPr>
        <p:spPr>
          <a:xfrm>
            <a:off x="548640" y="2646677"/>
            <a:ext cx="9144001" cy="924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8000"/>
              </a:lnSpc>
              <a:defRPr sz="2900">
                <a:solidFill>
                  <a:srgbClr val="0B0B0C"/>
                </a:solidFill>
                <a:latin typeface="Inter Display Regular"/>
                <a:ea typeface="Inter Display Regular"/>
                <a:cs typeface="Inter Display Regular"/>
                <a:sym typeface="Inter Display Regular"/>
              </a:defRPr>
            </a:pPr>
            <a:r>
              <a:t>Modeling the hidden black hole</a:t>
            </a:r>
          </a:p>
          <a:p>
            <a:pPr>
              <a:lnSpc>
                <a:spcPct val="108000"/>
              </a:lnSpc>
              <a:defRPr sz="2900">
                <a:solidFill>
                  <a:srgbClr val="0B0B0C"/>
                </a:solidFill>
                <a:latin typeface="Inter Display Regular"/>
                <a:ea typeface="Inter Display Regular"/>
                <a:cs typeface="Inter Display Regular"/>
                <a:sym typeface="Inter Display Regular"/>
              </a:defRPr>
            </a:pPr>
            <a:r>
              <a:t>population of the Galactic Center</a:t>
            </a:r>
          </a:p>
        </p:txBody>
      </p:sp>
      <p:sp>
        <p:nvSpPr>
          <p:cNvPr id="24" name="Text 4"/>
          <p:cNvSpPr txBox="1"/>
          <p:nvPr/>
        </p:nvSpPr>
        <p:spPr>
          <a:xfrm>
            <a:off x="548640" y="3829557"/>
            <a:ext cx="822960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500">
                <a:solidFill>
                  <a:srgbClr val="6B6E7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3D MHD simulations of BHL-like accretion with strong magnetic field and radiative cooling</a:t>
            </a:r>
          </a:p>
        </p:txBody>
      </p:sp>
      <p:sp>
        <p:nvSpPr>
          <p:cNvPr id="25" name="Text 5"/>
          <p:cNvSpPr txBox="1"/>
          <p:nvPr/>
        </p:nvSpPr>
        <p:spPr>
          <a:xfrm>
            <a:off x="548640" y="4427473"/>
            <a:ext cx="822960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4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Matúš Labaj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— Masaryk University, Brno</a:t>
            </a:r>
          </a:p>
        </p:txBody>
      </p:sp>
      <p:sp>
        <p:nvSpPr>
          <p:cNvPr id="26" name="Text 6"/>
          <p:cNvSpPr txBox="1"/>
          <p:nvPr/>
        </p:nvSpPr>
        <p:spPr>
          <a:xfrm>
            <a:off x="548640" y="4804917"/>
            <a:ext cx="105156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140" sz="1000">
                <a:solidFill>
                  <a:srgbClr val="2A2E3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IN COLLABORATION WITH S. D. VON FELLENBERG, S. M. RESSLER, B. RIPPERDA, M. ZAJAČEK</a:t>
            </a:r>
          </a:p>
        </p:txBody>
      </p:sp>
      <p:pic>
        <p:nvPicPr>
          <p:cNvPr id="2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8640" y="6144767"/>
            <a:ext cx="896112" cy="256035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Shape 7"/>
          <p:cNvSpPr/>
          <p:nvPr/>
        </p:nvSpPr>
        <p:spPr>
          <a:xfrm>
            <a:off x="1719072" y="6117335"/>
            <a:ext cx="3" cy="310899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29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93392" y="5998464"/>
            <a:ext cx="2020943" cy="5486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01 / MOTIVATION</a:t>
            </a:r>
          </a:p>
        </p:txBody>
      </p:sp>
      <p:sp>
        <p:nvSpPr>
          <p:cNvPr id="32" name="Text 1"/>
          <p:cNvSpPr txBox="1"/>
          <p:nvPr/>
        </p:nvSpPr>
        <p:spPr>
          <a:xfrm>
            <a:off x="548638" y="640080"/>
            <a:ext cx="5120645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the dark cluster problem</a:t>
            </a:r>
          </a:p>
        </p:txBody>
      </p:sp>
      <p:sp>
        <p:nvSpPr>
          <p:cNvPr id="33" name="Shape 2"/>
          <p:cNvSpPr/>
          <p:nvPr/>
        </p:nvSpPr>
        <p:spPr>
          <a:xfrm>
            <a:off x="548640" y="1485900"/>
            <a:ext cx="77727" cy="77724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4" name="Text 3"/>
          <p:cNvSpPr txBox="1"/>
          <p:nvPr/>
        </p:nvSpPr>
        <p:spPr>
          <a:xfrm>
            <a:off x="804670" y="1417319"/>
            <a:ext cx="4864613" cy="682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~10</a:t>
            </a:r>
            <a:r>
              <a:rPr baseline="30000"/>
              <a:t>4</a:t>
            </a:r>
            <a:r>
              <a:t> stellar-mass BHs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predicted within the central parsec — mass-segregated toward Sgr A* (Generozov+ 2018, Zhang+ 2024)</a:t>
            </a:r>
          </a:p>
        </p:txBody>
      </p:sp>
      <p:sp>
        <p:nvSpPr>
          <p:cNvPr id="35" name="Shape 4"/>
          <p:cNvSpPr/>
          <p:nvPr/>
        </p:nvSpPr>
        <p:spPr>
          <a:xfrm>
            <a:off x="548640" y="2510027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6" name="Text 5"/>
          <p:cNvSpPr txBox="1"/>
          <p:nvPr/>
        </p:nvSpPr>
        <p:spPr>
          <a:xfrm>
            <a:off x="804670" y="2441448"/>
            <a:ext cx="4864613" cy="4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Hailey+ 2018: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12 X-ray binaries in the central parsec — only the brightest tail of the population</a:t>
            </a:r>
          </a:p>
        </p:txBody>
      </p:sp>
      <p:sp>
        <p:nvSpPr>
          <p:cNvPr id="37" name="Shape 6"/>
          <p:cNvSpPr/>
          <p:nvPr/>
        </p:nvSpPr>
        <p:spPr>
          <a:xfrm>
            <a:off x="548640" y="3534154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8" name="Text 7"/>
          <p:cNvSpPr txBox="1"/>
          <p:nvPr/>
        </p:nvSpPr>
        <p:spPr>
          <a:xfrm>
            <a:off x="804670" y="3465576"/>
            <a:ext cx="4864613" cy="682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ELT/MICADO: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K-band photometry to ~25–29 mag — first chance to detect individual isolated SBHs accreting from the minispiral</a:t>
            </a:r>
          </a:p>
        </p:txBody>
      </p:sp>
      <p:sp>
        <p:nvSpPr>
          <p:cNvPr id="39" name="Shape 8"/>
          <p:cNvSpPr/>
          <p:nvPr/>
        </p:nvSpPr>
        <p:spPr>
          <a:xfrm>
            <a:off x="548640" y="4558284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40" name="Text 9"/>
          <p:cNvSpPr txBox="1"/>
          <p:nvPr/>
        </p:nvSpPr>
        <p:spPr>
          <a:xfrm>
            <a:off x="804670" y="4489703"/>
            <a:ext cx="4864613" cy="499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The key unknown: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the horizon accretion rate. Detection requires λ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Edd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≳ 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−7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(von Fellenberg, Labaj &amp; Ressler 2026)</a:t>
            </a:r>
          </a:p>
        </p:txBody>
      </p:sp>
      <p:sp>
        <p:nvSpPr>
          <p:cNvPr id="41" name="Text 12"/>
          <p:cNvSpPr txBox="1"/>
          <p:nvPr/>
        </p:nvSpPr>
        <p:spPr>
          <a:xfrm>
            <a:off x="6784847" y="6071360"/>
            <a:ext cx="4855466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50" sz="1000">
                <a:solidFill>
                  <a:srgbClr val="2A2E3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GC minispiral — the hunting ground (Zhao+ 2009)</a:t>
            </a:r>
          </a:p>
        </p:txBody>
      </p:sp>
      <p:sp>
        <p:nvSpPr>
          <p:cNvPr id="42" name="Shape 13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3" name="Text 14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Labaj+ in prep.; von Fellenberg, Labaj &amp; Ressler 2026, A&amp;A</a:t>
            </a:r>
          </a:p>
        </p:txBody>
      </p:sp>
      <p:sp>
        <p:nvSpPr>
          <p:cNvPr id="44" name="Text 15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01</a:t>
            </a:r>
          </a:p>
        </p:txBody>
      </p:sp>
      <p:pic>
        <p:nvPicPr>
          <p:cNvPr id="45" name="zhao-mini-spiral.jpeg" descr="zhao-mini-spiral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84847" y="1097280"/>
            <a:ext cx="4855465" cy="48554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02 / PHYSICS</a:t>
            </a:r>
          </a:p>
        </p:txBody>
      </p:sp>
      <p:sp>
        <p:nvSpPr>
          <p:cNvPr id="48" name="Text 1"/>
          <p:cNvSpPr txBox="1"/>
          <p:nvPr/>
        </p:nvSpPr>
        <p:spPr>
          <a:xfrm>
            <a:off x="548640" y="640080"/>
            <a:ext cx="914400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what the classical prescription lacks</a:t>
            </a:r>
          </a:p>
        </p:txBody>
      </p:sp>
      <p:sp>
        <p:nvSpPr>
          <p:cNvPr id="49" name="Shape 2"/>
          <p:cNvSpPr/>
          <p:nvPr/>
        </p:nvSpPr>
        <p:spPr>
          <a:xfrm>
            <a:off x="548638" y="1298447"/>
            <a:ext cx="11094420" cy="1719073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0" name="Shape 3"/>
          <p:cNvSpPr/>
          <p:nvPr/>
        </p:nvSpPr>
        <p:spPr>
          <a:xfrm>
            <a:off x="548640" y="1298447"/>
            <a:ext cx="32005" cy="1719073"/>
          </a:xfrm>
          <a:prstGeom prst="rect">
            <a:avLst/>
          </a:prstGeom>
          <a:solidFill>
            <a:srgbClr val="FF3B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51" name="Text 4"/>
          <p:cNvSpPr txBox="1"/>
          <p:nvPr/>
        </p:nvSpPr>
        <p:spPr>
          <a:xfrm>
            <a:off x="841245" y="1445257"/>
            <a:ext cx="457200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15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THE STANDARD PRESCRIPTION</a:t>
            </a:r>
          </a:p>
        </p:txBody>
      </p:sp>
      <p:pic>
        <p:nvPicPr>
          <p:cNvPr id="5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1247" y="1627632"/>
            <a:ext cx="4297149" cy="1211338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Text 5"/>
          <p:cNvSpPr txBox="1"/>
          <p:nvPr/>
        </p:nvSpPr>
        <p:spPr>
          <a:xfrm>
            <a:off x="5824192" y="1783588"/>
            <a:ext cx="554454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15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WHAT IT LEAVES OUT</a:t>
            </a:r>
          </a:p>
        </p:txBody>
      </p:sp>
      <p:sp>
        <p:nvSpPr>
          <p:cNvPr id="54" name="Text 6"/>
          <p:cNvSpPr txBox="1"/>
          <p:nvPr/>
        </p:nvSpPr>
        <p:spPr>
          <a:xfrm>
            <a:off x="5824192" y="2022601"/>
            <a:ext cx="5544546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lvl1pPr>
          </a:lstStyle>
          <a:p>
            <a:pPr/>
            <a:r>
              <a:t>magnetic field · radiative cooling · angular momentum</a:t>
            </a:r>
          </a:p>
        </p:txBody>
      </p:sp>
      <p:sp>
        <p:nvSpPr>
          <p:cNvPr id="55" name="Text 7"/>
          <p:cNvSpPr txBox="1"/>
          <p:nvPr/>
        </p:nvSpPr>
        <p:spPr>
          <a:xfrm>
            <a:off x="5824192" y="2376423"/>
            <a:ext cx="554454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6B6E7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Two of the three are important in the minispiral.</a:t>
            </a:r>
          </a:p>
        </p:txBody>
      </p:sp>
      <p:sp>
        <p:nvSpPr>
          <p:cNvPr id="56" name="Text 8"/>
          <p:cNvSpPr txBox="1"/>
          <p:nvPr/>
        </p:nvSpPr>
        <p:spPr>
          <a:xfrm>
            <a:off x="548637" y="3317493"/>
            <a:ext cx="5272894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5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radiative cooling</a:t>
            </a:r>
          </a:p>
        </p:txBody>
      </p:sp>
      <p:sp>
        <p:nvSpPr>
          <p:cNvPr id="57" name="Text 9"/>
          <p:cNvSpPr txBox="1"/>
          <p:nvPr/>
        </p:nvSpPr>
        <p:spPr>
          <a:xfrm>
            <a:off x="6370168" y="3317493"/>
            <a:ext cx="527289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5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strong magnetization</a:t>
            </a:r>
          </a:p>
        </p:txBody>
      </p:sp>
      <p:sp>
        <p:nvSpPr>
          <p:cNvPr id="58" name="Shape 10"/>
          <p:cNvSpPr/>
          <p:nvPr/>
        </p:nvSpPr>
        <p:spPr>
          <a:xfrm flipH="1">
            <a:off x="6095848" y="3218686"/>
            <a:ext cx="2" cy="2798068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9" name="Shape 11"/>
          <p:cNvSpPr/>
          <p:nvPr/>
        </p:nvSpPr>
        <p:spPr>
          <a:xfrm>
            <a:off x="548640" y="3790188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60" name="Text 12"/>
          <p:cNvSpPr txBox="1"/>
          <p:nvPr/>
        </p:nvSpPr>
        <p:spPr>
          <a:xfrm>
            <a:off x="804669" y="3721608"/>
            <a:ext cx="5016862" cy="5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t</a:t>
            </a:r>
            <a:r>
              <a:rPr baseline="-40000"/>
              <a:t>cool</a:t>
            </a:r>
            <a:r>
              <a:t>/t</a:t>
            </a:r>
            <a:r>
              <a:rPr baseline="-40000"/>
              <a:t>dyn</a:t>
            </a:r>
            <a:r>
              <a:t> ≈ 0.02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at R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BHL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— the post-shock gas is thermally unstable (Field 1965)</a:t>
            </a:r>
          </a:p>
        </p:txBody>
      </p:sp>
      <p:sp>
        <p:nvSpPr>
          <p:cNvPr id="61" name="Shape 13"/>
          <p:cNvSpPr/>
          <p:nvPr/>
        </p:nvSpPr>
        <p:spPr>
          <a:xfrm>
            <a:off x="548640" y="4503420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62" name="Text 14"/>
          <p:cNvSpPr txBox="1"/>
          <p:nvPr/>
        </p:nvSpPr>
        <p:spPr>
          <a:xfrm>
            <a:off x="804669" y="4434840"/>
            <a:ext cx="5016862" cy="499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T ≈ 2×10</a:t>
            </a:r>
            <a:r>
              <a:rPr baseline="30000"/>
              <a:t>4</a:t>
            </a:r>
            <a:r>
              <a:t> K behind the shock: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Λ ≈ 2.5×10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−22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erg cm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3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s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−1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, on the steep rise below the 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5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K peak → t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cool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≈ 0.05 yr</a:t>
            </a:r>
          </a:p>
        </p:txBody>
      </p:sp>
      <p:sp>
        <p:nvSpPr>
          <p:cNvPr id="63" name="Shape 15"/>
          <p:cNvSpPr/>
          <p:nvPr/>
        </p:nvSpPr>
        <p:spPr>
          <a:xfrm>
            <a:off x="548640" y="5216652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64" name="Text 16"/>
          <p:cNvSpPr txBox="1"/>
          <p:nvPr/>
        </p:nvSpPr>
        <p:spPr>
          <a:xfrm>
            <a:off x="804669" y="5148071"/>
            <a:ext cx="5016862" cy="4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Not included in any prior 3D MHD BHL simulation at stellar-mass BH parameters</a:t>
            </a:r>
          </a:p>
        </p:txBody>
      </p:sp>
      <p:sp>
        <p:nvSpPr>
          <p:cNvPr id="65" name="Shape 17"/>
          <p:cNvSpPr/>
          <p:nvPr/>
        </p:nvSpPr>
        <p:spPr>
          <a:xfrm>
            <a:off x="6370168" y="3790188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66" name="Text 18"/>
          <p:cNvSpPr txBox="1"/>
          <p:nvPr/>
        </p:nvSpPr>
        <p:spPr>
          <a:xfrm>
            <a:off x="6626200" y="3721608"/>
            <a:ext cx="5016859" cy="5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β</a:t>
            </a:r>
            <a:r>
              <a:rPr baseline="-40000"/>
              <a:t>∞</a:t>
            </a:r>
            <a:r>
              <a:t> ~ 1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from the GC magnetar RM (Eatough+ 2013) — B ~ mG on parsec scales</a:t>
            </a:r>
          </a:p>
        </p:txBody>
      </p:sp>
      <p:sp>
        <p:nvSpPr>
          <p:cNvPr id="67" name="Shape 19"/>
          <p:cNvSpPr/>
          <p:nvPr/>
        </p:nvSpPr>
        <p:spPr>
          <a:xfrm>
            <a:off x="6370168" y="4503420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68" name="Text 20"/>
          <p:cNvSpPr txBox="1"/>
          <p:nvPr/>
        </p:nvSpPr>
        <p:spPr>
          <a:xfrm>
            <a:off x="6626200" y="4434840"/>
            <a:ext cx="5016859" cy="259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Magnetic tension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is dynamically important at R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BHL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and below</a:t>
            </a:r>
          </a:p>
        </p:txBody>
      </p:sp>
      <p:sp>
        <p:nvSpPr>
          <p:cNvPr id="69" name="Shape 21"/>
          <p:cNvSpPr/>
          <p:nvPr/>
        </p:nvSpPr>
        <p:spPr>
          <a:xfrm>
            <a:off x="6370168" y="5216652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70" name="Text 22"/>
          <p:cNvSpPr txBox="1"/>
          <p:nvPr/>
        </p:nvSpPr>
        <p:spPr>
          <a:xfrm>
            <a:off x="6626200" y="5148071"/>
            <a:ext cx="5016859" cy="4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In isothermal MHD, magnetization suppresses accretion — never tested together with cooling</a:t>
            </a:r>
          </a:p>
        </p:txBody>
      </p:sp>
      <p:sp>
        <p:nvSpPr>
          <p:cNvPr id="71" name="Shape 23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2" name="Text 24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Hoyle &amp; Lyttleton 1939; Bondi &amp; Hoyle 1944; Bondi 1952 · horizon suppression Lalakos+ 2025</a:t>
            </a:r>
          </a:p>
        </p:txBody>
      </p:sp>
      <p:sp>
        <p:nvSpPr>
          <p:cNvPr id="73" name="Text 25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02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03 / SETUP</a:t>
            </a:r>
          </a:p>
        </p:txBody>
      </p:sp>
      <p:sp>
        <p:nvSpPr>
          <p:cNvPr id="76" name="Text 1"/>
          <p:cNvSpPr txBox="1"/>
          <p:nvPr/>
        </p:nvSpPr>
        <p:spPr>
          <a:xfrm>
            <a:off x="548640" y="640080"/>
            <a:ext cx="512064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t>three runs to constrain </a:t>
            </a:r>
            <a:br/>
            <a:r>
              <a:t>the parameter space</a:t>
            </a:r>
          </a:p>
        </p:txBody>
      </p:sp>
      <p:sp>
        <p:nvSpPr>
          <p:cNvPr id="77" name="Shape 2"/>
          <p:cNvSpPr/>
          <p:nvPr/>
        </p:nvSpPr>
        <p:spPr>
          <a:xfrm>
            <a:off x="6519670" y="1839772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78" name="Text 3"/>
          <p:cNvSpPr txBox="1"/>
          <p:nvPr/>
        </p:nvSpPr>
        <p:spPr>
          <a:xfrm>
            <a:off x="6775700" y="1771193"/>
            <a:ext cx="4864613" cy="4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Athena++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3D ideal MHD, optically-thin cooling (Λ(T) from Schure+ 2009 / Koyama+ 2002)</a:t>
            </a:r>
          </a:p>
        </p:txBody>
      </p:sp>
      <p:sp>
        <p:nvSpPr>
          <p:cNvPr id="79" name="Shape 4"/>
          <p:cNvSpPr/>
          <p:nvPr/>
        </p:nvSpPr>
        <p:spPr>
          <a:xfrm>
            <a:off x="6519670" y="2754172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0" name="Text 5"/>
          <p:cNvSpPr txBox="1"/>
          <p:nvPr/>
        </p:nvSpPr>
        <p:spPr>
          <a:xfrm>
            <a:off x="6775700" y="2685593"/>
            <a:ext cx="4864613" cy="499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128</a:t>
            </a:r>
            <a:r>
              <a:rPr baseline="30000"/>
              <a:t>3</a:t>
            </a:r>
            <a:r>
              <a:t> base grid,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9 levels of static mesh refinement; sink at ~3–⁠6×10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5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r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g</a:t>
            </a:r>
          </a:p>
        </p:txBody>
      </p:sp>
      <p:sp>
        <p:nvSpPr>
          <p:cNvPr id="81" name="Shape 6"/>
          <p:cNvSpPr/>
          <p:nvPr/>
        </p:nvSpPr>
        <p:spPr>
          <a:xfrm>
            <a:off x="6519670" y="3668571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2" name="Text 7"/>
          <p:cNvSpPr txBox="1"/>
          <p:nvPr/>
        </p:nvSpPr>
        <p:spPr>
          <a:xfrm>
            <a:off x="6775700" y="3599993"/>
            <a:ext cx="4864613" cy="5653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Upstream: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v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∞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= 30 km s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−1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, T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∞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= 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4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K, n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∞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= 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4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–5×10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4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cm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−3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, β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∞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= 1–10</a:t>
            </a:r>
          </a:p>
        </p:txBody>
      </p:sp>
      <p:sp>
        <p:nvSpPr>
          <p:cNvPr id="83" name="Shape 8"/>
          <p:cNvSpPr/>
          <p:nvPr/>
        </p:nvSpPr>
        <p:spPr>
          <a:xfrm>
            <a:off x="6519670" y="4582971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4" name="Text 9"/>
          <p:cNvSpPr txBox="1"/>
          <p:nvPr/>
        </p:nvSpPr>
        <p:spPr>
          <a:xfrm>
            <a:off x="6775700" y="4514393"/>
            <a:ext cx="4864613" cy="4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Diagnostics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time-averaged over ≥16 BHL crossing times, inside the quasi-steady state</a:t>
            </a:r>
          </a:p>
        </p:txBody>
      </p:sp>
      <p:sp>
        <p:nvSpPr>
          <p:cNvPr id="85" name="Shape 10"/>
          <p:cNvSpPr/>
          <p:nvPr/>
        </p:nvSpPr>
        <p:spPr>
          <a:xfrm>
            <a:off x="548639" y="1771193"/>
            <a:ext cx="5562300" cy="2647090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86" name="Text 11"/>
          <p:cNvSpPr txBox="1"/>
          <p:nvPr/>
        </p:nvSpPr>
        <p:spPr>
          <a:xfrm>
            <a:off x="749809" y="2077263"/>
            <a:ext cx="1234443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130" sz="1000">
                <a:solidFill>
                  <a:srgbClr val="2A2E33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RUN</a:t>
            </a:r>
          </a:p>
        </p:txBody>
      </p:sp>
      <p:sp>
        <p:nvSpPr>
          <p:cNvPr id="87" name="Text 12"/>
          <p:cNvSpPr txBox="1"/>
          <p:nvPr/>
        </p:nvSpPr>
        <p:spPr>
          <a:xfrm>
            <a:off x="1984250" y="2055672"/>
            <a:ext cx="1051562" cy="208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130" sz="1000">
                <a:solidFill>
                  <a:srgbClr val="2A2E33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M</a:t>
            </a:r>
            <a:r>
              <a:rPr baseline="-40000"/>
              <a:t>•</a:t>
            </a:r>
          </a:p>
        </p:txBody>
      </p:sp>
      <p:sp>
        <p:nvSpPr>
          <p:cNvPr id="88" name="Text 13"/>
          <p:cNvSpPr txBox="1"/>
          <p:nvPr/>
        </p:nvSpPr>
        <p:spPr>
          <a:xfrm>
            <a:off x="3035810" y="2077263"/>
            <a:ext cx="1143003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130" sz="1000">
                <a:solidFill>
                  <a:srgbClr val="2A2E33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B ORIENT.</a:t>
            </a:r>
          </a:p>
        </p:txBody>
      </p:sp>
      <p:sp>
        <p:nvSpPr>
          <p:cNvPr id="89" name="Text 14"/>
          <p:cNvSpPr txBox="1"/>
          <p:nvPr/>
        </p:nvSpPr>
        <p:spPr>
          <a:xfrm>
            <a:off x="4178810" y="2062023"/>
            <a:ext cx="594363" cy="195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130" sz="1000">
                <a:solidFill>
                  <a:srgbClr val="2A2E33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β</a:t>
            </a:r>
            <a:r>
              <a:rPr baseline="-40000"/>
              <a:t>∞</a:t>
            </a:r>
          </a:p>
        </p:txBody>
      </p:sp>
      <p:sp>
        <p:nvSpPr>
          <p:cNvPr id="90" name="Text 15"/>
          <p:cNvSpPr txBox="1"/>
          <p:nvPr/>
        </p:nvSpPr>
        <p:spPr>
          <a:xfrm>
            <a:off x="4773169" y="2055672"/>
            <a:ext cx="1051563" cy="208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130" sz="1000">
                <a:solidFill>
                  <a:srgbClr val="2A2E33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n</a:t>
            </a:r>
            <a:r>
              <a:rPr baseline="-40000"/>
              <a:t>∞</a:t>
            </a:r>
          </a:p>
        </p:txBody>
      </p:sp>
      <p:sp>
        <p:nvSpPr>
          <p:cNvPr id="91" name="Text 16"/>
          <p:cNvSpPr txBox="1"/>
          <p:nvPr/>
        </p:nvSpPr>
        <p:spPr>
          <a:xfrm>
            <a:off x="749809" y="2690672"/>
            <a:ext cx="1234443" cy="255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F</a:t>
            </a:r>
            <a:r>
              <a:rPr baseline="-40000"/>
              <a:t>10,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</a:p>
        </p:txBody>
      </p:sp>
      <p:sp>
        <p:nvSpPr>
          <p:cNvPr id="92" name="Text 17"/>
          <p:cNvSpPr txBox="1"/>
          <p:nvPr/>
        </p:nvSpPr>
        <p:spPr>
          <a:xfrm>
            <a:off x="1984250" y="2690672"/>
            <a:ext cx="1051562" cy="255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10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</a:p>
        </p:txBody>
      </p:sp>
      <p:sp>
        <p:nvSpPr>
          <p:cNvPr id="93" name="Text 18"/>
          <p:cNvSpPr txBox="1"/>
          <p:nvPr/>
        </p:nvSpPr>
        <p:spPr>
          <a:xfrm>
            <a:off x="3035810" y="2716580"/>
            <a:ext cx="1143003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wind</a:t>
            </a:r>
          </a:p>
        </p:txBody>
      </p:sp>
      <p:sp>
        <p:nvSpPr>
          <p:cNvPr id="94" name="Text 19"/>
          <p:cNvSpPr txBox="1"/>
          <p:nvPr/>
        </p:nvSpPr>
        <p:spPr>
          <a:xfrm>
            <a:off x="4178810" y="2722931"/>
            <a:ext cx="594363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95" name="Text 20"/>
          <p:cNvSpPr txBox="1"/>
          <p:nvPr/>
        </p:nvSpPr>
        <p:spPr>
          <a:xfrm>
            <a:off x="4773169" y="2722931"/>
            <a:ext cx="1051563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10</a:t>
            </a:r>
            <a:r>
              <a:rPr baseline="30000"/>
              <a:t>4</a:t>
            </a:r>
          </a:p>
        </p:txBody>
      </p:sp>
      <p:sp>
        <p:nvSpPr>
          <p:cNvPr id="96" name="Text 21"/>
          <p:cNvSpPr txBox="1"/>
          <p:nvPr/>
        </p:nvSpPr>
        <p:spPr>
          <a:xfrm>
            <a:off x="749809" y="3349040"/>
            <a:ext cx="1234443" cy="255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F</a:t>
            </a:r>
            <a:r>
              <a:rPr baseline="-40000"/>
              <a:t>10,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</a:p>
        </p:txBody>
      </p:sp>
      <p:sp>
        <p:nvSpPr>
          <p:cNvPr id="97" name="Text 22"/>
          <p:cNvSpPr txBox="1"/>
          <p:nvPr/>
        </p:nvSpPr>
        <p:spPr>
          <a:xfrm>
            <a:off x="1984250" y="3349040"/>
            <a:ext cx="1051562" cy="255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10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</a:p>
        </p:txBody>
      </p:sp>
      <p:sp>
        <p:nvSpPr>
          <p:cNvPr id="98" name="Text 23"/>
          <p:cNvSpPr txBox="1"/>
          <p:nvPr/>
        </p:nvSpPr>
        <p:spPr>
          <a:xfrm>
            <a:off x="3035810" y="3374947"/>
            <a:ext cx="1143003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wind</a:t>
            </a:r>
          </a:p>
        </p:txBody>
      </p:sp>
      <p:sp>
        <p:nvSpPr>
          <p:cNvPr id="99" name="Text 24"/>
          <p:cNvSpPr txBox="1"/>
          <p:nvPr/>
        </p:nvSpPr>
        <p:spPr>
          <a:xfrm>
            <a:off x="4178810" y="3381296"/>
            <a:ext cx="594363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00" name="Text 25"/>
          <p:cNvSpPr txBox="1"/>
          <p:nvPr/>
        </p:nvSpPr>
        <p:spPr>
          <a:xfrm>
            <a:off x="4773169" y="3381296"/>
            <a:ext cx="1051563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10</a:t>
            </a:r>
            <a:r>
              <a:rPr baseline="30000"/>
              <a:t>4</a:t>
            </a:r>
          </a:p>
        </p:txBody>
      </p:sp>
      <p:sp>
        <p:nvSpPr>
          <p:cNvPr id="101" name="Text 26"/>
          <p:cNvSpPr txBox="1"/>
          <p:nvPr/>
        </p:nvSpPr>
        <p:spPr>
          <a:xfrm>
            <a:off x="749809" y="4013758"/>
            <a:ext cx="1234443" cy="242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O</a:t>
            </a:r>
            <a:r>
              <a:rPr baseline="-40000"/>
              <a:t>100</a:t>
            </a:r>
          </a:p>
        </p:txBody>
      </p:sp>
      <p:sp>
        <p:nvSpPr>
          <p:cNvPr id="102" name="Text 27"/>
          <p:cNvSpPr txBox="1"/>
          <p:nvPr/>
        </p:nvSpPr>
        <p:spPr>
          <a:xfrm>
            <a:off x="1984250" y="4007408"/>
            <a:ext cx="1051562" cy="255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100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</a:p>
        </p:txBody>
      </p:sp>
      <p:sp>
        <p:nvSpPr>
          <p:cNvPr id="103" name="Text 28"/>
          <p:cNvSpPr txBox="1"/>
          <p:nvPr/>
        </p:nvSpPr>
        <p:spPr>
          <a:xfrm>
            <a:off x="3035810" y="4033315"/>
            <a:ext cx="1143003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wind</a:t>
            </a:r>
          </a:p>
        </p:txBody>
      </p:sp>
      <p:sp>
        <p:nvSpPr>
          <p:cNvPr id="104" name="Text 29"/>
          <p:cNvSpPr txBox="1"/>
          <p:nvPr/>
        </p:nvSpPr>
        <p:spPr>
          <a:xfrm>
            <a:off x="4178810" y="4039664"/>
            <a:ext cx="594363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05" name="Text 30"/>
          <p:cNvSpPr txBox="1"/>
          <p:nvPr/>
        </p:nvSpPr>
        <p:spPr>
          <a:xfrm>
            <a:off x="4773169" y="4039664"/>
            <a:ext cx="1051563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5×10</a:t>
            </a:r>
            <a:r>
              <a:rPr baseline="30000"/>
              <a:t>4</a:t>
            </a:r>
          </a:p>
        </p:txBody>
      </p:sp>
      <p:sp>
        <p:nvSpPr>
          <p:cNvPr id="106" name="Shape 31"/>
          <p:cNvSpPr/>
          <p:nvPr/>
        </p:nvSpPr>
        <p:spPr>
          <a:xfrm>
            <a:off x="749809" y="2456992"/>
            <a:ext cx="5159963" cy="4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07" name="Text 32"/>
          <p:cNvSpPr txBox="1"/>
          <p:nvPr/>
        </p:nvSpPr>
        <p:spPr>
          <a:xfrm>
            <a:off x="548639" y="4627880"/>
            <a:ext cx="5562300" cy="208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50" sz="1000">
                <a:solidFill>
                  <a:srgbClr val="2A2E3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Minispiral gas simulated unrescaled: R</a:t>
            </a:r>
            <a:r>
              <a:rPr baseline="-40000"/>
              <a:t>BHL</a:t>
            </a:r>
            <a:r>
              <a:t> ≈ 1.6×10</a:t>
            </a:r>
            <a:r>
              <a:rPr baseline="30000"/>
              <a:t>8</a:t>
            </a:r>
            <a:r>
              <a:t> r</a:t>
            </a:r>
            <a:r>
              <a:rPr baseline="-40000"/>
              <a:t>g</a:t>
            </a:r>
            <a:r>
              <a:t> for every mass</a:t>
            </a:r>
          </a:p>
        </p:txBody>
      </p:sp>
      <p:sp>
        <p:nvSpPr>
          <p:cNvPr id="108" name="Shape 33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09" name="Text 34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Labaj, von Fellenberg, Ressler, Ripperda &amp; Zajaček (in prep.)</a:t>
            </a:r>
          </a:p>
        </p:txBody>
      </p:sp>
      <p:sp>
        <p:nvSpPr>
          <p:cNvPr id="110" name="Text 35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03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B0B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3d_density_perp_10solar_30fps.mp4" descr="3d_density_perp_10solar_30fp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 1"/>
          <p:cNvSpPr txBox="1"/>
          <p:nvPr/>
        </p:nvSpPr>
        <p:spPr>
          <a:xfrm>
            <a:off x="548640" y="585216"/>
            <a:ext cx="914400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600">
                <a:solidFill>
                  <a:srgbClr val="FFFFFF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t>10 M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 — perpendicular field</a:t>
            </a:r>
          </a:p>
        </p:txBody>
      </p:sp>
      <p:sp>
        <p:nvSpPr>
          <p:cNvPr id="114" name="Shape 4"/>
          <p:cNvSpPr/>
          <p:nvPr/>
        </p:nvSpPr>
        <p:spPr>
          <a:xfrm>
            <a:off x="484268" y="4974313"/>
            <a:ext cx="77727" cy="7772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5" name="Text 5"/>
          <p:cNvSpPr txBox="1"/>
          <p:nvPr/>
        </p:nvSpPr>
        <p:spPr>
          <a:xfrm>
            <a:off x="740298" y="4905733"/>
            <a:ext cx="5504693" cy="242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FFFFFF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Cooled post-shock gas collects into a thin layer normal to B</a:t>
            </a:r>
            <a:r>
              <a:rPr baseline="-40000"/>
              <a:t>∞</a:t>
            </a:r>
          </a:p>
        </p:txBody>
      </p:sp>
      <p:sp>
        <p:nvSpPr>
          <p:cNvPr id="116" name="Shape 6"/>
          <p:cNvSpPr/>
          <p:nvPr/>
        </p:nvSpPr>
        <p:spPr>
          <a:xfrm>
            <a:off x="484268" y="5431513"/>
            <a:ext cx="77727" cy="7772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7" name="Text 7"/>
          <p:cNvSpPr txBox="1"/>
          <p:nvPr/>
        </p:nvSpPr>
        <p:spPr>
          <a:xfrm>
            <a:off x="740298" y="5362933"/>
            <a:ext cx="5504693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FFFFFF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The layer stands on the accretor — accretion proceeds through it</a:t>
            </a:r>
          </a:p>
        </p:txBody>
      </p:sp>
      <p:sp>
        <p:nvSpPr>
          <p:cNvPr id="118" name="Text 8"/>
          <p:cNvSpPr txBox="1"/>
          <p:nvPr/>
        </p:nvSpPr>
        <p:spPr>
          <a:xfrm>
            <a:off x="6239178" y="5636736"/>
            <a:ext cx="5120643" cy="17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r">
              <a:defRPr sz="800">
                <a:solidFill>
                  <a:srgbClr val="888888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B</a:t>
            </a:r>
            <a:r>
              <a:rPr baseline="-40000"/>
              <a:t>∞</a:t>
            </a:r>
            <a:r>
              <a:t>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t> v</a:t>
            </a:r>
            <a:r>
              <a:rPr baseline="-40000"/>
              <a:t>∞</a:t>
            </a:r>
            <a:r>
              <a:t>   |   β</a:t>
            </a:r>
            <a:r>
              <a:rPr baseline="-40000"/>
              <a:t>∞</a:t>
            </a:r>
            <a:r>
              <a:t> = 1   |   n</a:t>
            </a:r>
            <a:r>
              <a:rPr baseline="-40000"/>
              <a:t>∞</a:t>
            </a:r>
            <a:r>
              <a:t> = 10</a:t>
            </a:r>
            <a:r>
              <a:rPr baseline="30000"/>
              <a:t>4</a:t>
            </a:r>
            <a:r>
              <a:t> cm</a:t>
            </a:r>
            <a:r>
              <a:rPr baseline="30000"/>
              <a:t>−3</a:t>
            </a:r>
          </a:p>
        </p:txBody>
      </p:sp>
      <p:sp>
        <p:nvSpPr>
          <p:cNvPr id="119" name="Text 9"/>
          <p:cNvSpPr txBox="1"/>
          <p:nvPr/>
        </p:nvSpPr>
        <p:spPr>
          <a:xfrm>
            <a:off x="548640" y="6543040"/>
            <a:ext cx="8229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555555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Labaj+ in prep.</a:t>
            </a:r>
          </a:p>
        </p:txBody>
      </p:sp>
      <p:sp>
        <p:nvSpPr>
          <p:cNvPr id="120" name="Text 10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555555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04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399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12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11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04 / MORPHOLOGY</a:t>
            </a:r>
          </a:p>
        </p:txBody>
      </p:sp>
      <p:sp>
        <p:nvSpPr>
          <p:cNvPr id="123" name="Text 1"/>
          <p:cNvSpPr txBox="1"/>
          <p:nvPr/>
        </p:nvSpPr>
        <p:spPr>
          <a:xfrm>
            <a:off x="548638" y="640080"/>
            <a:ext cx="512064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a thin, cold accretion layer — not BHL</a:t>
            </a:r>
          </a:p>
        </p:txBody>
      </p:sp>
      <p:sp>
        <p:nvSpPr>
          <p:cNvPr id="124" name="Shape 2"/>
          <p:cNvSpPr/>
          <p:nvPr/>
        </p:nvSpPr>
        <p:spPr>
          <a:xfrm>
            <a:off x="548640" y="1839772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5" name="Text 3"/>
          <p:cNvSpPr txBox="1"/>
          <p:nvPr/>
        </p:nvSpPr>
        <p:spPr>
          <a:xfrm>
            <a:off x="804670" y="1771193"/>
            <a:ext cx="4864613" cy="4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FWHM = 0.19 ± 0.06 au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in z — geometrically thin, filamentary, transient</a:t>
            </a:r>
          </a:p>
        </p:txBody>
      </p:sp>
      <p:sp>
        <p:nvSpPr>
          <p:cNvPr id="126" name="Shape 4"/>
          <p:cNvSpPr/>
          <p:nvPr/>
        </p:nvSpPr>
        <p:spPr>
          <a:xfrm>
            <a:off x="548640" y="2799893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7" name="Text 5"/>
          <p:cNvSpPr txBox="1"/>
          <p:nvPr/>
        </p:nvSpPr>
        <p:spPr>
          <a:xfrm>
            <a:off x="804670" y="2731310"/>
            <a:ext cx="4864613" cy="4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β &gt; 1 only inside the layer;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β ~ 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−2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around it — 31% of the shocked mass in 7.5% of the volume</a:t>
            </a:r>
          </a:p>
        </p:txBody>
      </p:sp>
      <p:sp>
        <p:nvSpPr>
          <p:cNvPr id="128" name="Shape 6"/>
          <p:cNvSpPr/>
          <p:nvPr/>
        </p:nvSpPr>
        <p:spPr>
          <a:xfrm>
            <a:off x="548640" y="3760013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9" name="Text 7"/>
          <p:cNvSpPr txBox="1"/>
          <p:nvPr/>
        </p:nvSpPr>
        <p:spPr>
          <a:xfrm>
            <a:off x="804670" y="3691432"/>
            <a:ext cx="4864613" cy="5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Not a disk: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r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circ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inside the sink — no rotational support anywhere resolved</a:t>
            </a:r>
          </a:p>
        </p:txBody>
      </p:sp>
      <p:sp>
        <p:nvSpPr>
          <p:cNvPr id="130" name="Shape 8"/>
          <p:cNvSpPr/>
          <p:nvPr/>
        </p:nvSpPr>
        <p:spPr>
          <a:xfrm>
            <a:off x="548640" y="4720132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1" name="Text 9"/>
          <p:cNvSpPr txBox="1"/>
          <p:nvPr/>
        </p:nvSpPr>
        <p:spPr>
          <a:xfrm>
            <a:off x="804670" y="4651552"/>
            <a:ext cx="4864613" cy="499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Magnetic draping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concentrates post-shock gas into the plane normal to B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∞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(Lyutikov 2006)</a:t>
            </a:r>
          </a:p>
        </p:txBody>
      </p:sp>
      <p:sp>
        <p:nvSpPr>
          <p:cNvPr id="132" name="Text 10"/>
          <p:cNvSpPr txBox="1"/>
          <p:nvPr/>
        </p:nvSpPr>
        <p:spPr>
          <a:xfrm>
            <a:off x="6123063" y="5728892"/>
            <a:ext cx="5562298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50" sz="1000">
                <a:solidFill>
                  <a:srgbClr val="2A2E3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Density, β, temperature —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t> (left) vs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t> (right), wind enters from left</a:t>
            </a:r>
          </a:p>
        </p:txBody>
      </p:sp>
      <p:sp>
        <p:nvSpPr>
          <p:cNvPr id="133" name="Shape 11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4" name="Text 12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No BHL wake, no disk — a magnetically draped, radiatively cooled inflow</a:t>
            </a:r>
          </a:p>
        </p:txBody>
      </p:sp>
      <p:sp>
        <p:nvSpPr>
          <p:cNvPr id="135" name="Text 13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05</a:t>
            </a:r>
          </a:p>
        </p:txBody>
      </p:sp>
      <p:pic>
        <p:nvPicPr>
          <p:cNvPr id="136" name="slices_parallel_vs_perp_10solar_movie_30fps.mp4" descr="slices_parallel_vs_perp_10solar_movie_30fp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698847" y="1166678"/>
            <a:ext cx="6410732" cy="45851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99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36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13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B0B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3d_density_parallel_10solar_30fps.mp4" descr="3d_density_parallel_10solar_30fp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 1"/>
          <p:cNvSpPr txBox="1"/>
          <p:nvPr/>
        </p:nvSpPr>
        <p:spPr>
          <a:xfrm>
            <a:off x="548640" y="585216"/>
            <a:ext cx="914400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600">
                <a:solidFill>
                  <a:srgbClr val="FFFFFF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t>10 M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 — parallel field</a:t>
            </a:r>
          </a:p>
        </p:txBody>
      </p:sp>
      <p:sp>
        <p:nvSpPr>
          <p:cNvPr id="140" name="Shape 4"/>
          <p:cNvSpPr/>
          <p:nvPr/>
        </p:nvSpPr>
        <p:spPr>
          <a:xfrm>
            <a:off x="510016" y="5012937"/>
            <a:ext cx="77727" cy="7772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1" name="Text 5"/>
          <p:cNvSpPr txBox="1"/>
          <p:nvPr/>
        </p:nvSpPr>
        <p:spPr>
          <a:xfrm>
            <a:off x="766048" y="4944357"/>
            <a:ext cx="5504690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FFFFFF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The same layer forms, but lies across the flow and is swept downstream</a:t>
            </a:r>
          </a:p>
        </p:txBody>
      </p:sp>
      <p:sp>
        <p:nvSpPr>
          <p:cNvPr id="142" name="Shape 6"/>
          <p:cNvSpPr/>
          <p:nvPr/>
        </p:nvSpPr>
        <p:spPr>
          <a:xfrm>
            <a:off x="510016" y="5470137"/>
            <a:ext cx="77727" cy="7772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3" name="Text 7"/>
          <p:cNvSpPr txBox="1"/>
          <p:nvPr/>
        </p:nvSpPr>
        <p:spPr>
          <a:xfrm>
            <a:off x="766048" y="5401557"/>
            <a:ext cx="550469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FFFFFF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Accretion proceeds along the flow axis — 4.2× less than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</a:p>
        </p:txBody>
      </p:sp>
      <p:sp>
        <p:nvSpPr>
          <p:cNvPr id="144" name="Text 8"/>
          <p:cNvSpPr txBox="1"/>
          <p:nvPr/>
        </p:nvSpPr>
        <p:spPr>
          <a:xfrm>
            <a:off x="6252052" y="5623862"/>
            <a:ext cx="5120643" cy="17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r">
              <a:defRPr sz="800">
                <a:solidFill>
                  <a:srgbClr val="888888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B</a:t>
            </a:r>
            <a:r>
              <a:rPr baseline="-40000"/>
              <a:t>∞</a:t>
            </a:r>
            <a:r>
              <a:t>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t> v</a:t>
            </a:r>
            <a:r>
              <a:rPr baseline="-40000"/>
              <a:t>∞</a:t>
            </a:r>
            <a:r>
              <a:t>   |   β</a:t>
            </a:r>
            <a:r>
              <a:rPr baseline="-40000"/>
              <a:t>∞</a:t>
            </a:r>
            <a:r>
              <a:t> = 1   |   n</a:t>
            </a:r>
            <a:r>
              <a:rPr baseline="-40000"/>
              <a:t>∞</a:t>
            </a:r>
            <a:r>
              <a:t> = 10</a:t>
            </a:r>
            <a:r>
              <a:rPr baseline="30000"/>
              <a:t>4</a:t>
            </a:r>
            <a:r>
              <a:t> cm</a:t>
            </a:r>
            <a:r>
              <a:rPr baseline="30000"/>
              <a:t>−3</a:t>
            </a:r>
          </a:p>
        </p:txBody>
      </p:sp>
      <p:sp>
        <p:nvSpPr>
          <p:cNvPr id="145" name="Text 9"/>
          <p:cNvSpPr txBox="1"/>
          <p:nvPr/>
        </p:nvSpPr>
        <p:spPr>
          <a:xfrm>
            <a:off x="548640" y="6543040"/>
            <a:ext cx="8229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555555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Labaj+ in prep.</a:t>
            </a:r>
          </a:p>
        </p:txBody>
      </p:sp>
      <p:sp>
        <p:nvSpPr>
          <p:cNvPr id="146" name="Text 10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555555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06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399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38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13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49508" y="868680"/>
            <a:ext cx="5790804" cy="4983480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05 / KEY RESULT</a:t>
            </a:r>
          </a:p>
        </p:txBody>
      </p:sp>
      <p:sp>
        <p:nvSpPr>
          <p:cNvPr id="150" name="Text 1"/>
          <p:cNvSpPr txBox="1"/>
          <p:nvPr/>
        </p:nvSpPr>
        <p:spPr>
          <a:xfrm>
            <a:off x="548638" y="640080"/>
            <a:ext cx="512064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field orientation changes the accretion rate</a:t>
            </a:r>
          </a:p>
        </p:txBody>
      </p:sp>
      <p:sp>
        <p:nvSpPr>
          <p:cNvPr id="151" name="Text 9"/>
          <p:cNvSpPr txBox="1"/>
          <p:nvPr/>
        </p:nvSpPr>
        <p:spPr>
          <a:xfrm>
            <a:off x="5849508" y="5912611"/>
            <a:ext cx="5790804" cy="391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-40000" spc="50" sz="1000">
                <a:solidFill>
                  <a:srgbClr val="2A2E3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Time-averaged shell profiles: (a) mass flow rate — net solid, inflow dashed, outflow dotted; (b) density; (c) plasma β; (d) temperature</a:t>
            </a:r>
          </a:p>
        </p:txBody>
      </p:sp>
      <p:sp>
        <p:nvSpPr>
          <p:cNvPr id="152" name="Shape 10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3" name="Text 11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Magnetic rather than thermal support across the decade between sink and capture radius</a:t>
            </a:r>
          </a:p>
        </p:txBody>
      </p:sp>
      <p:sp>
        <p:nvSpPr>
          <p:cNvPr id="154" name="Text 12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07</a:t>
            </a:r>
          </a:p>
        </p:txBody>
      </p:sp>
      <p:sp>
        <p:nvSpPr>
          <p:cNvPr id="155" name="Shape 3"/>
          <p:cNvSpPr/>
          <p:nvPr/>
        </p:nvSpPr>
        <p:spPr>
          <a:xfrm>
            <a:off x="548639" y="1609344"/>
            <a:ext cx="5120642" cy="1389889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6" name="Text 4"/>
          <p:cNvSpPr txBox="1"/>
          <p:nvPr/>
        </p:nvSpPr>
        <p:spPr>
          <a:xfrm>
            <a:off x="822960" y="1801875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ORIENTATION RATIO</a:t>
            </a:r>
          </a:p>
        </p:txBody>
      </p:sp>
      <p:sp>
        <p:nvSpPr>
          <p:cNvPr id="157" name="Text 5"/>
          <p:cNvSpPr txBox="1"/>
          <p:nvPr/>
        </p:nvSpPr>
        <p:spPr>
          <a:xfrm>
            <a:off x="822959" y="1928113"/>
            <a:ext cx="3291842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30000" sz="36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4.2×</a:t>
            </a:r>
          </a:p>
        </p:txBody>
      </p:sp>
      <p:sp>
        <p:nvSpPr>
          <p:cNvPr id="158" name="Text 9"/>
          <p:cNvSpPr txBox="1"/>
          <p:nvPr/>
        </p:nvSpPr>
        <p:spPr>
          <a:xfrm>
            <a:off x="822959" y="2618740"/>
            <a:ext cx="4443986" cy="157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aseline="-40000" spc="50" sz="1000">
                <a:solidFill>
                  <a:srgbClr val="2A2E33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baseline="-56999" spc="33" sz="666">
                <a:latin typeface="Inter Regular Regular"/>
                <a:ea typeface="Inter Regular Regular"/>
                <a:cs typeface="Inter Regular Regular"/>
                <a:sym typeface="Inter Regular Regular"/>
              </a:rPr>
              <a:t>Ṁ(</a:t>
            </a:r>
            <a:r>
              <a:rPr baseline="-56999" spc="33" sz="666"/>
              <a:t>⊥</a:t>
            </a:r>
            <a:r>
              <a:rPr baseline="-56999" spc="33" sz="666">
                <a:latin typeface="Inter Regular Regular"/>
                <a:ea typeface="Inter Regular Regular"/>
                <a:cs typeface="Inter Regular Regular"/>
                <a:sym typeface="Inter Regular Regular"/>
              </a:rPr>
              <a:t>) / Ṁ(</a:t>
            </a:r>
            <a:r>
              <a:rPr baseline="-56999" spc="33" sz="666"/>
              <a:t>∥</a:t>
            </a:r>
            <a:r>
              <a:rPr baseline="-56999" spc="33" sz="666">
                <a:latin typeface="Inter Regular Regular"/>
                <a:ea typeface="Inter Regular Regular"/>
                <a:cs typeface="Inter Regular Regular"/>
                <a:sym typeface="Inter Regular Regular"/>
              </a:rPr>
              <a:t>) at identical mass, gas, resolution and radius — independent of any BHL convention</a:t>
            </a:r>
          </a:p>
        </p:txBody>
      </p:sp>
      <p:sp>
        <p:nvSpPr>
          <p:cNvPr id="159" name="Shape 5"/>
          <p:cNvSpPr/>
          <p:nvPr/>
        </p:nvSpPr>
        <p:spPr>
          <a:xfrm>
            <a:off x="548640" y="3209544"/>
            <a:ext cx="82297" cy="8229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0" name="Text 6"/>
          <p:cNvSpPr txBox="1"/>
          <p:nvPr/>
        </p:nvSpPr>
        <p:spPr>
          <a:xfrm>
            <a:off x="804671" y="3145535"/>
            <a:ext cx="4864610" cy="71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Same analytic capture.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The BHL rate has no B-dependence, so it is identical for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and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; the difference arises inside the capture radius.</a:t>
            </a:r>
          </a:p>
        </p:txBody>
      </p:sp>
      <p:sp>
        <p:nvSpPr>
          <p:cNvPr id="161" name="Shape 5"/>
          <p:cNvSpPr/>
          <p:nvPr/>
        </p:nvSpPr>
        <p:spPr>
          <a:xfrm>
            <a:off x="548640" y="4233671"/>
            <a:ext cx="82297" cy="8229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2" name="Text 6"/>
          <p:cNvSpPr txBox="1"/>
          <p:nvPr/>
        </p:nvSpPr>
        <p:spPr>
          <a:xfrm>
            <a:off x="804671" y="4169664"/>
            <a:ext cx="4864610" cy="742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At the measurement radius.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is ~4× denser and colder, with lower β: 0.14 (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 vs 0.56 (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). The density contrast matches the 4.2× in Ṁ.</a:t>
            </a:r>
          </a:p>
        </p:txBody>
      </p:sp>
      <p:sp>
        <p:nvSpPr>
          <p:cNvPr id="163" name="Shape 5"/>
          <p:cNvSpPr/>
          <p:nvPr/>
        </p:nvSpPr>
        <p:spPr>
          <a:xfrm>
            <a:off x="548640" y="5257800"/>
            <a:ext cx="82297" cy="8229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4" name="Text 6"/>
          <p:cNvSpPr txBox="1"/>
          <p:nvPr/>
        </p:nvSpPr>
        <p:spPr>
          <a:xfrm>
            <a:off x="804671" y="5193791"/>
            <a:ext cx="4864610" cy="1007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The analytic correction has the wrong sign.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Sound speed → fast-magnetosonic speed predicts Ṁ(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 = 0.94 and Ṁ(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 = 0.72 of the hydrodynamic rate, i.e.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&gt;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. Measured: Ṁ(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 = Ṁ(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)/4.2.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06 / RATES</a:t>
            </a:r>
          </a:p>
        </p:txBody>
      </p:sp>
      <p:sp>
        <p:nvSpPr>
          <p:cNvPr id="167" name="Text 1"/>
          <p:cNvSpPr txBox="1"/>
          <p:nvPr/>
        </p:nvSpPr>
        <p:spPr>
          <a:xfrm>
            <a:off x="548640" y="640080"/>
            <a:ext cx="5120645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measured accretion rates</a:t>
            </a:r>
          </a:p>
        </p:txBody>
      </p:sp>
      <p:pic>
        <p:nvPicPr>
          <p:cNvPr id="16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8777" y="1418569"/>
            <a:ext cx="5422025" cy="4596935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ext 2"/>
          <p:cNvSpPr txBox="1"/>
          <p:nvPr/>
        </p:nvSpPr>
        <p:spPr>
          <a:xfrm>
            <a:off x="548639" y="6142989"/>
            <a:ext cx="5562300" cy="195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-40000" spc="50" sz="1000">
                <a:solidFill>
                  <a:srgbClr val="2A2E3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One-way inflow rate through spherical shells at rmeas, time-median over the settled window</a:t>
            </a:r>
          </a:p>
        </p:txBody>
      </p:sp>
      <p:sp>
        <p:nvSpPr>
          <p:cNvPr id="170" name="Shape 3"/>
          <p:cNvSpPr/>
          <p:nvPr/>
        </p:nvSpPr>
        <p:spPr>
          <a:xfrm>
            <a:off x="6227062" y="1417319"/>
            <a:ext cx="5120644" cy="3154683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1" name="Text 4"/>
          <p:cNvSpPr txBox="1"/>
          <p:nvPr/>
        </p:nvSpPr>
        <p:spPr>
          <a:xfrm>
            <a:off x="6483096" y="2134487"/>
            <a:ext cx="1188721" cy="284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300">
                <a:solidFill>
                  <a:srgbClr val="FF3B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F</a:t>
            </a:r>
            <a:r>
              <a:rPr baseline="-40000"/>
              <a:t>10,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</a:p>
        </p:txBody>
      </p:sp>
      <p:sp>
        <p:nvSpPr>
          <p:cNvPr id="172" name="Text 5"/>
          <p:cNvSpPr txBox="1"/>
          <p:nvPr/>
        </p:nvSpPr>
        <p:spPr>
          <a:xfrm>
            <a:off x="7708390" y="2128774"/>
            <a:ext cx="1828802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5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1.61×10</a:t>
            </a:r>
            <a:r>
              <a:rPr baseline="30000"/>
              <a:t>−11</a:t>
            </a:r>
          </a:p>
        </p:txBody>
      </p:sp>
      <p:sp>
        <p:nvSpPr>
          <p:cNvPr id="173" name="Text 6"/>
          <p:cNvSpPr txBox="1"/>
          <p:nvPr/>
        </p:nvSpPr>
        <p:spPr>
          <a:xfrm>
            <a:off x="7708390" y="4379214"/>
            <a:ext cx="1828802" cy="220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000">
                <a:solidFill>
                  <a:srgbClr val="2A2E3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 yr</a:t>
            </a:r>
            <a:r>
              <a:rPr baseline="30000"/>
              <a:t>−1</a:t>
            </a:r>
          </a:p>
        </p:txBody>
      </p:sp>
      <p:sp>
        <p:nvSpPr>
          <p:cNvPr id="174" name="Text 7"/>
          <p:cNvSpPr txBox="1"/>
          <p:nvPr/>
        </p:nvSpPr>
        <p:spPr>
          <a:xfrm>
            <a:off x="6483096" y="2865678"/>
            <a:ext cx="1188721" cy="285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300">
                <a:solidFill>
                  <a:srgbClr val="FF3B00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F</a:t>
            </a:r>
            <a:r>
              <a:rPr baseline="-40000"/>
              <a:t>10,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</a:p>
        </p:txBody>
      </p:sp>
      <p:sp>
        <p:nvSpPr>
          <p:cNvPr id="175" name="Text 8"/>
          <p:cNvSpPr txBox="1"/>
          <p:nvPr/>
        </p:nvSpPr>
        <p:spPr>
          <a:xfrm>
            <a:off x="7708390" y="2860293"/>
            <a:ext cx="1828802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5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6.72×10</a:t>
            </a:r>
            <a:r>
              <a:rPr baseline="30000"/>
              <a:t>−11</a:t>
            </a:r>
          </a:p>
        </p:txBody>
      </p:sp>
      <p:sp>
        <p:nvSpPr>
          <p:cNvPr id="176" name="Text 10"/>
          <p:cNvSpPr txBox="1"/>
          <p:nvPr/>
        </p:nvSpPr>
        <p:spPr>
          <a:xfrm>
            <a:off x="6483096" y="3603878"/>
            <a:ext cx="1188721" cy="272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300">
                <a:solidFill>
                  <a:srgbClr val="FF3B00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O</a:t>
            </a:r>
            <a:r>
              <a:rPr baseline="-40000"/>
              <a:t>100</a:t>
            </a:r>
          </a:p>
        </p:txBody>
      </p:sp>
      <p:sp>
        <p:nvSpPr>
          <p:cNvPr id="177" name="Text 11"/>
          <p:cNvSpPr txBox="1"/>
          <p:nvPr/>
        </p:nvSpPr>
        <p:spPr>
          <a:xfrm>
            <a:off x="7708390" y="3591812"/>
            <a:ext cx="1828802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5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4.52×10</a:t>
            </a:r>
            <a:r>
              <a:rPr baseline="30000"/>
              <a:t>−8</a:t>
            </a:r>
          </a:p>
        </p:txBody>
      </p:sp>
      <p:sp>
        <p:nvSpPr>
          <p:cNvPr id="178" name="Shape 13"/>
          <p:cNvSpPr/>
          <p:nvPr/>
        </p:nvSpPr>
        <p:spPr>
          <a:xfrm>
            <a:off x="6227064" y="4846320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9" name="Text 14"/>
          <p:cNvSpPr txBox="1"/>
          <p:nvPr/>
        </p:nvSpPr>
        <p:spPr>
          <a:xfrm>
            <a:off x="6483094" y="4782310"/>
            <a:ext cx="4864612" cy="415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Profiles close to flat — the orientation gap is present at every resolved radius; rates quoted at 0.136 au (0.680 au for O100)</a:t>
            </a:r>
          </a:p>
        </p:txBody>
      </p:sp>
      <p:sp>
        <p:nvSpPr>
          <p:cNvPr id="180" name="Shape 15"/>
          <p:cNvSpPr/>
          <p:nvPr/>
        </p:nvSpPr>
        <p:spPr>
          <a:xfrm>
            <a:off x="6227064" y="5623559"/>
            <a:ext cx="77727" cy="77726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81" name="Text 16"/>
          <p:cNvSpPr txBox="1"/>
          <p:nvPr/>
        </p:nvSpPr>
        <p:spPr>
          <a:xfrm>
            <a:off x="6483094" y="5559552"/>
            <a:ext cx="4864612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Variability: σ/μ = 0.10–0.22, peak-to-trough 2.6–5.7×</a:t>
            </a:r>
          </a:p>
        </p:txBody>
      </p:sp>
      <p:sp>
        <p:nvSpPr>
          <p:cNvPr id="182" name="Shape 17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83" name="Text 18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Labaj+ in prep.</a:t>
            </a:r>
          </a:p>
        </p:txBody>
      </p:sp>
      <p:sp>
        <p:nvSpPr>
          <p:cNvPr id="184" name="Text 19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08</a:t>
            </a:r>
          </a:p>
        </p:txBody>
      </p:sp>
      <p:sp>
        <p:nvSpPr>
          <p:cNvPr id="185" name="Text 4"/>
          <p:cNvSpPr txBox="1"/>
          <p:nvPr/>
        </p:nvSpPr>
        <p:spPr>
          <a:xfrm>
            <a:off x="7708390" y="1713229"/>
            <a:ext cx="1828802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A2E3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INFLOW RATE</a:t>
            </a:r>
          </a:p>
        </p:txBody>
      </p:sp>
      <p:sp>
        <p:nvSpPr>
          <p:cNvPr id="186" name="Text 4"/>
          <p:cNvSpPr txBox="1"/>
          <p:nvPr/>
        </p:nvSpPr>
        <p:spPr>
          <a:xfrm>
            <a:off x="9628631" y="1713229"/>
            <a:ext cx="1828802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A2E3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EDDINGTON RATIO</a:t>
            </a:r>
          </a:p>
        </p:txBody>
      </p:sp>
      <p:sp>
        <p:nvSpPr>
          <p:cNvPr id="187" name="Text 5"/>
          <p:cNvSpPr txBox="1"/>
          <p:nvPr/>
        </p:nvSpPr>
        <p:spPr>
          <a:xfrm>
            <a:off x="9628631" y="2097024"/>
            <a:ext cx="1828802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9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7.3×10</a:t>
            </a:r>
            <a:r>
              <a:rPr baseline="30000"/>
              <a:t>−6</a:t>
            </a:r>
          </a:p>
        </p:txBody>
      </p:sp>
      <p:sp>
        <p:nvSpPr>
          <p:cNvPr id="188" name="Text 8"/>
          <p:cNvSpPr txBox="1"/>
          <p:nvPr/>
        </p:nvSpPr>
        <p:spPr>
          <a:xfrm>
            <a:off x="9628631" y="2828543"/>
            <a:ext cx="1828802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9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3.1×10</a:t>
            </a:r>
            <a:r>
              <a:rPr baseline="30000"/>
              <a:t>−5</a:t>
            </a:r>
          </a:p>
        </p:txBody>
      </p:sp>
      <p:sp>
        <p:nvSpPr>
          <p:cNvPr id="189" name="Text 11"/>
          <p:cNvSpPr txBox="1"/>
          <p:nvPr/>
        </p:nvSpPr>
        <p:spPr>
          <a:xfrm>
            <a:off x="9628631" y="3560062"/>
            <a:ext cx="1828802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9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2.4×10</a:t>
            </a:r>
            <a:r>
              <a:rPr baseline="30000"/>
              <a:t>−3</a:t>
            </a:r>
          </a:p>
        </p:txBody>
      </p:sp>
      <p:sp>
        <p:nvSpPr>
          <p:cNvPr id="190" name="Text 4"/>
          <p:cNvSpPr txBox="1"/>
          <p:nvPr/>
        </p:nvSpPr>
        <p:spPr>
          <a:xfrm>
            <a:off x="9628631" y="4407915"/>
            <a:ext cx="201168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s = 0.168, to 2 rg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B0B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3d_density_parallel_100solar_30fps.mp4" descr="3d_density_parallel_100solar_30fp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ext 1"/>
          <p:cNvSpPr txBox="1"/>
          <p:nvPr/>
        </p:nvSpPr>
        <p:spPr>
          <a:xfrm>
            <a:off x="548640" y="585216"/>
            <a:ext cx="914400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600">
                <a:solidFill>
                  <a:srgbClr val="FFFFFF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t>100 M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 — the optimistic case</a:t>
            </a:r>
          </a:p>
        </p:txBody>
      </p:sp>
      <p:sp>
        <p:nvSpPr>
          <p:cNvPr id="194" name="Shape 4"/>
          <p:cNvSpPr/>
          <p:nvPr/>
        </p:nvSpPr>
        <p:spPr>
          <a:xfrm>
            <a:off x="535940" y="4866640"/>
            <a:ext cx="77727" cy="7772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95" name="Text 5"/>
          <p:cNvSpPr txBox="1"/>
          <p:nvPr/>
        </p:nvSpPr>
        <p:spPr>
          <a:xfrm>
            <a:off x="791970" y="4798059"/>
            <a:ext cx="5504691" cy="255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FFFFFF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100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 in a dense clump — magnetically arrested inner flow</a:t>
            </a:r>
          </a:p>
        </p:txBody>
      </p:sp>
      <p:sp>
        <p:nvSpPr>
          <p:cNvPr id="196" name="Shape 6"/>
          <p:cNvSpPr/>
          <p:nvPr/>
        </p:nvSpPr>
        <p:spPr>
          <a:xfrm>
            <a:off x="535940" y="5323840"/>
            <a:ext cx="77727" cy="7772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97" name="Text 7"/>
          <p:cNvSpPr txBox="1"/>
          <p:nvPr/>
        </p:nvSpPr>
        <p:spPr>
          <a:xfrm>
            <a:off x="791970" y="5255259"/>
            <a:ext cx="5504691" cy="242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FFFFFF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λ</a:t>
            </a:r>
            <a:r>
              <a:rPr baseline="-40000"/>
              <a:t>Edd</a:t>
            </a:r>
            <a:r>
              <a:t> = 2.4×10</a:t>
            </a:r>
            <a:r>
              <a:rPr baseline="30000"/>
              <a:t>−3</a:t>
            </a:r>
            <a:r>
              <a:t> — the upper bound on MICADO detectability</a:t>
            </a:r>
          </a:p>
        </p:txBody>
      </p:sp>
      <p:sp>
        <p:nvSpPr>
          <p:cNvPr id="198" name="Text 8"/>
          <p:cNvSpPr txBox="1"/>
          <p:nvPr/>
        </p:nvSpPr>
        <p:spPr>
          <a:xfrm>
            <a:off x="6268413" y="5609070"/>
            <a:ext cx="5120644" cy="171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r">
              <a:defRPr sz="800">
                <a:solidFill>
                  <a:srgbClr val="888888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B</a:t>
            </a:r>
            <a:r>
              <a:rPr baseline="-40000"/>
              <a:t>∞</a:t>
            </a:r>
            <a:r>
              <a:t>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t> v</a:t>
            </a:r>
            <a:r>
              <a:rPr baseline="-40000"/>
              <a:t>∞</a:t>
            </a:r>
            <a:r>
              <a:t>   |   β</a:t>
            </a:r>
            <a:r>
              <a:rPr baseline="-40000"/>
              <a:t>∞</a:t>
            </a:r>
            <a:r>
              <a:t> = 10   |   n</a:t>
            </a:r>
            <a:r>
              <a:rPr baseline="-40000"/>
              <a:t>∞</a:t>
            </a:r>
            <a:r>
              <a:t> = 5×10</a:t>
            </a:r>
            <a:r>
              <a:rPr baseline="30000"/>
              <a:t>4</a:t>
            </a:r>
            <a:r>
              <a:t> cm</a:t>
            </a:r>
            <a:r>
              <a:rPr baseline="30000"/>
              <a:t>−3</a:t>
            </a:r>
          </a:p>
        </p:txBody>
      </p:sp>
      <p:sp>
        <p:nvSpPr>
          <p:cNvPr id="199" name="Text 9"/>
          <p:cNvSpPr txBox="1"/>
          <p:nvPr/>
        </p:nvSpPr>
        <p:spPr>
          <a:xfrm>
            <a:off x="548640" y="6543040"/>
            <a:ext cx="8229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555555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Labaj+ in prep.</a:t>
            </a:r>
          </a:p>
        </p:txBody>
      </p:sp>
      <p:sp>
        <p:nvSpPr>
          <p:cNvPr id="200" name="Text 10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555555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09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33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92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19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20640" y="1170432"/>
            <a:ext cx="2993642" cy="1932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0640" y="3377529"/>
            <a:ext cx="2993642" cy="1932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0" descr="Image 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187432" y="1170432"/>
            <a:ext cx="3452880" cy="1932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 1" descr="Image 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187432" y="3377529"/>
            <a:ext cx="3452880" cy="1932778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07 / SLOPE</a:t>
            </a:r>
          </a:p>
        </p:txBody>
      </p:sp>
      <p:sp>
        <p:nvSpPr>
          <p:cNvPr id="207" name="Text 1"/>
          <p:cNvSpPr txBox="1"/>
          <p:nvPr/>
        </p:nvSpPr>
        <p:spPr>
          <a:xfrm>
            <a:off x="548638" y="640080"/>
            <a:ext cx="5120645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flatter than the RIAF profile</a:t>
            </a:r>
          </a:p>
        </p:txBody>
      </p:sp>
      <p:sp>
        <p:nvSpPr>
          <p:cNvPr id="208" name="Shape 3"/>
          <p:cNvSpPr/>
          <p:nvPr/>
        </p:nvSpPr>
        <p:spPr>
          <a:xfrm>
            <a:off x="548640" y="2862072"/>
            <a:ext cx="82297" cy="8229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09" name="Text 4"/>
          <p:cNvSpPr txBox="1"/>
          <p:nvPr/>
        </p:nvSpPr>
        <p:spPr>
          <a:xfrm>
            <a:off x="804671" y="2798064"/>
            <a:ext cx="4224530" cy="499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Cross-level fit: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3 resolution levels, each contributing one point at its own r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meas</a:t>
            </a:r>
          </a:p>
        </p:txBody>
      </p:sp>
      <p:sp>
        <p:nvSpPr>
          <p:cNvPr id="210" name="Shape 5"/>
          <p:cNvSpPr/>
          <p:nvPr/>
        </p:nvSpPr>
        <p:spPr>
          <a:xfrm>
            <a:off x="548640" y="3822191"/>
            <a:ext cx="82297" cy="8229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11" name="Text 6"/>
          <p:cNvSpPr txBox="1"/>
          <p:nvPr/>
        </p:nvSpPr>
        <p:spPr>
          <a:xfrm>
            <a:off x="804671" y="3758184"/>
            <a:ext cx="4224530" cy="4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Close to mass-conserving: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the flow does not lose an order of magnitude between capture and sink</a:t>
            </a:r>
          </a:p>
        </p:txBody>
      </p:sp>
      <p:sp>
        <p:nvSpPr>
          <p:cNvPr id="212" name="Shape 7"/>
          <p:cNvSpPr/>
          <p:nvPr/>
        </p:nvSpPr>
        <p:spPr>
          <a:xfrm>
            <a:off x="548640" y="4782311"/>
            <a:ext cx="82297" cy="8229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13" name="Text 8"/>
          <p:cNvSpPr txBox="1"/>
          <p:nvPr/>
        </p:nvSpPr>
        <p:spPr>
          <a:xfrm>
            <a:off x="804671" y="4718303"/>
            <a:ext cx="4224530" cy="71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Convergence: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extrapolated with s = 0.5 the three levels disagree by 56% (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 and 36% (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); with the measured exponent by 0.1% and 14%</a:t>
            </a:r>
          </a:p>
        </p:txBody>
      </p:sp>
      <p:sp>
        <p:nvSpPr>
          <p:cNvPr id="214" name="Shape 9"/>
          <p:cNvSpPr/>
          <p:nvPr/>
        </p:nvSpPr>
        <p:spPr>
          <a:xfrm>
            <a:off x="548640" y="5742432"/>
            <a:ext cx="82297" cy="8229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15" name="Text 10"/>
          <p:cNvSpPr txBox="1"/>
          <p:nvPr/>
        </p:nvSpPr>
        <p:spPr>
          <a:xfrm>
            <a:off x="804671" y="5678423"/>
            <a:ext cx="4224530" cy="50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3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This s dominates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the uncertainty on λ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Edd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— not the simulation itself</a:t>
            </a:r>
          </a:p>
        </p:txBody>
      </p:sp>
      <p:sp>
        <p:nvSpPr>
          <p:cNvPr id="216" name="Text 11"/>
          <p:cNvSpPr txBox="1"/>
          <p:nvPr/>
        </p:nvSpPr>
        <p:spPr>
          <a:xfrm>
            <a:off x="5120640" y="5422065"/>
            <a:ext cx="6519672" cy="416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aseline="-40000" spc="50" sz="1000">
                <a:solidFill>
                  <a:srgbClr val="2A2E3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Left: net Ṁ(r) at 7, 8 and 9 levels; circles mark each level's rmeas, the dashed line is s = 0.5. Right: the same levels in time, extrapolated to the horizon with each run's fitted s.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⊥</a:t>
            </a:r>
            <a:r>
              <a:t> top, </a:t>
            </a:r>
            <a:r>
              <a:rPr>
                <a:latin typeface="Arial Unicode MS"/>
                <a:ea typeface="Arial Unicode MS"/>
                <a:cs typeface="Arial Unicode MS"/>
                <a:sym typeface="Arial Unicode MS"/>
              </a:rPr>
              <a:t>∥</a:t>
            </a:r>
            <a:r>
              <a:t> bottom.</a:t>
            </a:r>
          </a:p>
        </p:txBody>
      </p:sp>
      <p:sp>
        <p:nvSpPr>
          <p:cNvPr id="217" name="Shape 12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18" name="Text 13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Analytic bridges adopt s = 1/2 from the self-similar inflow–outflow solution of Blandford &amp; Begelman (1999); Lalakos+ 2025 measure 0.66 for a MAD</a:t>
            </a:r>
          </a:p>
        </p:txBody>
      </p:sp>
      <p:sp>
        <p:nvSpPr>
          <p:cNvPr id="219" name="Text 14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10</a:t>
            </a:r>
          </a:p>
        </p:txBody>
      </p:sp>
      <p:sp>
        <p:nvSpPr>
          <p:cNvPr id="220" name="Shape 3"/>
          <p:cNvSpPr/>
          <p:nvPr/>
        </p:nvSpPr>
        <p:spPr>
          <a:xfrm>
            <a:off x="548640" y="1280160"/>
            <a:ext cx="4526280" cy="1335025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21" name="Text 4"/>
          <p:cNvSpPr txBox="1"/>
          <p:nvPr/>
        </p:nvSpPr>
        <p:spPr>
          <a:xfrm>
            <a:off x="822960" y="1472691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MEASURED EXPONENT s</a:t>
            </a:r>
          </a:p>
        </p:txBody>
      </p:sp>
      <p:sp>
        <p:nvSpPr>
          <p:cNvPr id="222" name="Text 5"/>
          <p:cNvSpPr txBox="1"/>
          <p:nvPr/>
        </p:nvSpPr>
        <p:spPr>
          <a:xfrm>
            <a:off x="822960" y="1649475"/>
            <a:ext cx="173736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30000" sz="26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+0.093</a:t>
            </a:r>
          </a:p>
        </p:txBody>
      </p:sp>
      <p:sp>
        <p:nvSpPr>
          <p:cNvPr id="223" name="Text 5"/>
          <p:cNvSpPr txBox="1"/>
          <p:nvPr/>
        </p:nvSpPr>
        <p:spPr>
          <a:xfrm>
            <a:off x="2697479" y="1649475"/>
            <a:ext cx="173736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30000" sz="26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+0.243</a:t>
            </a:r>
          </a:p>
        </p:txBody>
      </p:sp>
      <p:sp>
        <p:nvSpPr>
          <p:cNvPr id="224" name="Text 6"/>
          <p:cNvSpPr txBox="1"/>
          <p:nvPr/>
        </p:nvSpPr>
        <p:spPr>
          <a:xfrm>
            <a:off x="822960" y="2056637"/>
            <a:ext cx="1783079" cy="220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-40000" spc="100" sz="1000">
                <a:solidFill>
                  <a:srgbClr val="2A2E33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pPr/>
            <a:r>
              <a:t>PERPENDICULAR</a:t>
            </a:r>
          </a:p>
        </p:txBody>
      </p:sp>
      <p:sp>
        <p:nvSpPr>
          <p:cNvPr id="225" name="Text 6"/>
          <p:cNvSpPr txBox="1"/>
          <p:nvPr/>
        </p:nvSpPr>
        <p:spPr>
          <a:xfrm>
            <a:off x="2697479" y="2056637"/>
            <a:ext cx="1783080" cy="220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-40000" spc="100" sz="1000">
                <a:solidFill>
                  <a:srgbClr val="2A2E33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pPr/>
            <a:r>
              <a:t>PARALLEL</a:t>
            </a:r>
          </a:p>
        </p:txBody>
      </p:sp>
      <p:sp>
        <p:nvSpPr>
          <p:cNvPr id="226" name="Text 9"/>
          <p:cNvSpPr txBox="1"/>
          <p:nvPr/>
        </p:nvSpPr>
        <p:spPr>
          <a:xfrm>
            <a:off x="822960" y="2285237"/>
            <a:ext cx="3931921" cy="220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-40000" spc="50" sz="1000">
                <a:solidFill>
                  <a:srgbClr val="2A2E33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pPr/>
            <a:r>
              <a:t>against the s = 0.5 usually adopted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8640" y="868680"/>
            <a:ext cx="5790804" cy="4983480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08 / HEADLINE</a:t>
            </a:r>
          </a:p>
        </p:txBody>
      </p:sp>
      <p:sp>
        <p:nvSpPr>
          <p:cNvPr id="230" name="Text 1"/>
          <p:cNvSpPr txBox="1"/>
          <p:nvPr/>
        </p:nvSpPr>
        <p:spPr>
          <a:xfrm>
            <a:off x="6519667" y="640080"/>
            <a:ext cx="5120645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Eddington ratios at the horizon</a:t>
            </a:r>
          </a:p>
        </p:txBody>
      </p:sp>
      <p:sp>
        <p:nvSpPr>
          <p:cNvPr id="231" name="Text 2"/>
          <p:cNvSpPr txBox="1"/>
          <p:nvPr/>
        </p:nvSpPr>
        <p:spPr>
          <a:xfrm>
            <a:off x="548640" y="5912611"/>
            <a:ext cx="5790804" cy="391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-40000" spc="50" sz="1000">
                <a:solidFill>
                  <a:srgbClr val="2A2E3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Eddington ratio at 2 gravitational radii against time, carried inward with s = 0.168; the shaded band spans the measured range s = 0.093–0.243</a:t>
            </a:r>
          </a:p>
        </p:txBody>
      </p:sp>
      <p:sp>
        <p:nvSpPr>
          <p:cNvPr id="232" name="Shape 3"/>
          <p:cNvSpPr/>
          <p:nvPr/>
        </p:nvSpPr>
        <p:spPr>
          <a:xfrm>
            <a:off x="6519668" y="1417319"/>
            <a:ext cx="5120643" cy="960122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33" name="Text 4"/>
          <p:cNvSpPr txBox="1"/>
          <p:nvPr/>
        </p:nvSpPr>
        <p:spPr>
          <a:xfrm>
            <a:off x="6748270" y="1719579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234" name="Text 5"/>
          <p:cNvSpPr txBox="1"/>
          <p:nvPr/>
        </p:nvSpPr>
        <p:spPr>
          <a:xfrm>
            <a:off x="7342630" y="1671320"/>
            <a:ext cx="406908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24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7.3×10</a:t>
            </a:r>
            <a:r>
              <a:rPr baseline="30000"/>
              <a:t>−6</a:t>
            </a:r>
          </a:p>
        </p:txBody>
      </p:sp>
      <p:sp>
        <p:nvSpPr>
          <p:cNvPr id="235" name="Text 6"/>
          <p:cNvSpPr txBox="1"/>
          <p:nvPr/>
        </p:nvSpPr>
        <p:spPr>
          <a:xfrm>
            <a:off x="7342630" y="2129788"/>
            <a:ext cx="4069081" cy="220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100" sz="1000">
                <a:solidFill>
                  <a:srgbClr val="2A2E3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10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 — PARALLEL FIELD</a:t>
            </a:r>
          </a:p>
        </p:txBody>
      </p:sp>
      <p:sp>
        <p:nvSpPr>
          <p:cNvPr id="236" name="Shape 7"/>
          <p:cNvSpPr/>
          <p:nvPr/>
        </p:nvSpPr>
        <p:spPr>
          <a:xfrm>
            <a:off x="6519668" y="2560320"/>
            <a:ext cx="5120643" cy="960122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37" name="Text 8"/>
          <p:cNvSpPr txBox="1"/>
          <p:nvPr/>
        </p:nvSpPr>
        <p:spPr>
          <a:xfrm>
            <a:off x="6748270" y="2862579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238" name="Text 9"/>
          <p:cNvSpPr txBox="1"/>
          <p:nvPr/>
        </p:nvSpPr>
        <p:spPr>
          <a:xfrm>
            <a:off x="7342630" y="2814320"/>
            <a:ext cx="406908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24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3.1×10</a:t>
            </a:r>
            <a:r>
              <a:rPr baseline="30000"/>
              <a:t>−5</a:t>
            </a:r>
          </a:p>
        </p:txBody>
      </p:sp>
      <p:sp>
        <p:nvSpPr>
          <p:cNvPr id="239" name="Text 10"/>
          <p:cNvSpPr txBox="1"/>
          <p:nvPr/>
        </p:nvSpPr>
        <p:spPr>
          <a:xfrm>
            <a:off x="7342630" y="3272790"/>
            <a:ext cx="4069081" cy="220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100" sz="1000">
                <a:solidFill>
                  <a:srgbClr val="2A2E3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10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 — PERPENDICULAR FIELD</a:t>
            </a:r>
          </a:p>
        </p:txBody>
      </p:sp>
      <p:sp>
        <p:nvSpPr>
          <p:cNvPr id="240" name="Shape 11"/>
          <p:cNvSpPr/>
          <p:nvPr/>
        </p:nvSpPr>
        <p:spPr>
          <a:xfrm>
            <a:off x="6519668" y="3703320"/>
            <a:ext cx="5120643" cy="960122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41" name="Text 12"/>
          <p:cNvSpPr txBox="1"/>
          <p:nvPr/>
        </p:nvSpPr>
        <p:spPr>
          <a:xfrm>
            <a:off x="6748270" y="4005579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242" name="Text 13"/>
          <p:cNvSpPr txBox="1"/>
          <p:nvPr/>
        </p:nvSpPr>
        <p:spPr>
          <a:xfrm>
            <a:off x="7342630" y="3957319"/>
            <a:ext cx="406908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2400"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pPr>
            <a:r>
              <a:t>2.4×10</a:t>
            </a:r>
            <a:r>
              <a:rPr baseline="30000"/>
              <a:t>−3</a:t>
            </a:r>
          </a:p>
        </p:txBody>
      </p:sp>
      <p:sp>
        <p:nvSpPr>
          <p:cNvPr id="243" name="Text 14"/>
          <p:cNvSpPr txBox="1"/>
          <p:nvPr/>
        </p:nvSpPr>
        <p:spPr>
          <a:xfrm>
            <a:off x="7342630" y="4415790"/>
            <a:ext cx="4069081" cy="220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100" sz="1000">
                <a:solidFill>
                  <a:srgbClr val="2A2E3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100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 — OPTIMISTIC CASE</a:t>
            </a:r>
          </a:p>
        </p:txBody>
      </p:sp>
      <p:sp>
        <p:nvSpPr>
          <p:cNvPr id="244" name="Shape 15"/>
          <p:cNvSpPr/>
          <p:nvPr/>
        </p:nvSpPr>
        <p:spPr>
          <a:xfrm>
            <a:off x="6519670" y="4948732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45" name="Text 16"/>
          <p:cNvSpPr txBox="1"/>
          <p:nvPr/>
        </p:nvSpPr>
        <p:spPr>
          <a:xfrm>
            <a:off x="6775700" y="4880152"/>
            <a:ext cx="4864613" cy="415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One common s for all runs: per-run slopes, extrapolated over six decades, would stretch the measured 4.2× gap to 32×</a:t>
            </a:r>
          </a:p>
        </p:txBody>
      </p:sp>
      <p:sp>
        <p:nvSpPr>
          <p:cNvPr id="246" name="Shape 17"/>
          <p:cNvSpPr/>
          <p:nvPr/>
        </p:nvSpPr>
        <p:spPr>
          <a:xfrm>
            <a:off x="6519670" y="5863132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47" name="Text 18"/>
          <p:cNvSpPr txBox="1"/>
          <p:nvPr/>
        </p:nvSpPr>
        <p:spPr>
          <a:xfrm>
            <a:off x="6775700" y="5794552"/>
            <a:ext cx="4864613" cy="415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With the canonical s = 0.5 all three would sit about two orders of magnitude lower: 8.7×10</a:t>
            </a:r>
            <a:r>
              <a:rPr baseline="30000"/>
              <a:t>−8</a:t>
            </a:r>
            <a:r>
              <a:t>, 3.7×10</a:t>
            </a:r>
            <a:r>
              <a:rPr baseline="30000"/>
              <a:t>−7</a:t>
            </a:r>
            <a:r>
              <a:t> and 3.5×10</a:t>
            </a:r>
            <a:r>
              <a:rPr baseline="30000"/>
              <a:t>−5</a:t>
            </a:r>
          </a:p>
        </p:txBody>
      </p:sp>
      <p:sp>
        <p:nvSpPr>
          <p:cNvPr id="248" name="Shape 19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49" name="Text 20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s = 0.168 is the mean of the two measured slopes; η = 0.1</a:t>
            </a:r>
          </a:p>
        </p:txBody>
      </p:sp>
      <p:sp>
        <p:nvSpPr>
          <p:cNvPr id="250" name="Text 21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11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slices_2x4_talk_B_cooling_z0_series_12fps.mp4" descr="slices_2x4_talk_B_cooling_z0_series_12fp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00941" y="1478985"/>
            <a:ext cx="9790118" cy="4881155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Text 0"/>
          <p:cNvSpPr txBox="1"/>
          <p:nvPr/>
        </p:nvSpPr>
        <p:spPr>
          <a:xfrm>
            <a:off x="548640" y="364488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09 / MODEL COMPARISON</a:t>
            </a:r>
          </a:p>
        </p:txBody>
      </p:sp>
      <p:sp>
        <p:nvSpPr>
          <p:cNvPr id="254" name="Text 2"/>
          <p:cNvSpPr txBox="1"/>
          <p:nvPr/>
        </p:nvSpPr>
        <p:spPr>
          <a:xfrm>
            <a:off x="1478280" y="6164558"/>
            <a:ext cx="9692644" cy="195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-40000" spc="50" sz="1000">
                <a:solidFill>
                  <a:srgbClr val="2A2E3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Density (top) and temperature (bottom) in the z = 0 plane. Only MHD with cooling builds the thin, clumpy cold layer — cooling alone leaves a narrow axial wake, magnetization alone a hot envelope.</a:t>
            </a:r>
          </a:p>
        </p:txBody>
      </p:sp>
      <p:sp>
        <p:nvSpPr>
          <p:cNvPr id="255" name="Shape 10"/>
          <p:cNvSpPr/>
          <p:nvPr/>
        </p:nvSpPr>
        <p:spPr>
          <a:xfrm>
            <a:off x="548639" y="6419088"/>
            <a:ext cx="11091675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6" name="Text 11"/>
          <p:cNvSpPr txBox="1"/>
          <p:nvPr/>
        </p:nvSpPr>
        <p:spPr>
          <a:xfrm>
            <a:off x="548639" y="6556756"/>
            <a:ext cx="9902954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Same upstream state in all four panels; only the physics module changes</a:t>
            </a:r>
          </a:p>
        </p:txBody>
      </p:sp>
      <p:sp>
        <p:nvSpPr>
          <p:cNvPr id="257" name="Text 12"/>
          <p:cNvSpPr txBox="1"/>
          <p:nvPr/>
        </p:nvSpPr>
        <p:spPr>
          <a:xfrm>
            <a:off x="10543030" y="6556756"/>
            <a:ext cx="109728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12</a:t>
            </a:r>
          </a:p>
        </p:txBody>
      </p:sp>
      <p:sp>
        <p:nvSpPr>
          <p:cNvPr id="258" name="Shape 11"/>
          <p:cNvSpPr/>
          <p:nvPr/>
        </p:nvSpPr>
        <p:spPr>
          <a:xfrm>
            <a:off x="548790" y="556628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9" name="Text 12"/>
          <p:cNvSpPr txBox="1"/>
          <p:nvPr/>
        </p:nvSpPr>
        <p:spPr>
          <a:xfrm>
            <a:off x="548793" y="694293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260" name="Text 13"/>
          <p:cNvSpPr txBox="1"/>
          <p:nvPr/>
        </p:nvSpPr>
        <p:spPr>
          <a:xfrm>
            <a:off x="548791" y="895209"/>
            <a:ext cx="2590727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4×</a:t>
            </a:r>
          </a:p>
        </p:txBody>
      </p:sp>
      <p:sp>
        <p:nvSpPr>
          <p:cNvPr id="261" name="Text 14"/>
          <p:cNvSpPr txBox="1"/>
          <p:nvPr/>
        </p:nvSpPr>
        <p:spPr>
          <a:xfrm>
            <a:off x="548791" y="1297798"/>
            <a:ext cx="25907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COOLING / ADIABATIC</a:t>
            </a:r>
          </a:p>
        </p:txBody>
      </p:sp>
      <p:sp>
        <p:nvSpPr>
          <p:cNvPr id="262" name="Text 15"/>
          <p:cNvSpPr txBox="1"/>
          <p:nvPr/>
        </p:nvSpPr>
        <p:spPr>
          <a:xfrm>
            <a:off x="3322397" y="694293"/>
            <a:ext cx="4572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263" name="Text 16"/>
          <p:cNvSpPr txBox="1"/>
          <p:nvPr/>
        </p:nvSpPr>
        <p:spPr>
          <a:xfrm>
            <a:off x="3322397" y="895209"/>
            <a:ext cx="2590727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0.89</a:t>
            </a:r>
          </a:p>
        </p:txBody>
      </p:sp>
      <p:sp>
        <p:nvSpPr>
          <p:cNvPr id="264" name="Text 17"/>
          <p:cNvSpPr txBox="1"/>
          <p:nvPr/>
        </p:nvSpPr>
        <p:spPr>
          <a:xfrm>
            <a:off x="3322397" y="1289035"/>
            <a:ext cx="2590727" cy="144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f</a:t>
            </a:r>
            <a:r>
              <a:rPr baseline="-40000"/>
              <a:t>out</a:t>
            </a:r>
            <a:r>
              <a:t> ADIABATIC</a:t>
            </a:r>
          </a:p>
        </p:txBody>
      </p:sp>
      <p:sp>
        <p:nvSpPr>
          <p:cNvPr id="265" name="Text 18"/>
          <p:cNvSpPr txBox="1"/>
          <p:nvPr/>
        </p:nvSpPr>
        <p:spPr>
          <a:xfrm>
            <a:off x="6096001" y="694293"/>
            <a:ext cx="4572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266" name="Text 19"/>
          <p:cNvSpPr txBox="1"/>
          <p:nvPr/>
        </p:nvSpPr>
        <p:spPr>
          <a:xfrm>
            <a:off x="6096001" y="895209"/>
            <a:ext cx="2590727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0.59</a:t>
            </a:r>
          </a:p>
        </p:txBody>
      </p:sp>
      <p:sp>
        <p:nvSpPr>
          <p:cNvPr id="267" name="Text 20"/>
          <p:cNvSpPr txBox="1"/>
          <p:nvPr/>
        </p:nvSpPr>
        <p:spPr>
          <a:xfrm>
            <a:off x="6096001" y="1289035"/>
            <a:ext cx="2590727" cy="144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f</a:t>
            </a:r>
            <a:r>
              <a:rPr baseline="-40000"/>
              <a:t>out</a:t>
            </a:r>
            <a:r>
              <a:t> COOLING</a:t>
            </a:r>
          </a:p>
        </p:txBody>
      </p:sp>
      <p:sp>
        <p:nvSpPr>
          <p:cNvPr id="268" name="Text 21"/>
          <p:cNvSpPr txBox="1"/>
          <p:nvPr/>
        </p:nvSpPr>
        <p:spPr>
          <a:xfrm>
            <a:off x="8869602" y="694293"/>
            <a:ext cx="4572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269" name="Text 22"/>
          <p:cNvSpPr txBox="1"/>
          <p:nvPr/>
        </p:nvSpPr>
        <p:spPr>
          <a:xfrm>
            <a:off x="8869602" y="895209"/>
            <a:ext cx="2590727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1.07</a:t>
            </a:r>
          </a:p>
        </p:txBody>
      </p:sp>
      <p:sp>
        <p:nvSpPr>
          <p:cNvPr id="270" name="Text 23"/>
          <p:cNvSpPr txBox="1"/>
          <p:nvPr/>
        </p:nvSpPr>
        <p:spPr>
          <a:xfrm>
            <a:off x="8869602" y="1289035"/>
            <a:ext cx="2590727" cy="144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CAPTURE RATIO AT R</a:t>
            </a:r>
            <a:r>
              <a:rPr baseline="-40000"/>
              <a:t>BHL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50" fill="hold"/>
                                        <p:tgtEl>
                                          <p:spTgt spid="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252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25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5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media5.mp4" descr="media5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00941" y="1478986"/>
            <a:ext cx="9790118" cy="4881153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Text 0"/>
          <p:cNvSpPr txBox="1"/>
          <p:nvPr/>
        </p:nvSpPr>
        <p:spPr>
          <a:xfrm>
            <a:off x="548640" y="364488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09 / MODEL COMPARISON</a:t>
            </a:r>
          </a:p>
        </p:txBody>
      </p:sp>
      <p:sp>
        <p:nvSpPr>
          <p:cNvPr id="274" name="Text 2"/>
          <p:cNvSpPr txBox="1"/>
          <p:nvPr/>
        </p:nvSpPr>
        <p:spPr>
          <a:xfrm>
            <a:off x="1478280" y="6164558"/>
            <a:ext cx="9692644" cy="195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aseline="-40000" spc="50" sz="1000">
                <a:solidFill>
                  <a:srgbClr val="2A2E33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y = 0 plane: seen edge-on, the cold layer is a lane a few tenths of an au thick and several au long — absent from the adiabatic and unmagnetized runs.</a:t>
            </a:r>
          </a:p>
        </p:txBody>
      </p:sp>
      <p:sp>
        <p:nvSpPr>
          <p:cNvPr id="275" name="Shape 10"/>
          <p:cNvSpPr/>
          <p:nvPr/>
        </p:nvSpPr>
        <p:spPr>
          <a:xfrm>
            <a:off x="548639" y="6419088"/>
            <a:ext cx="11091675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6" name="Text 11"/>
          <p:cNvSpPr txBox="1"/>
          <p:nvPr/>
        </p:nvSpPr>
        <p:spPr>
          <a:xfrm>
            <a:off x="548639" y="6556756"/>
            <a:ext cx="9902954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Same upstream state in all four panels; only the physics module changes</a:t>
            </a:r>
          </a:p>
        </p:txBody>
      </p:sp>
      <p:sp>
        <p:nvSpPr>
          <p:cNvPr id="277" name="Text 12"/>
          <p:cNvSpPr txBox="1"/>
          <p:nvPr/>
        </p:nvSpPr>
        <p:spPr>
          <a:xfrm>
            <a:off x="10543030" y="6556756"/>
            <a:ext cx="109728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13</a:t>
            </a:r>
          </a:p>
        </p:txBody>
      </p:sp>
      <p:sp>
        <p:nvSpPr>
          <p:cNvPr id="278" name="Shape 11"/>
          <p:cNvSpPr/>
          <p:nvPr/>
        </p:nvSpPr>
        <p:spPr>
          <a:xfrm>
            <a:off x="548790" y="556628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79" name="Text 12"/>
          <p:cNvSpPr txBox="1"/>
          <p:nvPr/>
        </p:nvSpPr>
        <p:spPr>
          <a:xfrm>
            <a:off x="548793" y="694293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280" name="Text 13"/>
          <p:cNvSpPr txBox="1"/>
          <p:nvPr/>
        </p:nvSpPr>
        <p:spPr>
          <a:xfrm>
            <a:off x="548791" y="895209"/>
            <a:ext cx="2590727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4×</a:t>
            </a:r>
          </a:p>
        </p:txBody>
      </p:sp>
      <p:sp>
        <p:nvSpPr>
          <p:cNvPr id="281" name="Text 14"/>
          <p:cNvSpPr txBox="1"/>
          <p:nvPr/>
        </p:nvSpPr>
        <p:spPr>
          <a:xfrm>
            <a:off x="548791" y="1297798"/>
            <a:ext cx="25907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COOLING / ADIABATIC</a:t>
            </a:r>
          </a:p>
        </p:txBody>
      </p:sp>
      <p:sp>
        <p:nvSpPr>
          <p:cNvPr id="282" name="Text 15"/>
          <p:cNvSpPr txBox="1"/>
          <p:nvPr/>
        </p:nvSpPr>
        <p:spPr>
          <a:xfrm>
            <a:off x="3322397" y="694293"/>
            <a:ext cx="4572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283" name="Text 16"/>
          <p:cNvSpPr txBox="1"/>
          <p:nvPr/>
        </p:nvSpPr>
        <p:spPr>
          <a:xfrm>
            <a:off x="3322397" y="895209"/>
            <a:ext cx="2590727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0.89</a:t>
            </a:r>
          </a:p>
        </p:txBody>
      </p:sp>
      <p:sp>
        <p:nvSpPr>
          <p:cNvPr id="284" name="Text 17"/>
          <p:cNvSpPr txBox="1"/>
          <p:nvPr/>
        </p:nvSpPr>
        <p:spPr>
          <a:xfrm>
            <a:off x="3322397" y="1289035"/>
            <a:ext cx="2590727" cy="144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f</a:t>
            </a:r>
            <a:r>
              <a:rPr baseline="-40000"/>
              <a:t>out</a:t>
            </a:r>
            <a:r>
              <a:t> ADIABATIC</a:t>
            </a:r>
          </a:p>
        </p:txBody>
      </p:sp>
      <p:sp>
        <p:nvSpPr>
          <p:cNvPr id="285" name="Text 18"/>
          <p:cNvSpPr txBox="1"/>
          <p:nvPr/>
        </p:nvSpPr>
        <p:spPr>
          <a:xfrm>
            <a:off x="6096001" y="694293"/>
            <a:ext cx="4572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286" name="Text 19"/>
          <p:cNvSpPr txBox="1"/>
          <p:nvPr/>
        </p:nvSpPr>
        <p:spPr>
          <a:xfrm>
            <a:off x="6096001" y="895209"/>
            <a:ext cx="2590727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0.59</a:t>
            </a:r>
          </a:p>
        </p:txBody>
      </p:sp>
      <p:sp>
        <p:nvSpPr>
          <p:cNvPr id="287" name="Text 20"/>
          <p:cNvSpPr txBox="1"/>
          <p:nvPr/>
        </p:nvSpPr>
        <p:spPr>
          <a:xfrm>
            <a:off x="6096001" y="1289035"/>
            <a:ext cx="2590727" cy="144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f</a:t>
            </a:r>
            <a:r>
              <a:rPr baseline="-40000"/>
              <a:t>out</a:t>
            </a:r>
            <a:r>
              <a:t> COOLING</a:t>
            </a:r>
          </a:p>
        </p:txBody>
      </p:sp>
      <p:sp>
        <p:nvSpPr>
          <p:cNvPr id="288" name="Text 21"/>
          <p:cNvSpPr txBox="1"/>
          <p:nvPr/>
        </p:nvSpPr>
        <p:spPr>
          <a:xfrm>
            <a:off x="8869602" y="694293"/>
            <a:ext cx="4572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289" name="Text 22"/>
          <p:cNvSpPr txBox="1"/>
          <p:nvPr/>
        </p:nvSpPr>
        <p:spPr>
          <a:xfrm>
            <a:off x="8869602" y="895209"/>
            <a:ext cx="2590727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0B0B0C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1.07</a:t>
            </a:r>
          </a:p>
        </p:txBody>
      </p:sp>
      <p:sp>
        <p:nvSpPr>
          <p:cNvPr id="290" name="Text 23"/>
          <p:cNvSpPr txBox="1"/>
          <p:nvPr/>
        </p:nvSpPr>
        <p:spPr>
          <a:xfrm>
            <a:off x="8869602" y="1289035"/>
            <a:ext cx="2590727" cy="144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pPr>
            <a:r>
              <a:t>CAPTURE RATIO AT R</a:t>
            </a:r>
            <a:r>
              <a:rPr baseline="-40000"/>
              <a:t>BHL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50" fill="hold"/>
                                        <p:tgtEl>
                                          <p:spTgt spid="2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2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272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27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7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3"/>
          <p:cNvSpPr/>
          <p:nvPr/>
        </p:nvSpPr>
        <p:spPr>
          <a:xfrm>
            <a:off x="548640" y="1938527"/>
            <a:ext cx="11091672" cy="713234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93" name="Shape 3"/>
          <p:cNvSpPr/>
          <p:nvPr/>
        </p:nvSpPr>
        <p:spPr>
          <a:xfrm>
            <a:off x="548640" y="2724911"/>
            <a:ext cx="11091672" cy="713234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94" name="Shape 3"/>
          <p:cNvSpPr/>
          <p:nvPr/>
        </p:nvSpPr>
        <p:spPr>
          <a:xfrm>
            <a:off x="548640" y="3511296"/>
            <a:ext cx="11091672" cy="713234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95" name="Shape 3"/>
          <p:cNvSpPr/>
          <p:nvPr/>
        </p:nvSpPr>
        <p:spPr>
          <a:xfrm>
            <a:off x="548640" y="4297679"/>
            <a:ext cx="11091672" cy="713234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96" name="Shape 3"/>
          <p:cNvSpPr/>
          <p:nvPr/>
        </p:nvSpPr>
        <p:spPr>
          <a:xfrm>
            <a:off x="548640" y="5084064"/>
            <a:ext cx="11091672" cy="713234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97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10 / WHY SIMULATE?</a:t>
            </a:r>
          </a:p>
        </p:txBody>
      </p:sp>
      <p:sp>
        <p:nvSpPr>
          <p:cNvPr id="298" name="Text 1"/>
          <p:cNvSpPr txBox="1"/>
          <p:nvPr/>
        </p:nvSpPr>
        <p:spPr>
          <a:xfrm>
            <a:off x="548640" y="640080"/>
            <a:ext cx="914400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what the analytic estimate misses</a:t>
            </a:r>
          </a:p>
        </p:txBody>
      </p:sp>
      <p:sp>
        <p:nvSpPr>
          <p:cNvPr id="299" name="Text 2"/>
          <p:cNvSpPr txBox="1"/>
          <p:nvPr/>
        </p:nvSpPr>
        <p:spPr>
          <a:xfrm>
            <a:off x="548638" y="1426464"/>
            <a:ext cx="11094420" cy="301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4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BHL + RIAF gives ~5×10</a:t>
            </a:r>
            <a:r>
              <a:rPr baseline="30000"/>
              <a:t>−8</a:t>
            </a:r>
            <a:r>
              <a:t> (10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) and ~2×10</a:t>
            </a:r>
            <a:r>
              <a:rPr baseline="30000"/>
              <a:t>−6</a:t>
            </a:r>
            <a:r>
              <a:t> (100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)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  — vs our 7×10</a:t>
            </a:r>
            <a:r>
              <a:rPr baseline="30000">
                <a:latin typeface="Inter Regular Bold"/>
                <a:ea typeface="Inter Regular Bold"/>
                <a:cs typeface="Inter Regular Bold"/>
                <a:sym typeface="Inter Regular Bold"/>
              </a:rPr>
              <a:t>−6</a:t>
            </a:r>
            <a:r>
              <a:rPr>
                <a:latin typeface="Inter Regular Bold"/>
                <a:ea typeface="Inter Regular Bold"/>
                <a:cs typeface="Inter Regular Bold"/>
                <a:sym typeface="Inter Regular Bold"/>
              </a:rPr>
              <a:t> to 2×10</a:t>
            </a:r>
            <a:r>
              <a:rPr baseline="30000">
                <a:latin typeface="Inter Regular Bold"/>
                <a:ea typeface="Inter Regular Bold"/>
                <a:cs typeface="Inter Regular Bold"/>
                <a:sym typeface="Inter Regular Bold"/>
              </a:rPr>
              <a:t>−3</a:t>
            </a:r>
          </a:p>
        </p:txBody>
      </p:sp>
      <p:sp>
        <p:nvSpPr>
          <p:cNvPr id="300" name="Text 4"/>
          <p:cNvSpPr txBox="1"/>
          <p:nvPr/>
        </p:nvSpPr>
        <p:spPr>
          <a:xfrm>
            <a:off x="1389888" y="2093976"/>
            <a:ext cx="9829801" cy="47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400">
                <a:solidFill>
                  <a:srgbClr val="FF3B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Orientation: </a:t>
            </a:r>
            <a:r>
              <a:rPr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rPr>
              <a:t>BHL has no B — it returns one number for two runs that differ by 4.2×. The magnetosonic correction predicts the wrong sign.</a:t>
            </a:r>
          </a:p>
        </p:txBody>
      </p:sp>
      <p:sp>
        <p:nvSpPr>
          <p:cNvPr id="301" name="Text 6"/>
          <p:cNvSpPr txBox="1"/>
          <p:nvPr/>
        </p:nvSpPr>
        <p:spPr>
          <a:xfrm>
            <a:off x="1389888" y="2880360"/>
            <a:ext cx="982980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400">
                <a:solidFill>
                  <a:srgbClr val="FF3B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Transport: </a:t>
            </a:r>
            <a:r>
              <a:rPr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rPr>
              <a:t>BHL conserves Ṁ with radius; we measure s &gt; 0.</a:t>
            </a:r>
          </a:p>
        </p:txBody>
      </p:sp>
      <p:sp>
        <p:nvSpPr>
          <p:cNvPr id="302" name="Text 8"/>
          <p:cNvSpPr txBox="1"/>
          <p:nvPr/>
        </p:nvSpPr>
        <p:spPr>
          <a:xfrm>
            <a:off x="1389888" y="3666744"/>
            <a:ext cx="9829801" cy="276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400">
                <a:solidFill>
                  <a:srgbClr val="FF3B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The exponent: </a:t>
            </a:r>
            <a:r>
              <a:rPr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rPr>
              <a:t>replacing s = 0.5 with 0.09–0.24 changes λ</a:t>
            </a:r>
            <a:r>
              <a:rPr baseline="-400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rPr>
              <a:t>Edd</a:t>
            </a:r>
            <a:r>
              <a:rPr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rPr>
              <a:t> by 32–238× at fixed everything else.</a:t>
            </a:r>
          </a:p>
        </p:txBody>
      </p:sp>
      <p:sp>
        <p:nvSpPr>
          <p:cNvPr id="303" name="Text 10"/>
          <p:cNvSpPr txBox="1"/>
          <p:nvPr/>
        </p:nvSpPr>
        <p:spPr>
          <a:xfrm>
            <a:off x="1389888" y="4453128"/>
            <a:ext cx="982980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400">
                <a:solidFill>
                  <a:srgbClr val="FF3B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Time dependence: </a:t>
            </a:r>
            <a:r>
              <a:rPr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rPr>
              <a:t>σ/μ = 0.10–0.22, peak-to-trough 2.6–5.7×. BHL is steady.</a:t>
            </a:r>
          </a:p>
        </p:txBody>
      </p:sp>
      <p:sp>
        <p:nvSpPr>
          <p:cNvPr id="304" name="Text 12"/>
          <p:cNvSpPr txBox="1"/>
          <p:nvPr/>
        </p:nvSpPr>
        <p:spPr>
          <a:xfrm>
            <a:off x="1389888" y="5239510"/>
            <a:ext cx="982980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400">
                <a:solidFill>
                  <a:srgbClr val="FF3B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Gas state: </a:t>
            </a:r>
            <a:r>
              <a:rPr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rPr>
              <a:t>β &lt; 1 everywhere — this sets the radiative efficiency and spectrum, i.e. detectability.</a:t>
            </a:r>
          </a:p>
        </p:txBody>
      </p:sp>
      <p:sp>
        <p:nvSpPr>
          <p:cNvPr id="305" name="Shape 13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06" name="Text 14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BHL gets capture right; everything downstream is either absent from it or wrong in it</a:t>
            </a:r>
          </a:p>
        </p:txBody>
      </p:sp>
      <p:sp>
        <p:nvSpPr>
          <p:cNvPr id="307" name="Text 15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14</a:t>
            </a:r>
          </a:p>
        </p:txBody>
      </p:sp>
      <p:sp>
        <p:nvSpPr>
          <p:cNvPr id="308" name="Text 4"/>
          <p:cNvSpPr txBox="1"/>
          <p:nvPr/>
        </p:nvSpPr>
        <p:spPr>
          <a:xfrm>
            <a:off x="841247" y="2149346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309" name="Text 4"/>
          <p:cNvSpPr txBox="1"/>
          <p:nvPr/>
        </p:nvSpPr>
        <p:spPr>
          <a:xfrm>
            <a:off x="841247" y="2935731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310" name="Text 4"/>
          <p:cNvSpPr txBox="1"/>
          <p:nvPr/>
        </p:nvSpPr>
        <p:spPr>
          <a:xfrm>
            <a:off x="841247" y="3722115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311" name="Text 4"/>
          <p:cNvSpPr txBox="1"/>
          <p:nvPr/>
        </p:nvSpPr>
        <p:spPr>
          <a:xfrm>
            <a:off x="841247" y="4508498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312" name="Text 4"/>
          <p:cNvSpPr txBox="1"/>
          <p:nvPr/>
        </p:nvSpPr>
        <p:spPr>
          <a:xfrm>
            <a:off x="841247" y="5294884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11 / DETECTABILITY</a:t>
            </a:r>
          </a:p>
        </p:txBody>
      </p:sp>
      <p:sp>
        <p:nvSpPr>
          <p:cNvPr id="315" name="Text 1"/>
          <p:cNvSpPr txBox="1"/>
          <p:nvPr/>
        </p:nvSpPr>
        <p:spPr>
          <a:xfrm>
            <a:off x="548638" y="640080"/>
            <a:ext cx="5120645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what this means for MICADO</a:t>
            </a:r>
          </a:p>
        </p:txBody>
      </p:sp>
      <p:sp>
        <p:nvSpPr>
          <p:cNvPr id="316" name="Shape 2"/>
          <p:cNvSpPr/>
          <p:nvPr/>
        </p:nvSpPr>
        <p:spPr>
          <a:xfrm>
            <a:off x="548640" y="1485900"/>
            <a:ext cx="77727" cy="77724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17" name="Text 3"/>
          <p:cNvSpPr txBox="1"/>
          <p:nvPr/>
        </p:nvSpPr>
        <p:spPr>
          <a:xfrm>
            <a:off x="804670" y="1417319"/>
            <a:ext cx="4864613" cy="491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in von Fellenberg+ 2026, we predict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λ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Edd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~ 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−7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for 10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in an average arm — using BHL + the Lalakos+ 2025 scaling</a:t>
            </a:r>
          </a:p>
        </p:txBody>
      </p:sp>
      <p:sp>
        <p:nvSpPr>
          <p:cNvPr id="318" name="Shape 4"/>
          <p:cNvSpPr/>
          <p:nvPr/>
        </p:nvSpPr>
        <p:spPr>
          <a:xfrm>
            <a:off x="548640" y="2564892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19" name="Text 5"/>
          <p:cNvSpPr txBox="1"/>
          <p:nvPr/>
        </p:nvSpPr>
        <p:spPr>
          <a:xfrm>
            <a:off x="804670" y="2496311"/>
            <a:ext cx="4864613" cy="540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We measure one to two orders of magnitude higher: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λ</a:t>
            </a:r>
            <a:r>
              <a:rPr baseline="-4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Edd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= 7.3×10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−6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to 3.1×10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−5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(10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 and 2.4×10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−3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(100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)</a:t>
            </a:r>
          </a:p>
        </p:txBody>
      </p:sp>
      <p:sp>
        <p:nvSpPr>
          <p:cNvPr id="320" name="Shape 6"/>
          <p:cNvSpPr/>
          <p:nvPr/>
        </p:nvSpPr>
        <p:spPr>
          <a:xfrm>
            <a:off x="548640" y="3643884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21" name="Text 7"/>
          <p:cNvSpPr txBox="1"/>
          <p:nvPr/>
        </p:nvSpPr>
        <p:spPr>
          <a:xfrm>
            <a:off x="804670" y="3575303"/>
            <a:ext cx="4864613" cy="64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Near-IR output at λ ~ 10</a:t>
            </a:r>
            <a:r>
              <a:rPr baseline="30000"/>
              <a:t>−5.5</a:t>
            </a:r>
            <a:r>
              <a:t>: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~10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32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erg s</a:t>
            </a:r>
            <a:r>
              <a:rPr baseline="30000">
                <a:latin typeface="Inter Regular Regular"/>
                <a:ea typeface="Inter Regular Regular"/>
                <a:cs typeface="Inter Regular Regular"/>
                <a:sym typeface="Inter Regular Regular"/>
              </a:rPr>
              <a:t>−1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— three orders of magnitude above the ELT detection limit in the GC (Pesce+ 2021 SED)</a:t>
            </a:r>
          </a:p>
        </p:txBody>
      </p:sp>
      <p:sp>
        <p:nvSpPr>
          <p:cNvPr id="322" name="Shape 8"/>
          <p:cNvSpPr/>
          <p:nvPr/>
        </p:nvSpPr>
        <p:spPr>
          <a:xfrm>
            <a:off x="548640" y="4722876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23" name="Text 9"/>
          <p:cNvSpPr txBox="1"/>
          <p:nvPr/>
        </p:nvSpPr>
        <p:spPr>
          <a:xfrm>
            <a:off x="804670" y="4654296"/>
            <a:ext cx="4864613" cy="415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The detectable population 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is a distribution: ×7.5 from the slope, 4.2× from orientation, plus the mass function and density structure</a:t>
            </a:r>
          </a:p>
        </p:txBody>
      </p:sp>
      <p:sp>
        <p:nvSpPr>
          <p:cNvPr id="324" name="Shape 13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25" name="Text 14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von Fellenberg, Labaj &amp; Ressler 2026, A&amp;A</a:t>
            </a:r>
          </a:p>
        </p:txBody>
      </p:sp>
      <p:sp>
        <p:nvSpPr>
          <p:cNvPr id="326" name="Text 15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15</a:t>
            </a:r>
          </a:p>
        </p:txBody>
      </p:sp>
      <p:grpSp>
        <p:nvGrpSpPr>
          <p:cNvPr id="329" name="Group"/>
          <p:cNvGrpSpPr/>
          <p:nvPr/>
        </p:nvGrpSpPr>
        <p:grpSpPr>
          <a:xfrm>
            <a:off x="5847586" y="1827845"/>
            <a:ext cx="6311235" cy="3391540"/>
            <a:chOff x="0" y="-1"/>
            <a:chExt cx="6311234" cy="3391538"/>
          </a:xfrm>
        </p:grpSpPr>
        <p:pic>
          <p:nvPicPr>
            <p:cNvPr id="327" name="accretion_prediction.png" descr="accretion_prediction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75169" b="0"/>
            <a:stretch>
              <a:fillRect/>
            </a:stretch>
          </p:blipFill>
          <p:spPr>
            <a:xfrm>
              <a:off x="0" y="-2"/>
              <a:ext cx="3077295" cy="33915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8" name="accretion_prediction.png" descr="accretion_prediction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74436" t="0" r="0" b="0"/>
            <a:stretch>
              <a:fillRect/>
            </a:stretch>
          </p:blipFill>
          <p:spPr>
            <a:xfrm>
              <a:off x="3143050" y="-2"/>
              <a:ext cx="3168185" cy="33915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"/>
          <p:cNvSpPr/>
          <p:nvPr/>
        </p:nvSpPr>
        <p:spPr>
          <a:xfrm>
            <a:off x="548640" y="2395727"/>
            <a:ext cx="11091672" cy="1152146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32" name="Shape 3"/>
          <p:cNvSpPr/>
          <p:nvPr/>
        </p:nvSpPr>
        <p:spPr>
          <a:xfrm>
            <a:off x="548640" y="3950208"/>
            <a:ext cx="11091672" cy="1152145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33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12 / CAVEATS</a:t>
            </a:r>
          </a:p>
        </p:txBody>
      </p:sp>
      <p:sp>
        <p:nvSpPr>
          <p:cNvPr id="334" name="Text 1"/>
          <p:cNvSpPr txBox="1"/>
          <p:nvPr/>
        </p:nvSpPr>
        <p:spPr>
          <a:xfrm>
            <a:off x="548640" y="640080"/>
            <a:ext cx="914400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what we cannot yet constrain</a:t>
            </a:r>
          </a:p>
        </p:txBody>
      </p:sp>
      <p:sp>
        <p:nvSpPr>
          <p:cNvPr id="335" name="Text 3"/>
          <p:cNvSpPr txBox="1"/>
          <p:nvPr/>
        </p:nvSpPr>
        <p:spPr>
          <a:xfrm>
            <a:off x="1389888" y="2660904"/>
            <a:ext cx="9829801" cy="47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400">
                <a:solidFill>
                  <a:srgbClr val="FF3B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Nothing constrains the exponent below our sink. </a:t>
            </a:r>
            <a:r>
              <a:rPr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rPr>
              <a:t>If it steepens to the magnetically arrested 0.66, the ratios quoted here are overestimates. Closing the gap needs a GR zoom-in to the inner flow.</a:t>
            </a:r>
          </a:p>
        </p:txBody>
      </p:sp>
      <p:sp>
        <p:nvSpPr>
          <p:cNvPr id="336" name="Text 5"/>
          <p:cNvSpPr txBox="1"/>
          <p:nvPr/>
        </p:nvSpPr>
        <p:spPr>
          <a:xfrm>
            <a:off x="1389888" y="4215384"/>
            <a:ext cx="9829801" cy="725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400">
                <a:solidFill>
                  <a:srgbClr val="FF3B00"/>
                </a:solidFill>
                <a:latin typeface="Inter Regular Bold"/>
                <a:ea typeface="Inter Regular Bold"/>
                <a:cs typeface="Inter Regular Bold"/>
                <a:sym typeface="Inter Regular Bold"/>
              </a:defRPr>
            </a:pPr>
            <a:r>
              <a:t>Our exponent is flatter than the GRMHD comparison. </a:t>
            </a:r>
            <a:r>
              <a:rPr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rPr>
              <a:t>Lalakos+ 2025 find 0.66 for a MAD, three to seven times steeper. Different physics — spin and jets,  no relative flow speed. What happens between their inner boundary and our outer one is unconstrained.</a:t>
            </a:r>
          </a:p>
        </p:txBody>
      </p:sp>
      <p:sp>
        <p:nvSpPr>
          <p:cNvPr id="337" name="Shape 10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8" name="Text 12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16</a:t>
            </a:r>
          </a:p>
        </p:txBody>
      </p:sp>
      <p:sp>
        <p:nvSpPr>
          <p:cNvPr id="339" name="Text 4"/>
          <p:cNvSpPr txBox="1"/>
          <p:nvPr/>
        </p:nvSpPr>
        <p:spPr>
          <a:xfrm>
            <a:off x="841247" y="2606547"/>
            <a:ext cx="457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340" name="Text 4"/>
          <p:cNvSpPr txBox="1"/>
          <p:nvPr/>
        </p:nvSpPr>
        <p:spPr>
          <a:xfrm>
            <a:off x="841247" y="4161028"/>
            <a:ext cx="457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 0"/>
          <p:cNvSpPr txBox="1"/>
          <p:nvPr/>
        </p:nvSpPr>
        <p:spPr>
          <a:xfrm>
            <a:off x="548640" y="364489"/>
            <a:ext cx="73152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200" sz="9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SUMMARY</a:t>
            </a:r>
          </a:p>
        </p:txBody>
      </p:sp>
      <p:sp>
        <p:nvSpPr>
          <p:cNvPr id="343" name="Text 1"/>
          <p:cNvSpPr txBox="1"/>
          <p:nvPr/>
        </p:nvSpPr>
        <p:spPr>
          <a:xfrm>
            <a:off x="548640" y="640080"/>
            <a:ext cx="914400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700">
                <a:solidFill>
                  <a:srgbClr val="0B0B0C"/>
                </a:solidFill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/>
            <a:r>
              <a:t>conclusions</a:t>
            </a:r>
          </a:p>
        </p:txBody>
      </p:sp>
      <p:sp>
        <p:nvSpPr>
          <p:cNvPr id="344" name="Shape 2"/>
          <p:cNvSpPr/>
          <p:nvPr/>
        </p:nvSpPr>
        <p:spPr>
          <a:xfrm>
            <a:off x="548638" y="1417319"/>
            <a:ext cx="3484783" cy="2331723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45" name="Text 3"/>
          <p:cNvSpPr txBox="1"/>
          <p:nvPr/>
        </p:nvSpPr>
        <p:spPr>
          <a:xfrm>
            <a:off x="777240" y="1609850"/>
            <a:ext cx="4572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346" name="Text 4"/>
          <p:cNvSpPr txBox="1"/>
          <p:nvPr/>
        </p:nvSpPr>
        <p:spPr>
          <a:xfrm>
            <a:off x="777240" y="1918970"/>
            <a:ext cx="3027579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600">
                <a:solidFill>
                  <a:srgbClr val="FF3B00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4.2×</a:t>
            </a:r>
          </a:p>
        </p:txBody>
      </p:sp>
      <p:sp>
        <p:nvSpPr>
          <p:cNvPr id="347" name="Text 5"/>
          <p:cNvSpPr txBox="1"/>
          <p:nvPr/>
        </p:nvSpPr>
        <p:spPr>
          <a:xfrm>
            <a:off x="777240" y="2813367"/>
            <a:ext cx="3027579" cy="682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25000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Orientation dependence</a:t>
            </a:r>
          </a:p>
          <a:p>
            <a:pPr>
              <a:lnSpc>
                <a:spcPct val="125000"/>
              </a:lnSpc>
              <a:defRPr sz="1200">
                <a:solidFill>
                  <a:srgbClr val="0B0B0C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vs </a:t>
            </a:r>
            <a:r>
              <a:t>∥</a:t>
            </a:r>
            <a:r>
              <a:rPr>
                <a:latin typeface="Inter Regular Regular"/>
                <a:ea typeface="Inter Regular Regular"/>
                <a:cs typeface="Inter Regular Regular"/>
                <a:sym typeface="Inter Regular Regular"/>
              </a:rPr>
              <a:t> at fixed mass,</a:t>
            </a:r>
            <a:endParaRPr>
              <a:latin typeface="Inter Regular Regular"/>
              <a:ea typeface="Inter Regular Regular"/>
              <a:cs typeface="Inter Regular Regular"/>
              <a:sym typeface="Inter Regular Regular"/>
            </a:endParaRPr>
          </a:p>
          <a:p>
            <a:pPr>
              <a:lnSpc>
                <a:spcPct val="125000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gas and radius</a:t>
            </a:r>
          </a:p>
        </p:txBody>
      </p:sp>
      <p:sp>
        <p:nvSpPr>
          <p:cNvPr id="348" name="Shape 6"/>
          <p:cNvSpPr/>
          <p:nvPr/>
        </p:nvSpPr>
        <p:spPr>
          <a:xfrm>
            <a:off x="4353457" y="1417319"/>
            <a:ext cx="3484781" cy="2331723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49" name="Text 7"/>
          <p:cNvSpPr txBox="1"/>
          <p:nvPr/>
        </p:nvSpPr>
        <p:spPr>
          <a:xfrm>
            <a:off x="4582057" y="1609850"/>
            <a:ext cx="4572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350" name="Text 8"/>
          <p:cNvSpPr txBox="1"/>
          <p:nvPr/>
        </p:nvSpPr>
        <p:spPr>
          <a:xfrm>
            <a:off x="4582057" y="1918970"/>
            <a:ext cx="3027581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600">
                <a:solidFill>
                  <a:srgbClr val="FF3B00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4×</a:t>
            </a:r>
          </a:p>
        </p:txBody>
      </p:sp>
      <p:sp>
        <p:nvSpPr>
          <p:cNvPr id="351" name="Text 9"/>
          <p:cNvSpPr txBox="1"/>
          <p:nvPr/>
        </p:nvSpPr>
        <p:spPr>
          <a:xfrm>
            <a:off x="4582057" y="2821303"/>
            <a:ext cx="3027581" cy="666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25000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Cooling factor —</a:t>
            </a:r>
          </a:p>
          <a:p>
            <a:pPr>
              <a:lnSpc>
                <a:spcPct val="125000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outflow suppression,</a:t>
            </a:r>
          </a:p>
          <a:p>
            <a:pPr>
              <a:lnSpc>
                <a:spcPct val="125000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not enhanced capture</a:t>
            </a:r>
          </a:p>
        </p:txBody>
      </p:sp>
      <p:sp>
        <p:nvSpPr>
          <p:cNvPr id="352" name="Shape 10"/>
          <p:cNvSpPr/>
          <p:nvPr/>
        </p:nvSpPr>
        <p:spPr>
          <a:xfrm>
            <a:off x="8158277" y="1417319"/>
            <a:ext cx="3484781" cy="2331723"/>
          </a:xfrm>
          <a:prstGeom prst="rect">
            <a:avLst/>
          </a:prstGeom>
          <a:solidFill>
            <a:srgbClr val="F2F4F7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53" name="Text 11"/>
          <p:cNvSpPr txBox="1"/>
          <p:nvPr/>
        </p:nvSpPr>
        <p:spPr>
          <a:xfrm>
            <a:off x="8386877" y="1609850"/>
            <a:ext cx="4572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FF3B00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354" name="Text 12"/>
          <p:cNvSpPr txBox="1"/>
          <p:nvPr/>
        </p:nvSpPr>
        <p:spPr>
          <a:xfrm>
            <a:off x="8386877" y="1918970"/>
            <a:ext cx="3027581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600">
                <a:solidFill>
                  <a:srgbClr val="FF3B00"/>
                </a:solidFill>
                <a:latin typeface="IBM Plex Mono Bold"/>
                <a:ea typeface="IBM Plex Mono Bold"/>
                <a:cs typeface="IBM Plex Mono Bold"/>
                <a:sym typeface="IBM Plex Mono Bold"/>
              </a:defRPr>
            </a:lvl1pPr>
          </a:lstStyle>
          <a:p>
            <a:pPr/>
            <a:r>
              <a:t>0.09–0.24</a:t>
            </a:r>
          </a:p>
        </p:txBody>
      </p:sp>
      <p:sp>
        <p:nvSpPr>
          <p:cNvPr id="355" name="Text 13"/>
          <p:cNvSpPr txBox="1"/>
          <p:nvPr/>
        </p:nvSpPr>
        <p:spPr>
          <a:xfrm>
            <a:off x="8386877" y="2821303"/>
            <a:ext cx="3027581" cy="666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25000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Radial slope s —</a:t>
            </a:r>
          </a:p>
          <a:p>
            <a:pPr>
              <a:lnSpc>
                <a:spcPct val="125000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3–6× flatter than</a:t>
            </a:r>
          </a:p>
          <a:p>
            <a:pPr>
              <a:lnSpc>
                <a:spcPct val="125000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canonical RIAF (0.5)</a:t>
            </a:r>
          </a:p>
        </p:txBody>
      </p:sp>
      <p:sp>
        <p:nvSpPr>
          <p:cNvPr id="356" name="Shape 14"/>
          <p:cNvSpPr/>
          <p:nvPr/>
        </p:nvSpPr>
        <p:spPr>
          <a:xfrm>
            <a:off x="548640" y="4229100"/>
            <a:ext cx="77727" cy="77724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57" name="Text 15"/>
          <p:cNvSpPr txBox="1"/>
          <p:nvPr/>
        </p:nvSpPr>
        <p:spPr>
          <a:xfrm>
            <a:off x="804671" y="4160520"/>
            <a:ext cx="10655505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lvl1pPr>
          </a:lstStyle>
          <a:p>
            <a:pPr/>
            <a:r>
              <a:t>Magnetically dominated at all resolved radii — the flow is not BHL downstream of capture</a:t>
            </a:r>
          </a:p>
        </p:txBody>
      </p:sp>
      <p:sp>
        <p:nvSpPr>
          <p:cNvPr id="358" name="Shape 16"/>
          <p:cNvSpPr/>
          <p:nvPr/>
        </p:nvSpPr>
        <p:spPr>
          <a:xfrm>
            <a:off x="548640" y="4850891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59" name="Text 17"/>
          <p:cNvSpPr txBox="1"/>
          <p:nvPr/>
        </p:nvSpPr>
        <p:spPr>
          <a:xfrm>
            <a:off x="804671" y="4782310"/>
            <a:ext cx="10655505" cy="242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The analytic BHL + RIAF pipeline might underestimate λ</a:t>
            </a:r>
            <a:r>
              <a:rPr baseline="-40000"/>
              <a:t>Edd</a:t>
            </a:r>
            <a:r>
              <a:t> by 2–3 orders of magnitude</a:t>
            </a:r>
          </a:p>
        </p:txBody>
      </p:sp>
      <p:sp>
        <p:nvSpPr>
          <p:cNvPr id="360" name="Shape 18"/>
          <p:cNvSpPr/>
          <p:nvPr/>
        </p:nvSpPr>
        <p:spPr>
          <a:xfrm>
            <a:off x="548640" y="5472684"/>
            <a:ext cx="77727" cy="77727"/>
          </a:xfrm>
          <a:prstGeom prst="rect">
            <a:avLst/>
          </a:prstGeom>
          <a:solidFill>
            <a:srgbClr val="0B0B0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61" name="Text 19"/>
          <p:cNvSpPr txBox="1"/>
          <p:nvPr/>
        </p:nvSpPr>
        <p:spPr>
          <a:xfrm>
            <a:off x="804671" y="5404103"/>
            <a:ext cx="10655505" cy="255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17999"/>
              </a:lnSpc>
              <a:defRPr sz="1200">
                <a:solidFill>
                  <a:srgbClr val="0B0B0C"/>
                </a:solidFill>
                <a:latin typeface="Inter Regular Regular"/>
                <a:ea typeface="Inter Regular Regular"/>
                <a:cs typeface="Inter Regular Regular"/>
                <a:sym typeface="Inter Regular Regular"/>
              </a:defRPr>
            </a:pPr>
            <a:r>
              <a:t>10 M</a:t>
            </a:r>
            <a:r>
              <a:rPr baseline="-40000">
                <a:latin typeface="Arial Unicode MS"/>
                <a:ea typeface="Arial Unicode MS"/>
                <a:cs typeface="Arial Unicode MS"/>
                <a:sym typeface="Arial Unicode MS"/>
              </a:rPr>
              <a:t>⊙</a:t>
            </a:r>
            <a:r>
              <a:t> SBHs in the minispiral: λ</a:t>
            </a:r>
            <a:r>
              <a:rPr baseline="-40000"/>
              <a:t>Edd</a:t>
            </a:r>
            <a:r>
              <a:t> ~ 10</a:t>
            </a:r>
            <a:r>
              <a:rPr baseline="30000"/>
              <a:t>−5</a:t>
            </a:r>
            <a:r>
              <a:t> — bright end of the MICADO range, if s holds to the horizon</a:t>
            </a:r>
          </a:p>
        </p:txBody>
      </p:sp>
      <p:sp>
        <p:nvSpPr>
          <p:cNvPr id="362" name="Shape 20"/>
          <p:cNvSpPr/>
          <p:nvPr/>
        </p:nvSpPr>
        <p:spPr>
          <a:xfrm>
            <a:off x="548637" y="6419089"/>
            <a:ext cx="11094420" cy="1"/>
          </a:xfrm>
          <a:prstGeom prst="line">
            <a:avLst/>
          </a:prstGeom>
          <a:ln>
            <a:solidFill>
              <a:srgbClr val="D8DBE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63" name="Text 21"/>
          <p:cNvSpPr txBox="1"/>
          <p:nvPr/>
        </p:nvSpPr>
        <p:spPr>
          <a:xfrm>
            <a:off x="548639" y="6543040"/>
            <a:ext cx="990569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pc="80"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Labaj, von Fellenberg, Ressler, Ripperda &amp; Zajaček (in prep.) · von Fellenberg, Labaj &amp; Ressler 2026, A&amp;A</a:t>
            </a:r>
          </a:p>
        </p:txBody>
      </p:sp>
      <p:sp>
        <p:nvSpPr>
          <p:cNvPr id="364" name="Text 22"/>
          <p:cNvSpPr txBox="1"/>
          <p:nvPr/>
        </p:nvSpPr>
        <p:spPr>
          <a:xfrm>
            <a:off x="10545774" y="6543040"/>
            <a:ext cx="109728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700">
                <a:solidFill>
                  <a:srgbClr val="6B6E73"/>
                </a:solidFill>
                <a:latin typeface="IBM Plex Mono Regular"/>
                <a:ea typeface="IBM Plex Mono Regular"/>
                <a:cs typeface="IBM Plex Mono Regular"/>
                <a:sym typeface="IBM Plex Mono Regular"/>
              </a:defRPr>
            </a:lvl1pPr>
          </a:lstStyle>
          <a:p>
            <a:pPr/>
            <a:r>
              <a:t>/ 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