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1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80"/>
    <p:restoredTop sz="94645"/>
  </p:normalViewPr>
  <p:slideViewPr>
    <p:cSldViewPr snapToGrid="0">
      <p:cViewPr>
        <p:scale>
          <a:sx n="112" d="100"/>
          <a:sy n="112" d="100"/>
        </p:scale>
        <p:origin x="616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340F7-15B6-DE4C-9B35-3B28DE4190AE}" type="datetimeFigureOut">
              <a:rPr lang="en-CZ" smtClean="0"/>
              <a:t>03.02.2026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280D5-C5EE-F746-8F73-D1BECF965F4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1633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E280D5-C5EE-F746-8F73-D1BECF965F46}" type="slidenum">
              <a:rPr lang="en-CZ" smtClean="0"/>
              <a:t>6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233429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6CFBA-686F-7DF2-767C-6CB644FE4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1B9D8-201E-A91B-FD81-69BE33170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E3598-5B11-25A7-0FF7-D5684E17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0323-65B4-C241-810F-A70C3C075C7F}" type="datetimeFigureOut">
              <a:rPr lang="en-CZ" smtClean="0"/>
              <a:t>02.02.2026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4A150-B662-C503-35F8-5C69678FE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73447-D184-7CCC-732B-F644E5FA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0F14-E94F-0B4C-8019-0089C5F182C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37412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A1C1-1F51-A96B-5FE7-55865EA7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77988-12A6-A4FF-BE1F-37DB735CA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338CA-94B6-A234-A897-F40E3AF5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0323-65B4-C241-810F-A70C3C075C7F}" type="datetimeFigureOut">
              <a:rPr lang="en-CZ" smtClean="0"/>
              <a:t>02.02.2026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F02FA-A037-8E62-000B-A72BE0DAB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07C51-9F05-E33F-4667-5B4C22D5F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0F14-E94F-0B4C-8019-0089C5F182C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293893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6899F8-0E2B-0388-E4FD-E04B8D1AA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17C6D-15FA-FB69-74ED-884AC8F1B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D22B7-7E44-3891-D4A6-C7770A14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0323-65B4-C241-810F-A70C3C075C7F}" type="datetimeFigureOut">
              <a:rPr lang="en-CZ" smtClean="0"/>
              <a:t>02.02.2026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3A653-0E92-3AE5-5D5F-14DEA91BD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C82C7-BEB2-090E-F6A0-03B767598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0F14-E94F-0B4C-8019-0089C5F182C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8752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D97B3-4D69-7D57-2195-0EE2875F6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47A90-D147-4F10-6AE1-C5182CFD6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43C94-BFCE-E10D-31CC-03F6D6205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0323-65B4-C241-810F-A70C3C075C7F}" type="datetimeFigureOut">
              <a:rPr lang="en-CZ" smtClean="0"/>
              <a:t>02.02.2026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7E262-DFF6-4DEF-5AD5-043B85BE0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9B4BA-D274-BDC0-D78E-E5E40C96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0F14-E94F-0B4C-8019-0089C5F182C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85679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AA52-3276-CF56-AC25-4E973D6F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89346-C033-4225-B833-522BBD846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35BA6-8425-BA70-2D8E-7939CD2FB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0323-65B4-C241-810F-A70C3C075C7F}" type="datetimeFigureOut">
              <a:rPr lang="en-CZ" smtClean="0"/>
              <a:t>02.02.2026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04445-B0F7-807F-521E-17ECA75C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AF64B-3B8D-8D57-32B3-6F24EAC8C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0F14-E94F-0B4C-8019-0089C5F182C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66443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4BC4-6BBC-055D-0619-770D4A5A2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81A3F-3B4F-48B9-D8E3-5A6CF1A80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14182-180B-7DA1-E245-009260C44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BE96C-47E1-D9DD-9D4B-18EB53116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0323-65B4-C241-810F-A70C3C075C7F}" type="datetimeFigureOut">
              <a:rPr lang="en-CZ" smtClean="0"/>
              <a:t>02.02.2026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F9422-6FF8-CDD4-D9D6-B5A54DD40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A2578-E535-E639-6E30-0479E9E49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0F14-E94F-0B4C-8019-0089C5F182C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3751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C4F8C-6599-B3C3-9967-86AB6639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DF22A-84F7-0E0B-2258-27C85E380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D8D67-493C-D18B-DE1F-5CC974FCA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F1C0C-E173-A10F-2D9A-79355C27E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C6313-B6C9-769C-5CBC-0878D8222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A9AAAB-9673-A473-5C97-5A2496656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0323-65B4-C241-810F-A70C3C075C7F}" type="datetimeFigureOut">
              <a:rPr lang="en-CZ" smtClean="0"/>
              <a:t>02.02.2026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632999-882B-5DFF-5440-D3049DA1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EB3167-A312-726C-DA20-E0966F7BE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0F14-E94F-0B4C-8019-0089C5F182C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960188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162A5-6F96-DB14-8B89-B00EEADC0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5E938-F151-161C-30A0-35300CDED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0323-65B4-C241-810F-A70C3C075C7F}" type="datetimeFigureOut">
              <a:rPr lang="en-CZ" smtClean="0"/>
              <a:t>02.02.2026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1BB7A-2936-59C6-72FE-E6E18C37C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F709E-6D3A-01B8-6999-AE4D098A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0F14-E94F-0B4C-8019-0089C5F182C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630553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983DF5-002F-023C-793B-24A95B99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0323-65B4-C241-810F-A70C3C075C7F}" type="datetimeFigureOut">
              <a:rPr lang="en-CZ" smtClean="0"/>
              <a:t>02.02.2026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EC4CC-563D-74A7-0624-D9CA1241B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281F9-006F-A165-1E86-526829BD9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0F14-E94F-0B4C-8019-0089C5F182C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50709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57B52-C425-DBDB-38DD-71CB705FF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C9B12-A01C-DBE7-04BA-AA696A159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B85DD-D3CF-0FA5-E5BD-D80878B41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B83BA4-064F-1531-E060-122759732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0323-65B4-C241-810F-A70C3C075C7F}" type="datetimeFigureOut">
              <a:rPr lang="en-CZ" smtClean="0"/>
              <a:t>02.02.2026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D9C69-3C29-A80A-523D-892BD2946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254DB-6E61-B360-3C19-C6680829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0F14-E94F-0B4C-8019-0089C5F182C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65573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51E3-D04B-1E9D-B8E6-0465CC98B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AA8645-48BA-901C-609C-EEF4C9E93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C1C97-758E-14D2-DAE1-24A06D07A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855DE-D80A-72C7-682A-A2CEBF5B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0323-65B4-C241-810F-A70C3C075C7F}" type="datetimeFigureOut">
              <a:rPr lang="en-CZ" smtClean="0"/>
              <a:t>02.02.2026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36A9D-EF02-E4AE-23BF-52BA7D40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1A825-C9EB-AF1A-D2DE-EE059EE91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0F14-E94F-0B4C-8019-0089C5F182C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80264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567E51-D5E5-C8D8-89D0-152214D9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8B10A-BAAE-6C9C-B026-8CDC01EB6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AC9F5-CAB1-0217-E1DE-FEC21CCEB6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890323-65B4-C241-810F-A70C3C075C7F}" type="datetimeFigureOut">
              <a:rPr lang="en-CZ" smtClean="0"/>
              <a:t>02.02.2026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0EC63-8BFC-7770-8C5D-50F5543D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CF08A-C50B-5C1A-384D-F07A7BE68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D00F14-E94F-0B4C-8019-0089C5F182C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7054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6CD22E-2269-419F-9E81-016EA035D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DFB900-F5C0-D158-671F-45D6D1C41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132" y="1295231"/>
            <a:ext cx="5895178" cy="3807446"/>
          </a:xfrm>
        </p:spPr>
        <p:txBody>
          <a:bodyPr anchor="b">
            <a:normAutofit/>
          </a:bodyPr>
          <a:lstStyle/>
          <a:p>
            <a:pPr algn="l"/>
            <a:r>
              <a:rPr lang="en-GB" sz="6600" dirty="0"/>
              <a:t>GRRMHD simulation of sub-Eddington accretion discs</a:t>
            </a:r>
            <a:endParaRPr lang="en-CZ" sz="66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607D34-E2A9-4595-9DB2-5472E077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082" y="0"/>
            <a:ext cx="4884918" cy="6858000"/>
          </a:xfrm>
          <a:custGeom>
            <a:avLst/>
            <a:gdLst>
              <a:gd name="connsiteX0" fmla="*/ 1097203 w 4884918"/>
              <a:gd name="connsiteY0" fmla="*/ 0 h 6858000"/>
              <a:gd name="connsiteX1" fmla="*/ 1154155 w 4884918"/>
              <a:gd name="connsiteY1" fmla="*/ 0 h 6858000"/>
              <a:gd name="connsiteX2" fmla="*/ 972305 w 4884918"/>
              <a:gd name="connsiteY2" fmla="*/ 343212 h 6858000"/>
              <a:gd name="connsiteX3" fmla="*/ 780524 w 4884918"/>
              <a:gd name="connsiteY3" fmla="*/ 761067 h 6858000"/>
              <a:gd name="connsiteX4" fmla="*/ 737045 w 4884918"/>
              <a:gd name="connsiteY4" fmla="*/ 865164 h 6858000"/>
              <a:gd name="connsiteX5" fmla="*/ 762322 w 4884918"/>
              <a:gd name="connsiteY5" fmla="*/ 830676 h 6858000"/>
              <a:gd name="connsiteX6" fmla="*/ 1118805 w 4884918"/>
              <a:gd name="connsiteY6" fmla="*/ 160440 h 6858000"/>
              <a:gd name="connsiteX7" fmla="*/ 1221640 w 4884918"/>
              <a:gd name="connsiteY7" fmla="*/ 0 h 6858000"/>
              <a:gd name="connsiteX8" fmla="*/ 4884918 w 4884918"/>
              <a:gd name="connsiteY8" fmla="*/ 0 h 6858000"/>
              <a:gd name="connsiteX9" fmla="*/ 4884918 w 4884918"/>
              <a:gd name="connsiteY9" fmla="*/ 6857999 h 6858000"/>
              <a:gd name="connsiteX10" fmla="*/ 4884918 w 4884918"/>
              <a:gd name="connsiteY10" fmla="*/ 6858000 h 6858000"/>
              <a:gd name="connsiteX11" fmla="*/ 704817 w 4884918"/>
              <a:gd name="connsiteY11" fmla="*/ 6858000 h 6858000"/>
              <a:gd name="connsiteX12" fmla="*/ 618717 w 4884918"/>
              <a:gd name="connsiteY12" fmla="*/ 6672538 h 6858000"/>
              <a:gd name="connsiteX13" fmla="*/ 309324 w 4884918"/>
              <a:gd name="connsiteY13" fmla="*/ 5833618 h 6858000"/>
              <a:gd name="connsiteX14" fmla="*/ 209850 w 4884918"/>
              <a:gd name="connsiteY14" fmla="*/ 5484180 h 6858000"/>
              <a:gd name="connsiteX15" fmla="*/ 211619 w 4884918"/>
              <a:gd name="connsiteY15" fmla="*/ 5517653 h 6858000"/>
              <a:gd name="connsiteX16" fmla="*/ 361778 w 4884918"/>
              <a:gd name="connsiteY16" fmla="*/ 6145524 h 6858000"/>
              <a:gd name="connsiteX17" fmla="*/ 591356 w 4884918"/>
              <a:gd name="connsiteY17" fmla="*/ 6843306 h 6858000"/>
              <a:gd name="connsiteX18" fmla="*/ 597415 w 4884918"/>
              <a:gd name="connsiteY18" fmla="*/ 6858000 h 6858000"/>
              <a:gd name="connsiteX19" fmla="*/ 545224 w 4884918"/>
              <a:gd name="connsiteY19" fmla="*/ 6858000 h 6858000"/>
              <a:gd name="connsiteX20" fmla="*/ 533604 w 4884918"/>
              <a:gd name="connsiteY20" fmla="*/ 6830072 h 6858000"/>
              <a:gd name="connsiteX21" fmla="*/ 169657 w 4884918"/>
              <a:gd name="connsiteY21" fmla="*/ 5556577 h 6858000"/>
              <a:gd name="connsiteX22" fmla="*/ 12169 w 4884918"/>
              <a:gd name="connsiteY22" fmla="*/ 4362835 h 6858000"/>
              <a:gd name="connsiteX23" fmla="*/ 46168 w 4884918"/>
              <a:gd name="connsiteY23" fmla="*/ 3338487 h 6858000"/>
              <a:gd name="connsiteX24" fmla="*/ 490574 w 4884918"/>
              <a:gd name="connsiteY24" fmla="*/ 1381078 h 6858000"/>
              <a:gd name="connsiteX25" fmla="*/ 984701 w 4884918"/>
              <a:gd name="connsiteY25" fmla="*/ 20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84918" h="685800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4884918" y="0"/>
                </a:lnTo>
                <a:lnTo>
                  <a:pt x="4884918" y="6857999"/>
                </a:lnTo>
                <a:lnTo>
                  <a:pt x="4884918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82F2D3-7A5F-4E45-501A-7550E5E51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9872" y="1122363"/>
            <a:ext cx="3223928" cy="3980314"/>
          </a:xfrm>
        </p:spPr>
        <p:txBody>
          <a:bodyPr anchor="b">
            <a:normAutofit/>
          </a:bodyPr>
          <a:lstStyle/>
          <a:p>
            <a:pPr algn="l"/>
            <a:r>
              <a:rPr lang="en-CZ" sz="3200" b="1" dirty="0">
                <a:solidFill>
                  <a:srgbClr val="FFFFFF"/>
                </a:solidFill>
              </a:rPr>
              <a:t>Debora Lančová</a:t>
            </a:r>
          </a:p>
          <a:p>
            <a:pPr algn="l"/>
            <a:r>
              <a:rPr lang="en-GB" sz="1800" b="1" dirty="0">
                <a:solidFill>
                  <a:srgbClr val="FFFFFF"/>
                </a:solidFill>
              </a:rPr>
              <a:t>The Nicolaus Copernicus Astronomical </a:t>
            </a:r>
            <a:r>
              <a:rPr lang="en-GB" sz="1800" b="1" dirty="0" err="1">
                <a:solidFill>
                  <a:srgbClr val="FFFFFF"/>
                </a:solidFill>
              </a:rPr>
              <a:t>Center</a:t>
            </a:r>
            <a:r>
              <a:rPr lang="en-GB" sz="1800" b="1" dirty="0">
                <a:solidFill>
                  <a:srgbClr val="FFFFFF"/>
                </a:solidFill>
              </a:rPr>
              <a:t> of the Polish Academy of Sciences</a:t>
            </a:r>
            <a:endParaRPr lang="en-CZ" sz="1800" b="1" dirty="0">
              <a:solidFill>
                <a:srgbClr val="FFFFFF"/>
              </a:solidFill>
            </a:endParaRPr>
          </a:p>
          <a:p>
            <a:pPr algn="l"/>
            <a:r>
              <a:rPr lang="en-CZ" sz="1800" dirty="0">
                <a:solidFill>
                  <a:srgbClr val="FFFFFF"/>
                </a:solidFill>
              </a:rPr>
              <a:t>Institute of Physics, Silesian University in Opava, Czech Republic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" y="5439978"/>
            <a:ext cx="5897880" cy="18288"/>
          </a:xfrm>
          <a:custGeom>
            <a:avLst/>
            <a:gdLst>
              <a:gd name="csX0" fmla="*/ 0 w 5897880"/>
              <a:gd name="csY0" fmla="*/ 0 h 18288"/>
              <a:gd name="csX1" fmla="*/ 537362 w 5897880"/>
              <a:gd name="csY1" fmla="*/ 0 h 18288"/>
              <a:gd name="csX2" fmla="*/ 1133704 w 5897880"/>
              <a:gd name="csY2" fmla="*/ 0 h 18288"/>
              <a:gd name="csX3" fmla="*/ 1671066 w 5897880"/>
              <a:gd name="csY3" fmla="*/ 0 h 18288"/>
              <a:gd name="csX4" fmla="*/ 2385365 w 5897880"/>
              <a:gd name="csY4" fmla="*/ 0 h 18288"/>
              <a:gd name="csX5" fmla="*/ 3040685 w 5897880"/>
              <a:gd name="csY5" fmla="*/ 0 h 18288"/>
              <a:gd name="csX6" fmla="*/ 3696005 w 5897880"/>
              <a:gd name="csY6" fmla="*/ 0 h 18288"/>
              <a:gd name="csX7" fmla="*/ 4469282 w 5897880"/>
              <a:gd name="csY7" fmla="*/ 0 h 18288"/>
              <a:gd name="csX8" fmla="*/ 5183581 w 5897880"/>
              <a:gd name="csY8" fmla="*/ 0 h 18288"/>
              <a:gd name="csX9" fmla="*/ 5897880 w 5897880"/>
              <a:gd name="csY9" fmla="*/ 0 h 18288"/>
              <a:gd name="csX10" fmla="*/ 5897880 w 5897880"/>
              <a:gd name="csY10" fmla="*/ 18288 h 18288"/>
              <a:gd name="csX11" fmla="*/ 5419496 w 5897880"/>
              <a:gd name="csY11" fmla="*/ 18288 h 18288"/>
              <a:gd name="csX12" fmla="*/ 4882134 w 5897880"/>
              <a:gd name="csY12" fmla="*/ 18288 h 18288"/>
              <a:gd name="csX13" fmla="*/ 4167835 w 5897880"/>
              <a:gd name="csY13" fmla="*/ 18288 h 18288"/>
              <a:gd name="csX14" fmla="*/ 3394558 w 5897880"/>
              <a:gd name="csY14" fmla="*/ 18288 h 18288"/>
              <a:gd name="csX15" fmla="*/ 2798216 w 5897880"/>
              <a:gd name="csY15" fmla="*/ 18288 h 18288"/>
              <a:gd name="csX16" fmla="*/ 2024939 w 5897880"/>
              <a:gd name="csY16" fmla="*/ 18288 h 18288"/>
              <a:gd name="csX17" fmla="*/ 1487576 w 5897880"/>
              <a:gd name="csY17" fmla="*/ 18288 h 18288"/>
              <a:gd name="csX18" fmla="*/ 1009193 w 5897880"/>
              <a:gd name="csY18" fmla="*/ 18288 h 18288"/>
              <a:gd name="csX19" fmla="*/ 0 w 5897880"/>
              <a:gd name="csY19" fmla="*/ 18288 h 18288"/>
              <a:gd name="csX20" fmla="*/ 0 w 5897880"/>
              <a:gd name="csY20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5897880" h="18288" fill="none" extrusionOk="0">
                <a:moveTo>
                  <a:pt x="0" y="0"/>
                </a:moveTo>
                <a:cubicBezTo>
                  <a:pt x="232564" y="21549"/>
                  <a:pt x="389747" y="7320"/>
                  <a:pt x="537362" y="0"/>
                </a:cubicBezTo>
                <a:cubicBezTo>
                  <a:pt x="684977" y="-7320"/>
                  <a:pt x="894159" y="-7726"/>
                  <a:pt x="1133704" y="0"/>
                </a:cubicBezTo>
                <a:cubicBezTo>
                  <a:pt x="1373249" y="7726"/>
                  <a:pt x="1440352" y="-304"/>
                  <a:pt x="1671066" y="0"/>
                </a:cubicBezTo>
                <a:cubicBezTo>
                  <a:pt x="1901780" y="304"/>
                  <a:pt x="2091497" y="765"/>
                  <a:pt x="2385365" y="0"/>
                </a:cubicBezTo>
                <a:cubicBezTo>
                  <a:pt x="2679233" y="-765"/>
                  <a:pt x="2762926" y="2802"/>
                  <a:pt x="3040685" y="0"/>
                </a:cubicBezTo>
                <a:cubicBezTo>
                  <a:pt x="3318444" y="-2802"/>
                  <a:pt x="3409726" y="9093"/>
                  <a:pt x="3696005" y="0"/>
                </a:cubicBezTo>
                <a:cubicBezTo>
                  <a:pt x="3982284" y="-9093"/>
                  <a:pt x="4087272" y="27119"/>
                  <a:pt x="4469282" y="0"/>
                </a:cubicBezTo>
                <a:cubicBezTo>
                  <a:pt x="4851292" y="-27119"/>
                  <a:pt x="4924835" y="26473"/>
                  <a:pt x="5183581" y="0"/>
                </a:cubicBezTo>
                <a:cubicBezTo>
                  <a:pt x="5442327" y="-26473"/>
                  <a:pt x="5598463" y="7328"/>
                  <a:pt x="5897880" y="0"/>
                </a:cubicBezTo>
                <a:cubicBezTo>
                  <a:pt x="5898259" y="7355"/>
                  <a:pt x="5898164" y="10249"/>
                  <a:pt x="5897880" y="18288"/>
                </a:cubicBezTo>
                <a:cubicBezTo>
                  <a:pt x="5682742" y="31268"/>
                  <a:pt x="5520014" y="14700"/>
                  <a:pt x="5419496" y="18288"/>
                </a:cubicBezTo>
                <a:cubicBezTo>
                  <a:pt x="5318978" y="21876"/>
                  <a:pt x="5012864" y="-2446"/>
                  <a:pt x="4882134" y="18288"/>
                </a:cubicBezTo>
                <a:cubicBezTo>
                  <a:pt x="4751404" y="39022"/>
                  <a:pt x="4313676" y="-3937"/>
                  <a:pt x="4167835" y="18288"/>
                </a:cubicBezTo>
                <a:cubicBezTo>
                  <a:pt x="4021994" y="40513"/>
                  <a:pt x="3715729" y="50049"/>
                  <a:pt x="3394558" y="18288"/>
                </a:cubicBezTo>
                <a:cubicBezTo>
                  <a:pt x="3073387" y="-13473"/>
                  <a:pt x="3093227" y="29828"/>
                  <a:pt x="2798216" y="18288"/>
                </a:cubicBezTo>
                <a:cubicBezTo>
                  <a:pt x="2503205" y="6748"/>
                  <a:pt x="2297615" y="22459"/>
                  <a:pt x="2024939" y="18288"/>
                </a:cubicBezTo>
                <a:cubicBezTo>
                  <a:pt x="1752263" y="14117"/>
                  <a:pt x="1629814" y="-5485"/>
                  <a:pt x="1487576" y="18288"/>
                </a:cubicBezTo>
                <a:cubicBezTo>
                  <a:pt x="1345338" y="42061"/>
                  <a:pt x="1238885" y="15810"/>
                  <a:pt x="1009193" y="18288"/>
                </a:cubicBezTo>
                <a:cubicBezTo>
                  <a:pt x="779501" y="20766"/>
                  <a:pt x="441829" y="-24679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5897880" h="18288" stroke="0" extrusionOk="0">
                <a:moveTo>
                  <a:pt x="0" y="0"/>
                </a:moveTo>
                <a:cubicBezTo>
                  <a:pt x="196299" y="-26676"/>
                  <a:pt x="463834" y="6738"/>
                  <a:pt x="596341" y="0"/>
                </a:cubicBezTo>
                <a:cubicBezTo>
                  <a:pt x="728848" y="-6738"/>
                  <a:pt x="857267" y="1845"/>
                  <a:pt x="1074725" y="0"/>
                </a:cubicBezTo>
                <a:cubicBezTo>
                  <a:pt x="1292183" y="-1845"/>
                  <a:pt x="1545672" y="3744"/>
                  <a:pt x="1848002" y="0"/>
                </a:cubicBezTo>
                <a:cubicBezTo>
                  <a:pt x="2150332" y="-3744"/>
                  <a:pt x="2306688" y="-14526"/>
                  <a:pt x="2444344" y="0"/>
                </a:cubicBezTo>
                <a:cubicBezTo>
                  <a:pt x="2582000" y="14526"/>
                  <a:pt x="2761095" y="-11862"/>
                  <a:pt x="3040685" y="0"/>
                </a:cubicBezTo>
                <a:cubicBezTo>
                  <a:pt x="3320275" y="11862"/>
                  <a:pt x="3622320" y="-32867"/>
                  <a:pt x="3813962" y="0"/>
                </a:cubicBezTo>
                <a:cubicBezTo>
                  <a:pt x="4005604" y="32867"/>
                  <a:pt x="4117810" y="-10778"/>
                  <a:pt x="4351325" y="0"/>
                </a:cubicBezTo>
                <a:cubicBezTo>
                  <a:pt x="4584840" y="10778"/>
                  <a:pt x="4963783" y="-32384"/>
                  <a:pt x="5124602" y="0"/>
                </a:cubicBezTo>
                <a:cubicBezTo>
                  <a:pt x="5285421" y="32384"/>
                  <a:pt x="5705238" y="-29538"/>
                  <a:pt x="5897880" y="0"/>
                </a:cubicBezTo>
                <a:cubicBezTo>
                  <a:pt x="5898220" y="5688"/>
                  <a:pt x="5897711" y="13142"/>
                  <a:pt x="5897880" y="18288"/>
                </a:cubicBezTo>
                <a:cubicBezTo>
                  <a:pt x="5630425" y="-1425"/>
                  <a:pt x="5532865" y="12244"/>
                  <a:pt x="5242560" y="18288"/>
                </a:cubicBezTo>
                <a:cubicBezTo>
                  <a:pt x="4952255" y="24332"/>
                  <a:pt x="4783060" y="5748"/>
                  <a:pt x="4646219" y="18288"/>
                </a:cubicBezTo>
                <a:cubicBezTo>
                  <a:pt x="4509378" y="30828"/>
                  <a:pt x="4163771" y="-13995"/>
                  <a:pt x="3872941" y="18288"/>
                </a:cubicBezTo>
                <a:cubicBezTo>
                  <a:pt x="3582111" y="50571"/>
                  <a:pt x="3362704" y="-1402"/>
                  <a:pt x="3099664" y="18288"/>
                </a:cubicBezTo>
                <a:cubicBezTo>
                  <a:pt x="2836624" y="37978"/>
                  <a:pt x="2747441" y="19657"/>
                  <a:pt x="2562301" y="18288"/>
                </a:cubicBezTo>
                <a:cubicBezTo>
                  <a:pt x="2377161" y="16919"/>
                  <a:pt x="2104946" y="21735"/>
                  <a:pt x="1906981" y="18288"/>
                </a:cubicBezTo>
                <a:cubicBezTo>
                  <a:pt x="1709016" y="14841"/>
                  <a:pt x="1304654" y="-2323"/>
                  <a:pt x="1133704" y="18288"/>
                </a:cubicBezTo>
                <a:cubicBezTo>
                  <a:pt x="962754" y="38899"/>
                  <a:pt x="457048" y="2985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 line 2">
            <a:extLst>
              <a:ext uri="{FF2B5EF4-FFF2-40B4-BE49-F238E27FC236}">
                <a16:creationId xmlns:a16="http://schemas.microsoft.com/office/drawing/2014/main" id="{8FFD9892-EDE5-4886-A313-66099DA8C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653" y="5626353"/>
            <a:ext cx="3479619" cy="18288"/>
          </a:xfrm>
          <a:custGeom>
            <a:avLst/>
            <a:gdLst>
              <a:gd name="csX0" fmla="*/ 0 w 3479619"/>
              <a:gd name="csY0" fmla="*/ 0 h 18288"/>
              <a:gd name="csX1" fmla="*/ 661128 w 3479619"/>
              <a:gd name="csY1" fmla="*/ 0 h 18288"/>
              <a:gd name="csX2" fmla="*/ 1357051 w 3479619"/>
              <a:gd name="csY2" fmla="*/ 0 h 18288"/>
              <a:gd name="csX3" fmla="*/ 2087771 w 3479619"/>
              <a:gd name="csY3" fmla="*/ 0 h 18288"/>
              <a:gd name="csX4" fmla="*/ 2818491 w 3479619"/>
              <a:gd name="csY4" fmla="*/ 0 h 18288"/>
              <a:gd name="csX5" fmla="*/ 3479619 w 3479619"/>
              <a:gd name="csY5" fmla="*/ 0 h 18288"/>
              <a:gd name="csX6" fmla="*/ 3479619 w 3479619"/>
              <a:gd name="csY6" fmla="*/ 18288 h 18288"/>
              <a:gd name="csX7" fmla="*/ 2714103 w 3479619"/>
              <a:gd name="csY7" fmla="*/ 18288 h 18288"/>
              <a:gd name="csX8" fmla="*/ 1948587 w 3479619"/>
              <a:gd name="csY8" fmla="*/ 18288 h 18288"/>
              <a:gd name="csX9" fmla="*/ 1252663 w 3479619"/>
              <a:gd name="csY9" fmla="*/ 18288 h 18288"/>
              <a:gd name="csX10" fmla="*/ 0 w 3479619"/>
              <a:gd name="csY10" fmla="*/ 18288 h 18288"/>
              <a:gd name="csX11" fmla="*/ 0 w 3479619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479619" h="18288" fill="none" extrusionOk="0">
                <a:moveTo>
                  <a:pt x="0" y="0"/>
                </a:moveTo>
                <a:cubicBezTo>
                  <a:pt x="178395" y="-3637"/>
                  <a:pt x="368619" y="-28254"/>
                  <a:pt x="661128" y="0"/>
                </a:cubicBezTo>
                <a:cubicBezTo>
                  <a:pt x="953637" y="28254"/>
                  <a:pt x="1022982" y="-4416"/>
                  <a:pt x="1357051" y="0"/>
                </a:cubicBezTo>
                <a:cubicBezTo>
                  <a:pt x="1691120" y="4416"/>
                  <a:pt x="1729558" y="27777"/>
                  <a:pt x="2087771" y="0"/>
                </a:cubicBezTo>
                <a:cubicBezTo>
                  <a:pt x="2445984" y="-27777"/>
                  <a:pt x="2592094" y="4429"/>
                  <a:pt x="2818491" y="0"/>
                </a:cubicBezTo>
                <a:cubicBezTo>
                  <a:pt x="3044888" y="-4429"/>
                  <a:pt x="3204567" y="26471"/>
                  <a:pt x="3479619" y="0"/>
                </a:cubicBezTo>
                <a:cubicBezTo>
                  <a:pt x="3478910" y="8157"/>
                  <a:pt x="3479206" y="12125"/>
                  <a:pt x="3479619" y="18288"/>
                </a:cubicBezTo>
                <a:cubicBezTo>
                  <a:pt x="3315855" y="-2963"/>
                  <a:pt x="3094885" y="26965"/>
                  <a:pt x="2714103" y="18288"/>
                </a:cubicBezTo>
                <a:cubicBezTo>
                  <a:pt x="2333321" y="9611"/>
                  <a:pt x="2260528" y="-15335"/>
                  <a:pt x="1948587" y="18288"/>
                </a:cubicBezTo>
                <a:cubicBezTo>
                  <a:pt x="1636646" y="51911"/>
                  <a:pt x="1489816" y="46369"/>
                  <a:pt x="1252663" y="18288"/>
                </a:cubicBezTo>
                <a:cubicBezTo>
                  <a:pt x="1015510" y="-9793"/>
                  <a:pt x="519812" y="-1217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479619" h="18288" stroke="0" extrusionOk="0">
                <a:moveTo>
                  <a:pt x="0" y="0"/>
                </a:moveTo>
                <a:cubicBezTo>
                  <a:pt x="326045" y="25020"/>
                  <a:pt x="425411" y="-17676"/>
                  <a:pt x="661128" y="0"/>
                </a:cubicBezTo>
                <a:cubicBezTo>
                  <a:pt x="896845" y="17676"/>
                  <a:pt x="1124825" y="1478"/>
                  <a:pt x="1252663" y="0"/>
                </a:cubicBezTo>
                <a:cubicBezTo>
                  <a:pt x="1380502" y="-1478"/>
                  <a:pt x="1694914" y="11788"/>
                  <a:pt x="2018179" y="0"/>
                </a:cubicBezTo>
                <a:cubicBezTo>
                  <a:pt x="2341444" y="-11788"/>
                  <a:pt x="2451167" y="12596"/>
                  <a:pt x="2679307" y="0"/>
                </a:cubicBezTo>
                <a:cubicBezTo>
                  <a:pt x="2907447" y="-12596"/>
                  <a:pt x="3094555" y="23821"/>
                  <a:pt x="3479619" y="0"/>
                </a:cubicBezTo>
                <a:cubicBezTo>
                  <a:pt x="3479355" y="4493"/>
                  <a:pt x="3480003" y="9472"/>
                  <a:pt x="3479619" y="18288"/>
                </a:cubicBezTo>
                <a:cubicBezTo>
                  <a:pt x="3311729" y="36782"/>
                  <a:pt x="3015946" y="7938"/>
                  <a:pt x="2783695" y="18288"/>
                </a:cubicBezTo>
                <a:cubicBezTo>
                  <a:pt x="2551444" y="28638"/>
                  <a:pt x="2398767" y="-13940"/>
                  <a:pt x="2018179" y="18288"/>
                </a:cubicBezTo>
                <a:cubicBezTo>
                  <a:pt x="1637591" y="50516"/>
                  <a:pt x="1634873" y="-6356"/>
                  <a:pt x="1426644" y="18288"/>
                </a:cubicBezTo>
                <a:cubicBezTo>
                  <a:pt x="1218415" y="42932"/>
                  <a:pt x="1006973" y="4094"/>
                  <a:pt x="730720" y="18288"/>
                </a:cubicBezTo>
                <a:cubicBezTo>
                  <a:pt x="454467" y="32482"/>
                  <a:pt x="291313" y="3910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043408A4-E18A-054F-5DAB-F0328DE4D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725" y="6172276"/>
            <a:ext cx="1514300" cy="302860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72FB92E0-459D-AE16-4878-295B6B38F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4" y="6028715"/>
            <a:ext cx="1326243" cy="537520"/>
          </a:xfrm>
          <a:prstGeom prst="rect">
            <a:avLst/>
          </a:prstGeom>
        </p:spPr>
      </p:pic>
      <p:pic>
        <p:nvPicPr>
          <p:cNvPr id="6" name="Picture 5" descr="A logo with a bird in a circle&#10;&#10;AI-generated content may be incorrect.">
            <a:extLst>
              <a:ext uri="{FF2B5EF4-FFF2-40B4-BE49-F238E27FC236}">
                <a16:creationId xmlns:a16="http://schemas.microsoft.com/office/drawing/2014/main" id="{BD6CBE87-2EB6-5A8E-D586-FBA7EB014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005" y="5853935"/>
            <a:ext cx="1679285" cy="887080"/>
          </a:xfrm>
          <a:prstGeom prst="rect">
            <a:avLst/>
          </a:prstGeom>
        </p:spPr>
      </p:pic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4D6A907E-F661-9531-4225-287937D2F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680" y="6119577"/>
            <a:ext cx="1877771" cy="51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5AE74C-FCD6-DBFB-3085-FAEFE99C6F31}"/>
              </a:ext>
            </a:extLst>
          </p:cNvPr>
          <p:cNvSpPr txBox="1"/>
          <p:nvPr/>
        </p:nvSpPr>
        <p:spPr>
          <a:xfrm>
            <a:off x="7997684" y="6267996"/>
            <a:ext cx="406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F</a:t>
            </a:r>
            <a:r>
              <a:rPr lang="en-CZ" sz="1200" dirty="0">
                <a:solidFill>
                  <a:schemeClr val="bg1"/>
                </a:solidFill>
              </a:rPr>
              <a:t>eb. 3rd 2026</a:t>
            </a:r>
            <a:br>
              <a:rPr lang="en-CZ" sz="1200" dirty="0">
                <a:solidFill>
                  <a:schemeClr val="bg1"/>
                </a:solidFill>
              </a:rPr>
            </a:br>
            <a:r>
              <a:rPr lang="en-CZ" sz="1200" dirty="0">
                <a:solidFill>
                  <a:schemeClr val="bg1"/>
                </a:solidFill>
              </a:rPr>
              <a:t>CAMK Annual Meeting, Warsaw</a:t>
            </a:r>
          </a:p>
        </p:txBody>
      </p:sp>
    </p:spTree>
    <p:extLst>
      <p:ext uri="{BB962C8B-B14F-4D97-AF65-F5344CB8AC3E}">
        <p14:creationId xmlns:p14="http://schemas.microsoft.com/office/powerpoint/2010/main" val="390483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24C82A-AC21-A35E-4FA1-9292314D6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CZ" sz="5400"/>
              <a:t>The puffy disc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6E7FF-0478-2145-1266-DC5BFE27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fontScale="92500"/>
          </a:bodyPr>
          <a:lstStyle/>
          <a:p>
            <a:r>
              <a:rPr lang="en-GB" sz="2200" noProof="0" dirty="0"/>
              <a:t>Sub-Eddington, radiation-pressure dominated (mass accretion rate in range 0.4-1.5 of Eddington limit)</a:t>
            </a:r>
          </a:p>
          <a:p>
            <a:r>
              <a:rPr lang="en-GB" sz="2200" noProof="0" dirty="0"/>
              <a:t>Stabilised by magnetic pressure</a:t>
            </a:r>
          </a:p>
          <a:p>
            <a:r>
              <a:rPr lang="en-GB" sz="2200" noProof="0" dirty="0"/>
              <a:t>Geometrically thick photosphere</a:t>
            </a:r>
          </a:p>
          <a:p>
            <a:r>
              <a:rPr lang="en-GB" sz="2200" noProof="0" dirty="0"/>
              <a:t>Stellar mass non-rotating black hole</a:t>
            </a:r>
          </a:p>
          <a:p>
            <a:r>
              <a:rPr lang="en-GB" sz="2200" noProof="0" dirty="0"/>
              <a:t>High soft state of </a:t>
            </a:r>
            <a:r>
              <a:rPr lang="en-GB" sz="2200" noProof="0" dirty="0" err="1"/>
              <a:t>microquasars</a:t>
            </a:r>
            <a:endParaRPr lang="en-GB" sz="2200" noProof="0" dirty="0"/>
          </a:p>
          <a:p>
            <a:r>
              <a:rPr lang="en-GB" sz="2200" noProof="0" dirty="0"/>
              <a:t>Very different from analytical models</a:t>
            </a:r>
          </a:p>
          <a:p>
            <a:r>
              <a:rPr lang="en-GB" sz="2200" noProof="0" dirty="0"/>
              <a:t>Lančová+2019, 2023; Wielgus+2022; </a:t>
            </a:r>
          </a:p>
          <a:p>
            <a:endParaRPr lang="en-GB" sz="2200" noProof="0" dirty="0"/>
          </a:p>
          <a:p>
            <a:endParaRPr lang="en-GB" sz="2200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563EE8-6C07-4B5D-5B9B-1F489ABC2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225" y="640080"/>
            <a:ext cx="4656613" cy="5577840"/>
          </a:xfrm>
          <a:prstGeom prst="rect">
            <a:avLst/>
          </a:prstGeom>
        </p:spPr>
      </p:pic>
      <p:sp>
        <p:nvSpPr>
          <p:cNvPr id="14" name="Chord 13">
            <a:extLst>
              <a:ext uri="{FF2B5EF4-FFF2-40B4-BE49-F238E27FC236}">
                <a16:creationId xmlns:a16="http://schemas.microsoft.com/office/drawing/2014/main" id="{255EA4C9-A184-A915-47B8-22AFFDC67B58}"/>
              </a:ext>
            </a:extLst>
          </p:cNvPr>
          <p:cNvSpPr/>
          <p:nvPr/>
        </p:nvSpPr>
        <p:spPr>
          <a:xfrm flipH="1">
            <a:off x="7026275" y="4135344"/>
            <a:ext cx="519953" cy="519953"/>
          </a:xfrm>
          <a:prstGeom prst="chord">
            <a:avLst>
              <a:gd name="adj1" fmla="val 5282632"/>
              <a:gd name="adj2" fmla="val 1620000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61036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59C6B72-F8E6-4281-8F3E-93FC0DC98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09FEF0-11E6-E4CA-7568-7219D62D8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Puffy vs analytical models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D3CB4A-9502-0F91-3BB2-7083CAC82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849" y="1656715"/>
            <a:ext cx="2539107" cy="402424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11DAA6-D23C-FECC-4CC4-BD56EFE09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206" y="455517"/>
            <a:ext cx="2997956" cy="2973483"/>
          </a:xfrm>
          <a:prstGeom prst="rect">
            <a:avLst/>
          </a:prstGeom>
        </p:spPr>
      </p:pic>
      <p:sp>
        <p:nvSpPr>
          <p:cNvPr id="32" name="sketch line">
            <a:extLst>
              <a:ext uri="{FF2B5EF4-FFF2-40B4-BE49-F238E27FC236}">
                <a16:creationId xmlns:a16="http://schemas.microsoft.com/office/drawing/2014/main" id="{490234EE-E0D8-4805-9227-CCEAC6016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sX0" fmla="*/ 0 w 4343400"/>
              <a:gd name="csY0" fmla="*/ 0 h 18288"/>
              <a:gd name="csX1" fmla="*/ 577052 w 4343400"/>
              <a:gd name="csY1" fmla="*/ 0 h 18288"/>
              <a:gd name="csX2" fmla="*/ 1067235 w 4343400"/>
              <a:gd name="csY2" fmla="*/ 0 h 18288"/>
              <a:gd name="csX3" fmla="*/ 1600853 w 4343400"/>
              <a:gd name="csY3" fmla="*/ 0 h 18288"/>
              <a:gd name="csX4" fmla="*/ 2264773 w 4343400"/>
              <a:gd name="csY4" fmla="*/ 0 h 18288"/>
              <a:gd name="csX5" fmla="*/ 2841825 w 4343400"/>
              <a:gd name="csY5" fmla="*/ 0 h 18288"/>
              <a:gd name="csX6" fmla="*/ 3375442 w 4343400"/>
              <a:gd name="csY6" fmla="*/ 0 h 18288"/>
              <a:gd name="csX7" fmla="*/ 4343400 w 4343400"/>
              <a:gd name="csY7" fmla="*/ 0 h 18288"/>
              <a:gd name="csX8" fmla="*/ 4343400 w 4343400"/>
              <a:gd name="csY8" fmla="*/ 18288 h 18288"/>
              <a:gd name="csX9" fmla="*/ 3722914 w 4343400"/>
              <a:gd name="csY9" fmla="*/ 18288 h 18288"/>
              <a:gd name="csX10" fmla="*/ 3189297 w 4343400"/>
              <a:gd name="csY10" fmla="*/ 18288 h 18288"/>
              <a:gd name="csX11" fmla="*/ 2481943 w 4343400"/>
              <a:gd name="csY11" fmla="*/ 18288 h 18288"/>
              <a:gd name="csX12" fmla="*/ 1904891 w 4343400"/>
              <a:gd name="csY12" fmla="*/ 18288 h 18288"/>
              <a:gd name="csX13" fmla="*/ 1414707 w 4343400"/>
              <a:gd name="csY13" fmla="*/ 18288 h 18288"/>
              <a:gd name="csX14" fmla="*/ 750788 w 4343400"/>
              <a:gd name="csY14" fmla="*/ 18288 h 18288"/>
              <a:gd name="csX15" fmla="*/ 0 w 4343400"/>
              <a:gd name="csY15" fmla="*/ 18288 h 18288"/>
              <a:gd name="csX16" fmla="*/ 0 w 43434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AA5AEDE5-2158-263B-A75E-07B686142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908005"/>
            <a:ext cx="5295015" cy="3268957"/>
          </a:xfrm>
        </p:spPr>
        <p:txBody>
          <a:bodyPr>
            <a:normAutofit lnSpcReduction="10000"/>
          </a:bodyPr>
          <a:lstStyle/>
          <a:p>
            <a:r>
              <a:rPr lang="en-GB" sz="2200" noProof="0" dirty="0"/>
              <a:t>Observable surface at almost 45°</a:t>
            </a:r>
          </a:p>
          <a:p>
            <a:r>
              <a:rPr lang="en-GB" sz="2200" noProof="0" dirty="0"/>
              <a:t>Inner edge located under the ISCO</a:t>
            </a:r>
          </a:p>
          <a:p>
            <a:r>
              <a:rPr lang="en-GB" sz="2200" noProof="0" dirty="0"/>
              <a:t>Lower surface density (magnetic pressure)</a:t>
            </a:r>
          </a:p>
          <a:p>
            <a:r>
              <a:rPr lang="en-GB" sz="2200" noProof="0" dirty="0"/>
              <a:t>Lower central temperature (strong advection cooling)</a:t>
            </a:r>
          </a:p>
          <a:p>
            <a:r>
              <a:rPr lang="en-GB" sz="2200" noProof="0" dirty="0"/>
              <a:t>Universal behaviour of viscous </a:t>
            </a:r>
            <a:r>
              <a:rPr lang="en-GB" sz="2200" noProof="0" dirty="0" err="1"/>
              <a:t>ɑ</a:t>
            </a:r>
            <a:r>
              <a:rPr lang="en-GB" sz="2200" noProof="0" dirty="0"/>
              <a:t> in simulations</a:t>
            </a:r>
          </a:p>
          <a:p>
            <a:r>
              <a:rPr lang="en-GB" sz="2200" noProof="0" dirty="0"/>
              <a:t>Lančová+ in prep., Abramowicz+ in prep.</a:t>
            </a:r>
          </a:p>
          <a:p>
            <a:endParaRPr lang="en-GB" sz="2200" noProof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6687C5-2EE7-454F-CBA2-E64178897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955" y="3571860"/>
            <a:ext cx="3609147" cy="274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66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95B9E5-3172-BB75-C5FD-0258F339F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CZ" sz="5400"/>
              <a:t>Accretion on a compact star and black hole</a:t>
            </a: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E000F-FBBE-1A47-5153-77DC9C73A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GB" sz="2200" noProof="0" dirty="0"/>
              <a:t>Accretion on a compact star with dipolar magnetic field</a:t>
            </a:r>
          </a:p>
          <a:p>
            <a:r>
              <a:rPr lang="en-GB" sz="2200" noProof="0" dirty="0"/>
              <a:t>Varying compactness and surface magnetic field strength</a:t>
            </a:r>
          </a:p>
          <a:p>
            <a:r>
              <a:rPr lang="en-GB" sz="2200" noProof="0" dirty="0"/>
              <a:t>Comparison to BH accretion with increasing spin</a:t>
            </a:r>
          </a:p>
          <a:p>
            <a:r>
              <a:rPr lang="en-GB" sz="2200" noProof="0" dirty="0" err="1"/>
              <a:t>Kayanikhoo</a:t>
            </a:r>
            <a:r>
              <a:rPr lang="en-GB" sz="2200" noProof="0" dirty="0"/>
              <a:t>+ in prep.</a:t>
            </a:r>
          </a:p>
          <a:p>
            <a:endParaRPr lang="en-GB" sz="2200" noProof="0" dirty="0"/>
          </a:p>
        </p:txBody>
      </p:sp>
      <p:pic>
        <p:nvPicPr>
          <p:cNvPr id="10" name="23rg">
            <a:hlinkClick r:id="" action="ppaction://media"/>
            <a:extLst>
              <a:ext uri="{FF2B5EF4-FFF2-40B4-BE49-F238E27FC236}">
                <a16:creationId xmlns:a16="http://schemas.microsoft.com/office/drawing/2014/main" id="{C1585E62-820A-290A-F2F4-03D62A823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908" y="329183"/>
            <a:ext cx="3698080" cy="3429969"/>
          </a:xfrm>
          <a:prstGeom prst="rect">
            <a:avLst/>
          </a:prstGeom>
        </p:spPr>
      </p:pic>
      <p:pic>
        <p:nvPicPr>
          <p:cNvPr id="4" name="a06_zoom_out">
            <a:hlinkClick r:id="" action="ppaction://media"/>
            <a:extLst>
              <a:ext uri="{FF2B5EF4-FFF2-40B4-BE49-F238E27FC236}">
                <a16:creationId xmlns:a16="http://schemas.microsoft.com/office/drawing/2014/main" id="{6D31CEF0-CBA1-1BCA-7FD0-538F9EBD1F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63840" y="4368144"/>
            <a:ext cx="3995928" cy="15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7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5F31CA-FBED-1428-B3D1-FE4C907E5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028" y="762252"/>
            <a:ext cx="7772400" cy="5484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9C96B1-7383-C514-638D-C96620AFC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54" y="599822"/>
            <a:ext cx="3092379" cy="564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74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37B3B-25E8-5B31-BA88-987B48AD0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878E0-2926-A280-100E-0DB065815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988" y="1442172"/>
            <a:ext cx="8582025" cy="2177328"/>
          </a:xfrm>
        </p:spPr>
        <p:txBody>
          <a:bodyPr anchor="ctr">
            <a:normAutofit/>
          </a:bodyPr>
          <a:lstStyle/>
          <a:p>
            <a:r>
              <a:rPr lang="en-GB" sz="6600"/>
              <a:t>Thank you for your attention!</a:t>
            </a:r>
            <a:endParaRPr lang="en-CZ" sz="660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79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182</Words>
  <Application>Microsoft Macintosh PowerPoint</Application>
  <PresentationFormat>Widescreen</PresentationFormat>
  <Paragraphs>27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Office Theme</vt:lpstr>
      <vt:lpstr>GRRMHD simulation of sub-Eddington accretion discs</vt:lpstr>
      <vt:lpstr>The puffy disc</vt:lpstr>
      <vt:lpstr>Puffy vs analytical models</vt:lpstr>
      <vt:lpstr>Accretion on a compact star and black hole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Debora Lančová</dc:creator>
  <cp:lastModifiedBy>Debora Lančová</cp:lastModifiedBy>
  <cp:revision>3</cp:revision>
  <dcterms:created xsi:type="dcterms:W3CDTF">2026-02-02T09:45:24Z</dcterms:created>
  <dcterms:modified xsi:type="dcterms:W3CDTF">2026-02-03T14:29:39Z</dcterms:modified>
</cp:coreProperties>
</file>