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6" r:id="rId2"/>
    <p:sldId id="281" r:id="rId3"/>
    <p:sldId id="282" r:id="rId4"/>
    <p:sldId id="290" r:id="rId5"/>
    <p:sldId id="291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4"/>
    <p:restoredTop sz="92333"/>
  </p:normalViewPr>
  <p:slideViewPr>
    <p:cSldViewPr>
      <p:cViewPr varScale="1">
        <p:scale>
          <a:sx n="77" d="100"/>
          <a:sy n="77" d="100"/>
        </p:scale>
        <p:origin x="49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EAD3-91E0-AA46-B6B9-5F9B1460BD7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4639E-93B0-E04A-A4FE-CC4FB6D0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5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DRD1 CB Meeting 26/02/2025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DRD1 CB Meeting 26/02/2025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DRD1 CB Meeting 26/02/2025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DRD1 CB Meeting 26/02/2025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DRD1 CB Meeting 26/02/2025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81928"/>
            <a:ext cx="11353800" cy="0"/>
          </a:xfrm>
          <a:custGeom>
            <a:avLst/>
            <a:gdLst/>
            <a:ahLst/>
            <a:cxnLst/>
            <a:rect l="l" t="t" r="r" b="b"/>
            <a:pathLst>
              <a:path w="11353800">
                <a:moveTo>
                  <a:pt x="0" y="0"/>
                </a:moveTo>
                <a:lnTo>
                  <a:pt x="11353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66598"/>
            <a:ext cx="10779455" cy="106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329" y="3356609"/>
            <a:ext cx="6748145" cy="283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DRD1 CB Meeting 26/02/2025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337E540F-20C7-B2BA-9B51-98DCA06A7A2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 rot="16200000">
            <a:off x="519489" y="5861968"/>
            <a:ext cx="464504" cy="14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" y="1725808"/>
            <a:ext cx="11658600" cy="74699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ctr"/>
            <a:r>
              <a:rPr lang="en-US" sz="4800" dirty="0"/>
              <a:t>DRD1 6rd Collaboration Meeting Closeout</a:t>
            </a:r>
            <a:endParaRPr sz="3300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2768600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190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1ECF4-1106-657E-A71E-3B4BB0B98A7F}"/>
              </a:ext>
            </a:extLst>
          </p:cNvPr>
          <p:cNvSpPr txBox="1">
            <a:spLocks/>
          </p:cNvSpPr>
          <p:nvPr/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 algn="r">
                <a:defRPr/>
              </a:pPr>
              <a:t>1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4D478-6E4D-842A-ED5B-55C0C2E510CD}"/>
              </a:ext>
            </a:extLst>
          </p:cNvPr>
          <p:cNvSpPr/>
          <p:nvPr/>
        </p:nvSpPr>
        <p:spPr>
          <a:xfrm>
            <a:off x="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6E17C632-0FCB-ACDD-6CF8-5F9898A423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54485" y="4076431"/>
            <a:ext cx="919150" cy="282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B68B2-2E08-35C0-E2E8-E423F80315DA}"/>
              </a:ext>
            </a:extLst>
          </p:cNvPr>
          <p:cNvSpPr txBox="1"/>
          <p:nvPr/>
        </p:nvSpPr>
        <p:spPr>
          <a:xfrm>
            <a:off x="3587819" y="323377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Anna, Beatrice, Eraldo, Leszek, Maxim, Piotr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8ECC63-7461-55CC-9312-377CD55D5D1B}"/>
              </a:ext>
            </a:extLst>
          </p:cNvPr>
          <p:cNvSpPr txBox="1"/>
          <p:nvPr/>
        </p:nvSpPr>
        <p:spPr>
          <a:xfrm>
            <a:off x="152400" y="1066800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results endorsed:</a:t>
            </a:r>
            <a:endParaRPr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Anna Colaleo – CB Chair (2026–2027)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 Eraldo Oliveri, Maxim Titov – Spokespersons (2026–2027)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endParaRPr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Project (CP) results: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 1st CP approved: Development of Prepreg with Controllable Resistivity.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 Next call: Dec 2025 → results June/July 2026.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rgbClr val="011893"/>
                </a:solidFill>
              </a:rPr>
              <a:t>New membership: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approved the procedure</a:t>
            </a:r>
            <a:r>
              <a:rPr lang="en-US" sz="2000" dirty="0">
                <a:solidFill>
                  <a:schemeClr val="tx1"/>
                </a:solidFill>
              </a:rPr>
              <a:t> for accepting new institutions, 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membership requests: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CSIC–Valencia, University of Warsaw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submitted at next CB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6B34AD6-FAA2-5FFA-8B0B-49969E29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-66598"/>
            <a:ext cx="12265661" cy="67710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Highlights from the CB Meeting on 9.10.2025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7156"/>
            <a:ext cx="11353800" cy="620683"/>
          </a:xfrm>
        </p:spPr>
        <p:txBody>
          <a:bodyPr/>
          <a:lstStyle/>
          <a:p>
            <a:pPr>
              <a:spcAft>
                <a:spcPts val="1000"/>
              </a:spcAft>
              <a:defRPr sz="1600" b="0">
                <a:solidFill>
                  <a:srgbClr val="000000"/>
                </a:solidFill>
              </a:defRPr>
            </a:pPr>
            <a:endParaRPr lang="en-US" dirty="0"/>
          </a:p>
          <a:p>
            <a:pPr>
              <a:spcAft>
                <a:spcPts val="1000"/>
              </a:spcAft>
              <a:defRPr sz="16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5844C-B2BB-FFFB-6662-7280E69098CD}"/>
              </a:ext>
            </a:extLst>
          </p:cNvPr>
          <p:cNvSpPr txBox="1"/>
          <p:nvPr/>
        </p:nvSpPr>
        <p:spPr>
          <a:xfrm>
            <a:off x="250903" y="754303"/>
            <a:ext cx="11864897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 endorsement procedure:</a:t>
            </a:r>
          </a:p>
          <a:p>
            <a:pPr algn="l" rtl="0">
              <a:defRPr sz="2000">
                <a:solidFill>
                  <a:srgbClr val="FFFFFF"/>
                </a:solidFill>
              </a:defRPr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</a:rPr>
              <a:t>Internal Referees endorsed: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T. Lux (WP1), P. Colas (WP2), G. </a:t>
            </a:r>
            <a:r>
              <a:rPr lang="en-US" altLang="en-US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Iaselli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(WP3), N. </a:t>
            </a:r>
            <a:r>
              <a:rPr lang="en-US" altLang="en-US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Tomida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(WP4), A. White (WP5), M. </a:t>
            </a:r>
            <a:r>
              <a:rPr lang="en-US" altLang="en-US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Abbrescia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(WP6), G. Charles (WP7), M. </a:t>
            </a:r>
            <a:r>
              <a:rPr lang="en-US" altLang="en-US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Tytgat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(WP8), A. Breskin (WP9).</a:t>
            </a:r>
          </a:p>
          <a:p>
            <a:pPr algn="l" rtl="0">
              <a:defRPr sz="2000">
                <a:solidFill>
                  <a:srgbClr val="FFFFFF"/>
                </a:solidFill>
              </a:defRPr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</a:rPr>
              <a:t>Process initiated: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first six WPs (1, 2, 4, 7, 8, 9) ready for review and approval.</a:t>
            </a: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2000" b="1" dirty="0">
              <a:solidFill>
                <a:srgbClr val="011893"/>
              </a:solidFill>
            </a:endParaRPr>
          </a:p>
          <a:p>
            <a:r>
              <a:rPr lang="en-US" sz="2000" b="1" dirty="0">
                <a:solidFill>
                  <a:srgbClr val="011893"/>
                </a:solidFill>
              </a:rPr>
              <a:t>Resource: </a:t>
            </a:r>
            <a:endParaRPr dirty="0">
              <a:solidFill>
                <a:srgbClr val="011893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900" b="1" dirty="0">
                <a:solidFill>
                  <a:schemeClr val="tx1"/>
                </a:solidFill>
              </a:rPr>
              <a:t>2025 Common Resources</a:t>
            </a:r>
            <a:r>
              <a:rPr lang="en-US" sz="1900" b="1" dirty="0">
                <a:solidFill>
                  <a:schemeClr val="tx1"/>
                </a:solidFill>
              </a:rPr>
              <a:t> expenditure approved</a:t>
            </a:r>
            <a:endParaRPr lang="en-US" sz="1900" b="1" dirty="0">
              <a:solidFill>
                <a:srgbClr val="011893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  <a:r>
              <a:rPr lang="en-US" sz="1900" b="1" dirty="0">
                <a:solidFill>
                  <a:schemeClr val="tx1"/>
                </a:solidFill>
              </a:rPr>
              <a:t>026 provisional budget approved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Resources Board:</a:t>
            </a:r>
            <a:r>
              <a:rPr lang="en-US" dirty="0">
                <a:solidFill>
                  <a:schemeClr val="tx1"/>
                </a:solidFill>
              </a:rPr>
              <a:t>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meeting in two weeks to approve the </a:t>
            </a:r>
            <a:r>
              <a:rPr lang="en-US" sz="1900" b="1" dirty="0">
                <a:solidFill>
                  <a:schemeClr val="tx1"/>
                </a:solidFill>
              </a:rPr>
              <a:t>WP endorsement procedure</a:t>
            </a:r>
            <a:r>
              <a:rPr lang="en-US" sz="1900" dirty="0">
                <a:solidFill>
                  <a:schemeClr val="tx1"/>
                </a:solidFill>
              </a:rPr>
              <a:t> and </a:t>
            </a:r>
            <a:r>
              <a:rPr lang="en-US" sz="1900" b="1" dirty="0">
                <a:solidFill>
                  <a:schemeClr val="tx1"/>
                </a:solidFill>
              </a:rPr>
              <a:t>2025-2026 budget.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endParaRPr lang="en-US" dirty="0">
              <a:solidFill>
                <a:srgbClr val="011893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rgbClr val="011893"/>
                </a:solidFill>
              </a:rPr>
              <a:t>Next DRD1 Collaboration Weeks: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900" i="1" dirty="0">
                <a:solidFill>
                  <a:schemeClr val="tx1"/>
                </a:solidFill>
              </a:rPr>
              <a:t>Feb 23–27 2026</a:t>
            </a:r>
            <a:r>
              <a:rPr lang="en-US" sz="1900" dirty="0">
                <a:solidFill>
                  <a:schemeClr val="tx1"/>
                </a:solidFill>
              </a:rPr>
              <a:t>, plus proposal for </a:t>
            </a:r>
            <a:r>
              <a:rPr lang="en-US" sz="1900" i="1" dirty="0">
                <a:solidFill>
                  <a:schemeClr val="tx1"/>
                </a:solidFill>
              </a:rPr>
              <a:t>June/July </a:t>
            </a:r>
            <a:r>
              <a:rPr lang="en-US" sz="1900" dirty="0">
                <a:solidFill>
                  <a:schemeClr val="tx1"/>
                </a:solidFill>
              </a:rPr>
              <a:t>(outside CERN) </a:t>
            </a:r>
            <a:r>
              <a:rPr lang="en-US" sz="1900" i="1" dirty="0">
                <a:solidFill>
                  <a:schemeClr val="tx1"/>
                </a:solidFill>
              </a:rPr>
              <a:t>and Fall 2026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CB confirmed the interest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organizing Collaboration Week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outside CERN</a:t>
            </a: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oncern about potential low participation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due to the dense calendar of community events in 2026.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Institutions interested in hosting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will be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promptly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invited to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 their availability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both for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2026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2027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so that 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CB can evaluate attendance and plan accordingly.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EC171941-171B-3953-7D95-8AB88AA6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-66598"/>
            <a:ext cx="12265661" cy="67710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Highlights from the CB Meeting on 9.10.2025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F2414-0FD6-36C4-B524-272F8835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E1ED9-DFC6-D7AF-DBA7-9E8C8F602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77156"/>
            <a:ext cx="11353800" cy="620683"/>
          </a:xfrm>
        </p:spPr>
        <p:txBody>
          <a:bodyPr/>
          <a:lstStyle/>
          <a:p>
            <a:pPr>
              <a:spcAft>
                <a:spcPts val="1000"/>
              </a:spcAft>
              <a:defRPr sz="1600" b="0">
                <a:solidFill>
                  <a:srgbClr val="000000"/>
                </a:solidFill>
              </a:defRPr>
            </a:pPr>
            <a:endParaRPr lang="en-US" dirty="0"/>
          </a:p>
          <a:p>
            <a:pPr>
              <a:spcAft>
                <a:spcPts val="1000"/>
              </a:spcAft>
              <a:defRPr sz="16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21BFF-41A2-1B8E-3484-790638A38BB6}"/>
              </a:ext>
            </a:extLst>
          </p:cNvPr>
          <p:cNvSpPr txBox="1"/>
          <p:nvPr/>
        </p:nvSpPr>
        <p:spPr>
          <a:xfrm>
            <a:off x="228600" y="335845"/>
            <a:ext cx="95534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appreciated the strong engagement in training and education activities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 Summer Student Program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 projects hosted at CERN (June–September 2025).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CB expressed appreciation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the quality of the projects and student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project proposals open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January 2026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the next edition.</a:t>
            </a: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 School 2025 – Bonn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DRD1 Gaseous Detector School organized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outside CERN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(Sept 17–24,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 students from 12 countries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took part; excellent feedback from both students and tutors.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CB congratulated the organizers and lecturers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success and strong community involvement.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school: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FRIB, Michigan State University (July 8–17, 2026)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2027 DRD1 School Host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Institutions interested in hosting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2027 DRD1 School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invited to contact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Florian M. Brunbauer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Mauro Iodice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WG8 conveners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DRD1-WG8-convenors@cern.ch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defRPr sz="18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3E6511EA-0D1E-CC70-81A3-EAE3CAC3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-66598"/>
            <a:ext cx="12265661" cy="106659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Highlights from the CB Meeting on 9.10.2025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FE5C8-8AEA-B232-75FA-C4B1C5B8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087" y="2993262"/>
            <a:ext cx="263462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DC5A-C015-E520-A9C9-89BFCB1FA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C041D-1168-0503-3191-0413F6C636F1}"/>
              </a:ext>
            </a:extLst>
          </p:cNvPr>
          <p:cNvSpPr txBox="1">
            <a:spLocks/>
          </p:cNvSpPr>
          <p:nvPr/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 algn="r">
                <a:defRPr/>
              </a:pPr>
              <a:t>5</a:t>
            </a:fld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026" name="Picture 2" descr="Logo Uniba a colori">
            <a:extLst>
              <a:ext uri="{FF2B5EF4-FFF2-40B4-BE49-F238E27FC236}">
                <a16:creationId xmlns:a16="http://schemas.microsoft.com/office/drawing/2014/main" id="{0258FC59-D31D-2044-E418-90B6EDE5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86" y="2628"/>
            <a:ext cx="1094390" cy="10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3E99E3A-49A3-8FF8-CB2D-3D33987D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6786"/>
            <a:ext cx="1600200" cy="8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B0C6B9-AECD-3508-DB1E-58F7B4A69C66}"/>
              </a:ext>
            </a:extLst>
          </p:cNvPr>
          <p:cNvSpPr/>
          <p:nvPr/>
        </p:nvSpPr>
        <p:spPr>
          <a:xfrm>
            <a:off x="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people standing in a conference room&#10;&#10;AI-generated content may be incorrect.">
            <a:extLst>
              <a:ext uri="{FF2B5EF4-FFF2-40B4-BE49-F238E27FC236}">
                <a16:creationId xmlns:a16="http://schemas.microsoft.com/office/drawing/2014/main" id="{2A0EAFA3-83AF-E58C-54E5-D25E088DD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82" y="52757"/>
            <a:ext cx="7047875" cy="5306635"/>
          </a:xfrm>
          <a:prstGeom prst="rect">
            <a:avLst/>
          </a:prstGeom>
        </p:spPr>
      </p:pic>
      <p:pic>
        <p:nvPicPr>
          <p:cNvPr id="12" name="Picture 11" descr="A group of people at a table&#10;&#10;AI-generated content may be incorrect.">
            <a:extLst>
              <a:ext uri="{FF2B5EF4-FFF2-40B4-BE49-F238E27FC236}">
                <a16:creationId xmlns:a16="http://schemas.microsoft.com/office/drawing/2014/main" id="{834BD72C-FD62-67F5-9EF7-EF320ABB0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1" y="3786351"/>
            <a:ext cx="2653109" cy="1989832"/>
          </a:xfrm>
          <a:prstGeom prst="rect">
            <a:avLst/>
          </a:prstGeom>
        </p:spPr>
      </p:pic>
      <p:pic>
        <p:nvPicPr>
          <p:cNvPr id="20" name="Picture 19" descr="A group of people standing in front of a glass wall&#10;&#10;AI-generated content may be incorrect.">
            <a:extLst>
              <a:ext uri="{FF2B5EF4-FFF2-40B4-BE49-F238E27FC236}">
                <a16:creationId xmlns:a16="http://schemas.microsoft.com/office/drawing/2014/main" id="{DFA8FDC4-430D-F508-6DE7-2DCF012BE2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2" y="132473"/>
            <a:ext cx="3314491" cy="2485868"/>
          </a:xfrm>
          <a:prstGeom prst="rect">
            <a:avLst/>
          </a:prstGeom>
        </p:spPr>
      </p:pic>
      <p:pic>
        <p:nvPicPr>
          <p:cNvPr id="22" name="Picture 21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92A0861A-9809-B67D-4057-43DCC29B7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83" y="2476500"/>
            <a:ext cx="3086100" cy="4114800"/>
          </a:xfrm>
          <a:prstGeom prst="rect">
            <a:avLst/>
          </a:prstGeom>
        </p:spPr>
      </p:pic>
      <p:pic>
        <p:nvPicPr>
          <p:cNvPr id="28" name="Picture 27" descr="A group of people standing in a plaza&#10;&#10;AI-generated content may be incorrect.">
            <a:extLst>
              <a:ext uri="{FF2B5EF4-FFF2-40B4-BE49-F238E27FC236}">
                <a16:creationId xmlns:a16="http://schemas.microsoft.com/office/drawing/2014/main" id="{C18F953D-1507-3103-4A37-AA2EA3DA2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1" y="388398"/>
            <a:ext cx="2571750" cy="3429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1628E3-F80D-3453-5BE2-9610420FE404}"/>
              </a:ext>
            </a:extLst>
          </p:cNvPr>
          <p:cNvSpPr txBox="1">
            <a:spLocks/>
          </p:cNvSpPr>
          <p:nvPr/>
        </p:nvSpPr>
        <p:spPr>
          <a:xfrm>
            <a:off x="387929" y="5458254"/>
            <a:ext cx="11416141" cy="139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25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b="1" dirty="0"/>
              <a:t>💙 A warm thank to the </a:t>
            </a:r>
            <a:r>
              <a:rPr lang="en-US" sz="3000" b="1" dirty="0" err="1"/>
              <a:t>Astrocent</a:t>
            </a:r>
            <a:r>
              <a:rPr lang="en-US" sz="3000" b="1" dirty="0"/>
              <a:t> &amp; CAMK PAN team</a:t>
            </a:r>
            <a:br>
              <a:rPr lang="en-US" sz="3000" b="1" dirty="0"/>
            </a:br>
            <a:r>
              <a:rPr lang="en-US" sz="3000" dirty="0"/>
              <a:t>for the </a:t>
            </a:r>
            <a:r>
              <a:rPr lang="en-US" sz="3000" b="1" dirty="0"/>
              <a:t>excellent organization, hospitality, </a:t>
            </a:r>
            <a:r>
              <a:rPr lang="en-US" sz="3000" dirty="0"/>
              <a:t>throughout the DRD1 Week in Warsaw!</a:t>
            </a:r>
            <a:endParaRPr lang="en-US" sz="3000" dirty="0">
              <a:solidFill>
                <a:srgbClr val="011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standing around a statue&#10;&#10;AI-generated content may be incorrect.">
            <a:extLst>
              <a:ext uri="{FF2B5EF4-FFF2-40B4-BE49-F238E27FC236}">
                <a16:creationId xmlns:a16="http://schemas.microsoft.com/office/drawing/2014/main" id="{415CC710-D912-DDB9-45FD-B642ADF79B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" y="-50695"/>
            <a:ext cx="2222899" cy="15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5F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9350</TotalTime>
  <Words>521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</vt:lpstr>
      <vt:lpstr>Arial</vt:lpstr>
      <vt:lpstr>Office Theme</vt:lpstr>
      <vt:lpstr>DRD1 6rd Collaboration Meeting Closeout</vt:lpstr>
      <vt:lpstr>Highlights from the CB Meeting on 9.10.2025</vt:lpstr>
      <vt:lpstr>Highlights from the CB Meeting on 9.10.2025</vt:lpstr>
      <vt:lpstr>Highlights from the CB Meeting on 9.10.2025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Eraldo Oliveri</dc:creator>
  <cp:lastModifiedBy>Eraldo Oliveri</cp:lastModifiedBy>
  <cp:revision>120</cp:revision>
  <dcterms:created xsi:type="dcterms:W3CDTF">2024-12-04T17:37:16Z</dcterms:created>
  <dcterms:modified xsi:type="dcterms:W3CDTF">2025-10-10T09:11:38Z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2024-12-04T00:00:00Z</vt:filetime>
  </property>
  <property fmtid="{D5CDD505-2E9C-101B-9397-08002B2CF9AE}" pid="5" name="Producer">
    <vt:lpwstr>Microsoft® PowerPoint® for Microsoft 365</vt:lpwstr>
  </property>
</Properties>
</file>