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4"/>
  </p:notesMasterIdLst>
  <p:sldIdLst>
    <p:sldId id="256" r:id="rId2"/>
    <p:sldId id="408" r:id="rId3"/>
    <p:sldId id="485" r:id="rId4"/>
    <p:sldId id="409" r:id="rId5"/>
    <p:sldId id="486" r:id="rId6"/>
    <p:sldId id="487" r:id="rId7"/>
    <p:sldId id="491" r:id="rId8"/>
    <p:sldId id="493" r:id="rId9"/>
    <p:sldId id="492" r:id="rId10"/>
    <p:sldId id="495" r:id="rId11"/>
    <p:sldId id="494" r:id="rId12"/>
    <p:sldId id="338" r:id="rId13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 启轩" initials="黄" lastIdx="1" clrIdx="0">
    <p:extLst>
      <p:ext uri="{19B8F6BF-5375-455C-9EA6-DF929625EA0E}">
        <p15:presenceInfo xmlns:p15="http://schemas.microsoft.com/office/powerpoint/2012/main" userId="179884bbcadc90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8F"/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54032-F8EC-4D84-BFE0-95A60C9D8FA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71553-99C5-4A23-92D2-44229FFA3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0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8BF7-4879-4E16-8770-40EBE658FD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6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702E-334E-4B71-B0FE-D246CC100F2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6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8BF7-4879-4E16-8770-40EBE658FD9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F3E0C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3F3B-F170-4FEC-A8A7-3F697A61CFC1}" type="datetime1">
              <a:rPr lang="zh-CN" altLang="en-US" smtClean="0"/>
              <a:t>2025/10/5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17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33F3B-F170-4FEC-A8A7-3F697A61CFC1}" type="datetime1">
              <a:rPr lang="zh-CN" altLang="en-US" smtClean="0"/>
              <a:t>2025/10/5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1B6D964B-A8ED-40A3-843C-0DC8853F76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41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D329B-BEAD-4C75-A21D-A77EFD7C0DC8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F784905E-41A0-4C01-99B1-DEBAC5D73D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909A-9867-4452-9127-4A7AFA768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8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23193"/>
          </a:xfrm>
        </p:spPr>
        <p:txBody>
          <a:bodyPr lIns="0" tIns="0" rIns="0" bIns="0"/>
          <a:lstStyle>
            <a:lvl1pPr>
              <a:defRPr sz="275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390388"/>
            <a:ext cx="109728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329B-BEAD-4C75-A21D-A77EFD7C0DC8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909A-9867-4452-9127-4A7AFA768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2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23193"/>
          </a:xfrm>
        </p:spPr>
        <p:txBody>
          <a:bodyPr lIns="0" tIns="0" rIns="0" bIns="0"/>
          <a:lstStyle>
            <a:lvl1pPr>
              <a:defRPr sz="275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r>
              <a:rPr lang="zh-CN" altLang="en-US"/>
              <a:t>单击此处编辑母版标题样式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486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3F3B-F170-4FEC-A8A7-3F697A61CFC1}" type="datetime1">
              <a:rPr lang="zh-CN" altLang="en-US" smtClean="0"/>
              <a:t>2025/10/5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333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70F7973-6B9B-4096-B939-5C55C696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3F3B-F170-4FEC-A8A7-3F697A61CFC1}" type="datetime1">
              <a:rPr lang="zh-CN" altLang="en-US" smtClean="0"/>
              <a:t>2025/10/5</a:t>
            </a:fld>
            <a:endParaRPr 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AF19FAE-8EEA-4AA1-AE97-74CC7D0A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D189CFC-4F94-4A0D-A2A1-A25DA390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32B5D0E8-9399-4B57-97C9-7412EE46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23193"/>
          </a:xfrm>
        </p:spPr>
        <p:txBody>
          <a:bodyPr/>
          <a:lstStyle>
            <a:lvl1pPr>
              <a:defRPr sz="275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534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337" y="6272212"/>
            <a:ext cx="11376660" cy="0"/>
          </a:xfrm>
          <a:custGeom>
            <a:avLst/>
            <a:gdLst/>
            <a:ahLst/>
            <a:cxnLst/>
            <a:rect l="l" t="t" r="r" b="b"/>
            <a:pathLst>
              <a:path w="11376660">
                <a:moveTo>
                  <a:pt x="0" y="0"/>
                </a:moveTo>
                <a:lnTo>
                  <a:pt x="11376088" y="0"/>
                </a:lnTo>
              </a:path>
            </a:pathLst>
          </a:custGeom>
          <a:ln w="9525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9575" y="6361722"/>
            <a:ext cx="394970" cy="396875"/>
          </a:xfrm>
          <a:custGeom>
            <a:avLst/>
            <a:gdLst/>
            <a:ahLst/>
            <a:cxnLst/>
            <a:rect l="l" t="t" r="r" b="b"/>
            <a:pathLst>
              <a:path w="394970" h="396875">
                <a:moveTo>
                  <a:pt x="83159" y="113715"/>
                </a:moveTo>
                <a:lnTo>
                  <a:pt x="78384" y="111785"/>
                </a:lnTo>
                <a:lnTo>
                  <a:pt x="70739" y="108877"/>
                </a:lnTo>
                <a:lnTo>
                  <a:pt x="63080" y="108877"/>
                </a:lnTo>
                <a:lnTo>
                  <a:pt x="50495" y="111137"/>
                </a:lnTo>
                <a:lnTo>
                  <a:pt x="40500" y="117500"/>
                </a:lnTo>
                <a:lnTo>
                  <a:pt x="33909" y="127317"/>
                </a:lnTo>
                <a:lnTo>
                  <a:pt x="31534" y="139966"/>
                </a:lnTo>
                <a:lnTo>
                  <a:pt x="33782" y="152057"/>
                </a:lnTo>
                <a:lnTo>
                  <a:pt x="40144" y="161594"/>
                </a:lnTo>
                <a:lnTo>
                  <a:pt x="50088" y="167855"/>
                </a:lnTo>
                <a:lnTo>
                  <a:pt x="63080" y="170103"/>
                </a:lnTo>
                <a:lnTo>
                  <a:pt x="73596" y="170103"/>
                </a:lnTo>
                <a:lnTo>
                  <a:pt x="80289" y="165239"/>
                </a:lnTo>
                <a:lnTo>
                  <a:pt x="82207" y="164274"/>
                </a:lnTo>
                <a:lnTo>
                  <a:pt x="83159" y="157467"/>
                </a:lnTo>
                <a:lnTo>
                  <a:pt x="83159" y="156502"/>
                </a:lnTo>
                <a:lnTo>
                  <a:pt x="78384" y="160375"/>
                </a:lnTo>
                <a:lnTo>
                  <a:pt x="73596" y="165239"/>
                </a:lnTo>
                <a:lnTo>
                  <a:pt x="64046" y="165239"/>
                </a:lnTo>
                <a:lnTo>
                  <a:pt x="55473" y="163601"/>
                </a:lnTo>
                <a:lnTo>
                  <a:pt x="47790" y="158686"/>
                </a:lnTo>
                <a:lnTo>
                  <a:pt x="42265" y="150482"/>
                </a:lnTo>
                <a:lnTo>
                  <a:pt x="40144" y="139001"/>
                </a:lnTo>
                <a:lnTo>
                  <a:pt x="42252" y="127520"/>
                </a:lnTo>
                <a:lnTo>
                  <a:pt x="47675" y="119316"/>
                </a:lnTo>
                <a:lnTo>
                  <a:pt x="55067" y="114388"/>
                </a:lnTo>
                <a:lnTo>
                  <a:pt x="63080" y="112750"/>
                </a:lnTo>
                <a:lnTo>
                  <a:pt x="71691" y="112750"/>
                </a:lnTo>
                <a:lnTo>
                  <a:pt x="77431" y="116649"/>
                </a:lnTo>
                <a:lnTo>
                  <a:pt x="80289" y="120523"/>
                </a:lnTo>
                <a:lnTo>
                  <a:pt x="81254" y="120523"/>
                </a:lnTo>
                <a:lnTo>
                  <a:pt x="81254" y="118579"/>
                </a:lnTo>
                <a:lnTo>
                  <a:pt x="82207" y="115671"/>
                </a:lnTo>
                <a:lnTo>
                  <a:pt x="83159" y="113715"/>
                </a:lnTo>
                <a:close/>
              </a:path>
              <a:path w="394970" h="396875">
                <a:moveTo>
                  <a:pt x="89852" y="262445"/>
                </a:moveTo>
                <a:lnTo>
                  <a:pt x="79692" y="243027"/>
                </a:lnTo>
                <a:lnTo>
                  <a:pt x="73126" y="224421"/>
                </a:lnTo>
                <a:lnTo>
                  <a:pt x="69418" y="207086"/>
                </a:lnTo>
                <a:lnTo>
                  <a:pt x="67868" y="191490"/>
                </a:lnTo>
                <a:lnTo>
                  <a:pt x="60223" y="191490"/>
                </a:lnTo>
                <a:lnTo>
                  <a:pt x="70027" y="240423"/>
                </a:lnTo>
                <a:lnTo>
                  <a:pt x="86029" y="261480"/>
                </a:lnTo>
                <a:lnTo>
                  <a:pt x="89852" y="262445"/>
                </a:lnTo>
                <a:close/>
              </a:path>
              <a:path w="394970" h="396875">
                <a:moveTo>
                  <a:pt x="129044" y="162331"/>
                </a:moveTo>
                <a:lnTo>
                  <a:pt x="123101" y="162890"/>
                </a:lnTo>
                <a:lnTo>
                  <a:pt x="115189" y="163182"/>
                </a:lnTo>
                <a:lnTo>
                  <a:pt x="107264" y="163283"/>
                </a:lnTo>
                <a:lnTo>
                  <a:pt x="101320" y="163296"/>
                </a:lnTo>
                <a:lnTo>
                  <a:pt x="101320" y="140931"/>
                </a:lnTo>
                <a:lnTo>
                  <a:pt x="116624" y="140931"/>
                </a:lnTo>
                <a:lnTo>
                  <a:pt x="122351" y="141922"/>
                </a:lnTo>
                <a:lnTo>
                  <a:pt x="122351" y="140931"/>
                </a:lnTo>
                <a:lnTo>
                  <a:pt x="122351" y="136080"/>
                </a:lnTo>
                <a:lnTo>
                  <a:pt x="122351" y="135115"/>
                </a:lnTo>
                <a:lnTo>
                  <a:pt x="117576" y="136080"/>
                </a:lnTo>
                <a:lnTo>
                  <a:pt x="101320" y="136080"/>
                </a:lnTo>
                <a:lnTo>
                  <a:pt x="101320" y="114706"/>
                </a:lnTo>
                <a:lnTo>
                  <a:pt x="109524" y="114871"/>
                </a:lnTo>
                <a:lnTo>
                  <a:pt x="116738" y="115316"/>
                </a:lnTo>
                <a:lnTo>
                  <a:pt x="122694" y="115938"/>
                </a:lnTo>
                <a:lnTo>
                  <a:pt x="127139" y="116649"/>
                </a:lnTo>
                <a:lnTo>
                  <a:pt x="127139" y="114706"/>
                </a:lnTo>
                <a:lnTo>
                  <a:pt x="127139" y="110807"/>
                </a:lnTo>
                <a:lnTo>
                  <a:pt x="92722" y="110807"/>
                </a:lnTo>
                <a:lnTo>
                  <a:pt x="92722" y="117614"/>
                </a:lnTo>
                <a:lnTo>
                  <a:pt x="93675" y="125387"/>
                </a:lnTo>
                <a:lnTo>
                  <a:pt x="93675" y="153568"/>
                </a:lnTo>
                <a:lnTo>
                  <a:pt x="92722" y="161366"/>
                </a:lnTo>
                <a:lnTo>
                  <a:pt x="92722" y="169138"/>
                </a:lnTo>
                <a:lnTo>
                  <a:pt x="97497" y="168160"/>
                </a:lnTo>
                <a:lnTo>
                  <a:pt x="125222" y="168160"/>
                </a:lnTo>
                <a:lnTo>
                  <a:pt x="129044" y="169138"/>
                </a:lnTo>
                <a:lnTo>
                  <a:pt x="128092" y="168160"/>
                </a:lnTo>
                <a:lnTo>
                  <a:pt x="128092" y="164274"/>
                </a:lnTo>
                <a:lnTo>
                  <a:pt x="129044" y="163296"/>
                </a:lnTo>
                <a:lnTo>
                  <a:pt x="129044" y="162331"/>
                </a:lnTo>
                <a:close/>
              </a:path>
              <a:path w="394970" h="396875">
                <a:moveTo>
                  <a:pt x="182575" y="169138"/>
                </a:moveTo>
                <a:lnTo>
                  <a:pt x="181800" y="168160"/>
                </a:lnTo>
                <a:lnTo>
                  <a:pt x="177520" y="162801"/>
                </a:lnTo>
                <a:lnTo>
                  <a:pt x="159639" y="139966"/>
                </a:lnTo>
                <a:lnTo>
                  <a:pt x="165366" y="139001"/>
                </a:lnTo>
                <a:lnTo>
                  <a:pt x="171107" y="137058"/>
                </a:lnTo>
                <a:lnTo>
                  <a:pt x="176847" y="135115"/>
                </a:lnTo>
                <a:lnTo>
                  <a:pt x="176847" y="113715"/>
                </a:lnTo>
                <a:lnTo>
                  <a:pt x="176847" y="112750"/>
                </a:lnTo>
                <a:lnTo>
                  <a:pt x="168236" y="110807"/>
                </a:lnTo>
                <a:lnTo>
                  <a:pt x="168236" y="116649"/>
                </a:lnTo>
                <a:lnTo>
                  <a:pt x="168236" y="135115"/>
                </a:lnTo>
                <a:lnTo>
                  <a:pt x="159639" y="137058"/>
                </a:lnTo>
                <a:lnTo>
                  <a:pt x="147205" y="137058"/>
                </a:lnTo>
                <a:lnTo>
                  <a:pt x="147205" y="114706"/>
                </a:lnTo>
                <a:lnTo>
                  <a:pt x="149123" y="113715"/>
                </a:lnTo>
                <a:lnTo>
                  <a:pt x="161556" y="113715"/>
                </a:lnTo>
                <a:lnTo>
                  <a:pt x="168236" y="116649"/>
                </a:lnTo>
                <a:lnTo>
                  <a:pt x="168236" y="110807"/>
                </a:lnTo>
                <a:lnTo>
                  <a:pt x="138595" y="110807"/>
                </a:lnTo>
                <a:lnTo>
                  <a:pt x="139560" y="117614"/>
                </a:lnTo>
                <a:lnTo>
                  <a:pt x="139560" y="161366"/>
                </a:lnTo>
                <a:lnTo>
                  <a:pt x="138595" y="169138"/>
                </a:lnTo>
                <a:lnTo>
                  <a:pt x="140525" y="168160"/>
                </a:lnTo>
                <a:lnTo>
                  <a:pt x="146253" y="168160"/>
                </a:lnTo>
                <a:lnTo>
                  <a:pt x="148170" y="169138"/>
                </a:lnTo>
                <a:lnTo>
                  <a:pt x="148043" y="168160"/>
                </a:lnTo>
                <a:lnTo>
                  <a:pt x="147205" y="161366"/>
                </a:lnTo>
                <a:lnTo>
                  <a:pt x="147205" y="139966"/>
                </a:lnTo>
                <a:lnTo>
                  <a:pt x="151028" y="139966"/>
                </a:lnTo>
                <a:lnTo>
                  <a:pt x="157149" y="146989"/>
                </a:lnTo>
                <a:lnTo>
                  <a:pt x="163347" y="155282"/>
                </a:lnTo>
                <a:lnTo>
                  <a:pt x="168643" y="163207"/>
                </a:lnTo>
                <a:lnTo>
                  <a:pt x="172059" y="169138"/>
                </a:lnTo>
                <a:lnTo>
                  <a:pt x="173977" y="168160"/>
                </a:lnTo>
                <a:lnTo>
                  <a:pt x="180670" y="168160"/>
                </a:lnTo>
                <a:lnTo>
                  <a:pt x="182575" y="169138"/>
                </a:lnTo>
                <a:close/>
              </a:path>
              <a:path w="394970" h="396875">
                <a:moveTo>
                  <a:pt x="196926" y="168160"/>
                </a:moveTo>
                <a:lnTo>
                  <a:pt x="196926" y="169138"/>
                </a:lnTo>
                <a:lnTo>
                  <a:pt x="196926" y="168160"/>
                </a:lnTo>
                <a:close/>
              </a:path>
              <a:path w="394970" h="396875">
                <a:moveTo>
                  <a:pt x="240893" y="110807"/>
                </a:moveTo>
                <a:lnTo>
                  <a:pt x="234200" y="110807"/>
                </a:lnTo>
                <a:lnTo>
                  <a:pt x="234353" y="116840"/>
                </a:lnTo>
                <a:lnTo>
                  <a:pt x="235000" y="131457"/>
                </a:lnTo>
                <a:lnTo>
                  <a:pt x="235026" y="132499"/>
                </a:lnTo>
                <a:lnTo>
                  <a:pt x="235153" y="153568"/>
                </a:lnTo>
                <a:lnTo>
                  <a:pt x="227507" y="146062"/>
                </a:lnTo>
                <a:lnTo>
                  <a:pt x="214122" y="132067"/>
                </a:lnTo>
                <a:lnTo>
                  <a:pt x="206895" y="124421"/>
                </a:lnTo>
                <a:lnTo>
                  <a:pt x="193103" y="109842"/>
                </a:lnTo>
                <a:lnTo>
                  <a:pt x="191185" y="109842"/>
                </a:lnTo>
                <a:lnTo>
                  <a:pt x="191122" y="146062"/>
                </a:lnTo>
                <a:lnTo>
                  <a:pt x="191008" y="153568"/>
                </a:lnTo>
                <a:lnTo>
                  <a:pt x="190792" y="161023"/>
                </a:lnTo>
                <a:lnTo>
                  <a:pt x="190233" y="169138"/>
                </a:lnTo>
                <a:lnTo>
                  <a:pt x="191185" y="168160"/>
                </a:lnTo>
                <a:lnTo>
                  <a:pt x="196900" y="168160"/>
                </a:lnTo>
                <a:lnTo>
                  <a:pt x="196773" y="162547"/>
                </a:lnTo>
                <a:lnTo>
                  <a:pt x="196113" y="147535"/>
                </a:lnTo>
                <a:lnTo>
                  <a:pt x="196075" y="146062"/>
                </a:lnTo>
                <a:lnTo>
                  <a:pt x="195961" y="124421"/>
                </a:lnTo>
                <a:lnTo>
                  <a:pt x="230378" y="161048"/>
                </a:lnTo>
                <a:lnTo>
                  <a:pt x="238023" y="169138"/>
                </a:lnTo>
                <a:lnTo>
                  <a:pt x="239941" y="169138"/>
                </a:lnTo>
                <a:lnTo>
                  <a:pt x="239953" y="153568"/>
                </a:lnTo>
                <a:lnTo>
                  <a:pt x="240068" y="127457"/>
                </a:lnTo>
                <a:lnTo>
                  <a:pt x="240347" y="118351"/>
                </a:lnTo>
                <a:lnTo>
                  <a:pt x="240893" y="110807"/>
                </a:lnTo>
                <a:close/>
              </a:path>
              <a:path w="394970" h="396875">
                <a:moveTo>
                  <a:pt x="394804" y="977"/>
                </a:moveTo>
                <a:lnTo>
                  <a:pt x="147205" y="0"/>
                </a:lnTo>
                <a:lnTo>
                  <a:pt x="137642" y="0"/>
                </a:lnTo>
                <a:lnTo>
                  <a:pt x="130962" y="977"/>
                </a:lnTo>
                <a:lnTo>
                  <a:pt x="129044" y="977"/>
                </a:lnTo>
                <a:lnTo>
                  <a:pt x="87363" y="10325"/>
                </a:lnTo>
                <a:lnTo>
                  <a:pt x="51816" y="31889"/>
                </a:lnTo>
                <a:lnTo>
                  <a:pt x="24218" y="62979"/>
                </a:lnTo>
                <a:lnTo>
                  <a:pt x="6350" y="100888"/>
                </a:lnTo>
                <a:lnTo>
                  <a:pt x="0" y="142887"/>
                </a:lnTo>
                <a:lnTo>
                  <a:pt x="876" y="158965"/>
                </a:lnTo>
                <a:lnTo>
                  <a:pt x="3454" y="176784"/>
                </a:lnTo>
                <a:lnTo>
                  <a:pt x="7658" y="196608"/>
                </a:lnTo>
                <a:lnTo>
                  <a:pt x="13373" y="218706"/>
                </a:lnTo>
                <a:lnTo>
                  <a:pt x="22656" y="250456"/>
                </a:lnTo>
                <a:lnTo>
                  <a:pt x="31102" y="280136"/>
                </a:lnTo>
                <a:lnTo>
                  <a:pt x="36906" y="300850"/>
                </a:lnTo>
                <a:lnTo>
                  <a:pt x="39192" y="309105"/>
                </a:lnTo>
                <a:lnTo>
                  <a:pt x="46837" y="309105"/>
                </a:lnTo>
                <a:lnTo>
                  <a:pt x="19113" y="213842"/>
                </a:lnTo>
                <a:lnTo>
                  <a:pt x="39014" y="241896"/>
                </a:lnTo>
                <a:lnTo>
                  <a:pt x="67144" y="264744"/>
                </a:lnTo>
                <a:lnTo>
                  <a:pt x="101384" y="280136"/>
                </a:lnTo>
                <a:lnTo>
                  <a:pt x="139560" y="285775"/>
                </a:lnTo>
                <a:lnTo>
                  <a:pt x="160655" y="284314"/>
                </a:lnTo>
                <a:lnTo>
                  <a:pt x="180670" y="279946"/>
                </a:lnTo>
                <a:lnTo>
                  <a:pt x="183146" y="278968"/>
                </a:lnTo>
                <a:lnTo>
                  <a:pt x="199250" y="272656"/>
                </a:lnTo>
                <a:lnTo>
                  <a:pt x="216039" y="262445"/>
                </a:lnTo>
                <a:lnTo>
                  <a:pt x="216039" y="263423"/>
                </a:lnTo>
                <a:lnTo>
                  <a:pt x="92722" y="396582"/>
                </a:lnTo>
                <a:lnTo>
                  <a:pt x="103238" y="396582"/>
                </a:lnTo>
                <a:lnTo>
                  <a:pt x="188328" y="303911"/>
                </a:lnTo>
                <a:lnTo>
                  <a:pt x="218897" y="271195"/>
                </a:lnTo>
                <a:lnTo>
                  <a:pt x="226872" y="262445"/>
                </a:lnTo>
                <a:lnTo>
                  <a:pt x="253187" y="230454"/>
                </a:lnTo>
                <a:lnTo>
                  <a:pt x="272084" y="195986"/>
                </a:lnTo>
                <a:lnTo>
                  <a:pt x="281038" y="146773"/>
                </a:lnTo>
                <a:lnTo>
                  <a:pt x="335534" y="396582"/>
                </a:lnTo>
                <a:lnTo>
                  <a:pt x="343179" y="396582"/>
                </a:lnTo>
                <a:lnTo>
                  <a:pt x="335876" y="364020"/>
                </a:lnTo>
                <a:lnTo>
                  <a:pt x="319163" y="289179"/>
                </a:lnTo>
                <a:lnTo>
                  <a:pt x="300837" y="206311"/>
                </a:lnTo>
                <a:lnTo>
                  <a:pt x="288683" y="149694"/>
                </a:lnTo>
                <a:lnTo>
                  <a:pt x="287997" y="146773"/>
                </a:lnTo>
                <a:lnTo>
                  <a:pt x="274586" y="97320"/>
                </a:lnTo>
                <a:lnTo>
                  <a:pt x="249491" y="61239"/>
                </a:lnTo>
                <a:lnTo>
                  <a:pt x="246634" y="61239"/>
                </a:lnTo>
                <a:lnTo>
                  <a:pt x="257822" y="78232"/>
                </a:lnTo>
                <a:lnTo>
                  <a:pt x="266585" y="98056"/>
                </a:lnTo>
                <a:lnTo>
                  <a:pt x="272313" y="119875"/>
                </a:lnTo>
                <a:lnTo>
                  <a:pt x="274358" y="142887"/>
                </a:lnTo>
                <a:lnTo>
                  <a:pt x="267500" y="185775"/>
                </a:lnTo>
                <a:lnTo>
                  <a:pt x="248450" y="223126"/>
                </a:lnTo>
                <a:lnTo>
                  <a:pt x="219430" y="252628"/>
                </a:lnTo>
                <a:lnTo>
                  <a:pt x="182702" y="271995"/>
                </a:lnTo>
                <a:lnTo>
                  <a:pt x="140525" y="278968"/>
                </a:lnTo>
                <a:lnTo>
                  <a:pt x="98336" y="271995"/>
                </a:lnTo>
                <a:lnTo>
                  <a:pt x="61607" y="252628"/>
                </a:lnTo>
                <a:lnTo>
                  <a:pt x="32600" y="223126"/>
                </a:lnTo>
                <a:lnTo>
                  <a:pt x="27863" y="213842"/>
                </a:lnTo>
                <a:lnTo>
                  <a:pt x="13538" y="185775"/>
                </a:lnTo>
                <a:lnTo>
                  <a:pt x="6680" y="142887"/>
                </a:lnTo>
                <a:lnTo>
                  <a:pt x="13538" y="99999"/>
                </a:lnTo>
                <a:lnTo>
                  <a:pt x="32600" y="62649"/>
                </a:lnTo>
                <a:lnTo>
                  <a:pt x="61607" y="33147"/>
                </a:lnTo>
                <a:lnTo>
                  <a:pt x="98336" y="13766"/>
                </a:lnTo>
                <a:lnTo>
                  <a:pt x="140525" y="6807"/>
                </a:lnTo>
                <a:lnTo>
                  <a:pt x="164465" y="9080"/>
                </a:lnTo>
                <a:lnTo>
                  <a:pt x="187236" y="15544"/>
                </a:lnTo>
                <a:lnTo>
                  <a:pt x="208407" y="25666"/>
                </a:lnTo>
                <a:lnTo>
                  <a:pt x="227507" y="38874"/>
                </a:lnTo>
                <a:lnTo>
                  <a:pt x="231330" y="39852"/>
                </a:lnTo>
                <a:lnTo>
                  <a:pt x="238023" y="40817"/>
                </a:lnTo>
                <a:lnTo>
                  <a:pt x="240893" y="42773"/>
                </a:lnTo>
                <a:lnTo>
                  <a:pt x="227850" y="30568"/>
                </a:lnTo>
                <a:lnTo>
                  <a:pt x="213296" y="20294"/>
                </a:lnTo>
                <a:lnTo>
                  <a:pt x="197472" y="12014"/>
                </a:lnTo>
                <a:lnTo>
                  <a:pt x="183311" y="6807"/>
                </a:lnTo>
                <a:lnTo>
                  <a:pt x="180670" y="5829"/>
                </a:lnTo>
                <a:lnTo>
                  <a:pt x="394804" y="7785"/>
                </a:lnTo>
                <a:lnTo>
                  <a:pt x="394804" y="5829"/>
                </a:lnTo>
                <a:lnTo>
                  <a:pt x="394804" y="977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712" y="6748462"/>
            <a:ext cx="0" cy="15240"/>
          </a:xfrm>
          <a:custGeom>
            <a:avLst/>
            <a:gdLst/>
            <a:ahLst/>
            <a:cxnLst/>
            <a:rect l="l" t="t" r="r" b="b"/>
            <a:pathLst>
              <a:path h="15240">
                <a:moveTo>
                  <a:pt x="0" y="0"/>
                </a:moveTo>
                <a:lnTo>
                  <a:pt x="0" y="14693"/>
                </a:lnTo>
              </a:path>
            </a:pathLst>
          </a:custGeom>
          <a:ln w="7656">
            <a:solidFill>
              <a:srgbClr val="0033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4337" y="6310312"/>
            <a:ext cx="1076325" cy="438150"/>
          </a:xfrm>
          <a:custGeom>
            <a:avLst/>
            <a:gdLst/>
            <a:ahLst/>
            <a:cxnLst/>
            <a:rect l="l" t="t" r="r" b="b"/>
            <a:pathLst>
              <a:path w="1076325" h="438150">
                <a:moveTo>
                  <a:pt x="1076325" y="0"/>
                </a:moveTo>
                <a:lnTo>
                  <a:pt x="0" y="0"/>
                </a:lnTo>
                <a:lnTo>
                  <a:pt x="0" y="438150"/>
                </a:lnTo>
                <a:lnTo>
                  <a:pt x="1076325" y="438150"/>
                </a:lnTo>
                <a:lnTo>
                  <a:pt x="1076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4337" y="6310312"/>
            <a:ext cx="1076325" cy="438150"/>
          </a:xfrm>
          <a:custGeom>
            <a:avLst/>
            <a:gdLst/>
            <a:ahLst/>
            <a:cxnLst/>
            <a:rect l="l" t="t" r="r" b="b"/>
            <a:pathLst>
              <a:path w="1076325" h="438150">
                <a:moveTo>
                  <a:pt x="0" y="438150"/>
                </a:moveTo>
                <a:lnTo>
                  <a:pt x="1076325" y="438150"/>
                </a:lnTo>
                <a:lnTo>
                  <a:pt x="1076325" y="0"/>
                </a:lnTo>
                <a:lnTo>
                  <a:pt x="0" y="0"/>
                </a:lnTo>
                <a:lnTo>
                  <a:pt x="0" y="4381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00339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6994" y="2159317"/>
            <a:ext cx="9478010" cy="232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F3E0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3F3B-F170-4FEC-A8A7-3F697A61CFC1}" type="datetime1">
              <a:rPr lang="zh-CN" altLang="en-US" smtClean="0"/>
              <a:t>2025/10/5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  <a:t>‹#›</a:t>
            </a:fld>
            <a:endParaRPr lang="zh-CN" altLang="en-US" dirty="0"/>
          </a:p>
        </p:txBody>
      </p:sp>
      <p:pic>
        <p:nvPicPr>
          <p:cNvPr id="14" name="图片 13" descr="中科大">
            <a:extLst>
              <a:ext uri="{FF2B5EF4-FFF2-40B4-BE49-F238E27FC236}">
                <a16:creationId xmlns:a16="http://schemas.microsoft.com/office/drawing/2014/main" id="{540D13BA-0DDB-4313-B2A6-6E04A29A3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70" y="631888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3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txStyles>
    <p:titleStyle>
      <a:lvl1pPr eaLnBrk="1" hangingPunct="1">
        <a:defRPr sz="28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0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40EC49-96C5-4027-98FB-E6E6E9B0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6382"/>
            <a:ext cx="9144000" cy="1477328"/>
          </a:xfrm>
        </p:spPr>
        <p:txBody>
          <a:bodyPr/>
          <a:lstStyle/>
          <a:p>
            <a:r>
              <a:rPr lang="en-US" altLang="zh-CN" sz="4800" dirty="0"/>
              <a:t>Performance of C-</a:t>
            </a:r>
            <a:r>
              <a:rPr lang="el-GR" altLang="zh-CN" sz="4800" dirty="0"/>
              <a:t>μ</a:t>
            </a:r>
            <a:r>
              <a:rPr lang="en-US" altLang="zh-CN" sz="4800" dirty="0"/>
              <a:t>RGroove in magnetic field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9A95AD-F9DE-41BC-8EC4-E3F3E1922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499" y="3855199"/>
            <a:ext cx="9144000" cy="14773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Qixuan Huang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behalf of USTC-MPGD Group</a:t>
            </a:r>
          </a:p>
          <a:p>
            <a:endParaRPr lang="zh-CN" altLang="en-US" dirty="0"/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CD1EB9CA-094B-4DA7-A8CD-FB0C87A2C3A9}"/>
              </a:ext>
            </a:extLst>
          </p:cNvPr>
          <p:cNvSpPr txBox="1">
            <a:spLocks/>
          </p:cNvSpPr>
          <p:nvPr/>
        </p:nvSpPr>
        <p:spPr>
          <a:xfrm>
            <a:off x="1255272" y="5844016"/>
            <a:ext cx="9144000" cy="3996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　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en-US" altLang="zh-CN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DRD1-WG2, 7/10/2025</a:t>
            </a:r>
          </a:p>
        </p:txBody>
      </p:sp>
    </p:spTree>
    <p:extLst>
      <p:ext uri="{BB962C8B-B14F-4D97-AF65-F5344CB8AC3E}">
        <p14:creationId xmlns:p14="http://schemas.microsoft.com/office/powerpoint/2010/main" val="115630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72E97-F07A-4B1A-A9FF-F7C4915A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shift correction in magnetic field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73736BB-BE5C-41BE-AB7A-C48BB71EF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1" y="956671"/>
            <a:ext cx="3313971" cy="2592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A09F00-589F-4B16-BE84-BE804AA37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64" y="1013059"/>
            <a:ext cx="3393166" cy="24999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F1D002-23A1-44FA-A780-4F2E70E87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78" y="930318"/>
            <a:ext cx="2890632" cy="258269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932FF43-CC08-4366-9622-5EEDE8A7CEE0}"/>
              </a:ext>
            </a:extLst>
          </p:cNvPr>
          <p:cNvSpPr/>
          <p:nvPr/>
        </p:nvSpPr>
        <p:spPr>
          <a:xfrm>
            <a:off x="4595599" y="2464739"/>
            <a:ext cx="432148" cy="8517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947DE910-34BE-4DD6-9B93-9D03988972F8}"/>
              </a:ext>
            </a:extLst>
          </p:cNvPr>
          <p:cNvSpPr/>
          <p:nvPr/>
        </p:nvSpPr>
        <p:spPr>
          <a:xfrm>
            <a:off x="5027747" y="2464739"/>
            <a:ext cx="4070959" cy="15970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341431-A700-41DF-987D-AACBE6616AE9}"/>
              </a:ext>
            </a:extLst>
          </p:cNvPr>
          <p:cNvSpPr txBox="1"/>
          <p:nvPr/>
        </p:nvSpPr>
        <p:spPr>
          <a:xfrm>
            <a:off x="7435640" y="4080984"/>
            <a:ext cx="457835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Observed abnormal events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Indicates a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timing shift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affecting all points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Applying a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time offset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points during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abnormal events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67A579-300B-4D63-A7E4-97B7D1DF9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4" y="3635787"/>
            <a:ext cx="2778567" cy="24663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7B3A63-F498-4297-9B41-DE8CBC0D3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62" y="3697679"/>
            <a:ext cx="2895498" cy="240443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53661D8-7B3B-42D0-806A-4567BCF172D8}"/>
              </a:ext>
            </a:extLst>
          </p:cNvPr>
          <p:cNvSpPr txBox="1"/>
          <p:nvPr/>
        </p:nvSpPr>
        <p:spPr>
          <a:xfrm>
            <a:off x="883061" y="3513013"/>
            <a:ext cx="284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Origin residual distribution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2DD3B7-3DC3-4D9A-B18D-93C664931BE3}"/>
              </a:ext>
            </a:extLst>
          </p:cNvPr>
          <p:cNvSpPr txBox="1"/>
          <p:nvPr/>
        </p:nvSpPr>
        <p:spPr>
          <a:xfrm>
            <a:off x="4814271" y="3537853"/>
            <a:ext cx="233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corrected distribution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614CB6-A72A-407E-94DD-D52B44241F31}"/>
              </a:ext>
            </a:extLst>
          </p:cNvPr>
          <p:cNvSpPr txBox="1"/>
          <p:nvPr/>
        </p:nvSpPr>
        <p:spPr>
          <a:xfrm>
            <a:off x="2397420" y="1426827"/>
            <a:ext cx="575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0 T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38E552C-B612-4F87-8888-00801DE21539}"/>
              </a:ext>
            </a:extLst>
          </p:cNvPr>
          <p:cNvSpPr txBox="1"/>
          <p:nvPr/>
        </p:nvSpPr>
        <p:spPr>
          <a:xfrm>
            <a:off x="5982747" y="1452671"/>
            <a:ext cx="5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1 T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151FD435-6784-4C0C-8E9E-7D5CA53D73B5}"/>
              </a:ext>
            </a:extLst>
          </p:cNvPr>
          <p:cNvSpPr/>
          <p:nvPr/>
        </p:nvSpPr>
        <p:spPr>
          <a:xfrm rot="8242937">
            <a:off x="3417975" y="3664563"/>
            <a:ext cx="1327425" cy="21701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31A03804-849C-4C93-AEA2-B82D7789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92" y="1059089"/>
            <a:ext cx="4253249" cy="35135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BCFE85-61BA-4447-8BD8-0A59B22F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4" y="3983462"/>
            <a:ext cx="2743234" cy="204308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3C45E02-8142-42DA-ABF9-DD353920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 in magnetic field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8AAAEB-7D15-4C55-8C46-CB444A2D8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595" y="898925"/>
            <a:ext cx="4509181" cy="36631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807552-D731-4C94-81CF-7B919B3CA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26" y="1433949"/>
            <a:ext cx="2673983" cy="1925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7B09E3-52BB-43BC-89E6-CE1861E6F0F6}"/>
                  </a:ext>
                </a:extLst>
              </p:cNvPr>
              <p:cNvSpPr txBox="1"/>
              <p:nvPr/>
            </p:nvSpPr>
            <p:spPr>
              <a:xfrm>
                <a:off x="1898650" y="2446534"/>
                <a:ext cx="1022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176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7B09E3-52BB-43BC-89E6-CE1861E6F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50" y="2446534"/>
                <a:ext cx="1022203" cy="369332"/>
              </a:xfrm>
              <a:prstGeom prst="rect">
                <a:avLst/>
              </a:prstGeom>
              <a:blipFill>
                <a:blip r:embed="rId6"/>
                <a:stretch>
                  <a:fillRect l="-476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FED7CF-F2BA-490D-8558-FC9B8CA151D1}"/>
                  </a:ext>
                </a:extLst>
              </p:cNvPr>
              <p:cNvSpPr txBox="1"/>
              <p:nvPr/>
            </p:nvSpPr>
            <p:spPr>
              <a:xfrm>
                <a:off x="1954906" y="4936079"/>
                <a:ext cx="10222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162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0FED7CF-F2BA-490D-8558-FC9B8CA15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06" y="4936079"/>
                <a:ext cx="1022203" cy="369332"/>
              </a:xfrm>
              <a:prstGeom prst="rect">
                <a:avLst/>
              </a:prstGeom>
              <a:blipFill>
                <a:blip r:embed="rId7"/>
                <a:stretch>
                  <a:fillRect l="-538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9C8A4D94-FBFB-4F53-B4F5-650536A1A3F4}"/>
              </a:ext>
            </a:extLst>
          </p:cNvPr>
          <p:cNvSpPr txBox="1"/>
          <p:nvPr/>
        </p:nvSpPr>
        <p:spPr>
          <a:xfrm>
            <a:off x="1103075" y="109539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Micro-TPC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D934991-976B-43CE-B146-96B89B62429C}"/>
              </a:ext>
            </a:extLst>
          </p:cNvPr>
          <p:cNvSpPr txBox="1"/>
          <p:nvPr/>
        </p:nvSpPr>
        <p:spPr>
          <a:xfrm>
            <a:off x="174134" y="3559988"/>
            <a:ext cx="302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Combine of CC and Micro-TPC</a:t>
            </a:r>
            <a:endParaRPr lang="zh-CN" alt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3C63B6B-2851-42A2-A7C0-B0DA903E2665}"/>
                  </a:ext>
                </a:extLst>
              </p:cNvPr>
              <p:cNvSpPr txBox="1"/>
              <p:nvPr/>
            </p:nvSpPr>
            <p:spPr>
              <a:xfrm>
                <a:off x="3810000" y="4661645"/>
                <a:ext cx="6779420" cy="1287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At incident angle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0°: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~127 μm by μ-TPC (without track error)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New CC + </a:t>
                </a:r>
                <a:r>
                  <a:rPr lang="el-GR" altLang="zh-CN" dirty="0"/>
                  <a:t>μ</a:t>
                </a:r>
                <a:r>
                  <a:rPr lang="en-US" altLang="zh-CN" dirty="0"/>
                  <a:t>TPC combination improves resolution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Resolution degrades with increasing magnetic field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3C63B6B-2851-42A2-A7C0-B0DA903E2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661645"/>
                <a:ext cx="6779420" cy="1287532"/>
              </a:xfrm>
              <a:prstGeom prst="rect">
                <a:avLst/>
              </a:prstGeom>
              <a:blipFill>
                <a:blip r:embed="rId8"/>
                <a:stretch>
                  <a:fillRect l="-540" r="-899" b="-7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50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204" y="156474"/>
            <a:ext cx="10868696" cy="854683"/>
          </a:xfrm>
        </p:spPr>
        <p:txBody>
          <a:bodyPr>
            <a:noAutofit/>
          </a:bodyPr>
          <a:lstStyle/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lang="en-US" altLang="zh-CN" b="1" dirty="0"/>
              <a:t>Summary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11840A-40C5-4678-A4D0-513207E3E301}"/>
              </a:ext>
            </a:extLst>
          </p:cNvPr>
          <p:cNvSpPr txBox="1"/>
          <p:nvPr/>
        </p:nvSpPr>
        <p:spPr>
          <a:xfrm>
            <a:off x="807414" y="1135489"/>
            <a:ext cx="1081943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</a:rPr>
              <a:t>Validation in Magnetic Field</a:t>
            </a:r>
            <a:endParaRPr lang="en-US" altLang="zh-CN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Verified detector performance at </a:t>
            </a:r>
            <a:r>
              <a:rPr lang="en-US" altLang="zh-CN" sz="2400" b="1" dirty="0">
                <a:latin typeface="+mn-lt"/>
              </a:rPr>
              <a:t>B = 1 T</a:t>
            </a:r>
            <a:endParaRPr lang="en-US" altLang="zh-CN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At normal incidence: </a:t>
            </a:r>
            <a:r>
              <a:rPr lang="en-US" altLang="zh-CN" sz="2400" b="1" dirty="0">
                <a:latin typeface="+mn-lt"/>
              </a:rPr>
              <a:t>&lt;130 μm spatial resolution</a:t>
            </a:r>
            <a:r>
              <a:rPr lang="en-US" altLang="zh-CN" sz="2400" dirty="0">
                <a:latin typeface="+mn-lt"/>
              </a:rPr>
              <a:t> achieved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lt"/>
              </a:rPr>
              <a:t>Proposed a </a:t>
            </a:r>
            <a:r>
              <a:rPr lang="en-US" altLang="zh-CN" sz="2400" b="1" dirty="0">
                <a:latin typeface="+mn-lt"/>
              </a:rPr>
              <a:t>new combination method</a:t>
            </a:r>
            <a:r>
              <a:rPr lang="en-US" altLang="zh-CN" sz="2400" dirty="0">
                <a:latin typeface="+mn-lt"/>
              </a:rPr>
              <a:t>, which further improves resolution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2"/>
    </mc:Choice>
    <mc:Fallback xmlns="">
      <p:transition spd="slow" advTm="332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69392" y="898645"/>
                <a:ext cx="5207427" cy="87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FF0000"/>
                    </a:solidFill>
                  </a:rPr>
                  <a:t>STCF</a:t>
                </a:r>
                <a:r>
                  <a:rPr lang="en-US" altLang="zh-CN" dirty="0"/>
                  <a:t> is an e + e- collider operating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dirty="0"/>
                  <a:t>=2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～</a:t>
                </a:r>
                <a:r>
                  <a:rPr lang="en-US" altLang="zh-CN" dirty="0"/>
                  <a:t>7 GeV with a peak luminosity of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altLang="zh-CN" dirty="0"/>
                  <a:t>cm</a:t>
                </a:r>
                <a:r>
                  <a:rPr lang="en-US" altLang="zh-CN" baseline="30000" dirty="0"/>
                  <a:t>-2</a:t>
                </a:r>
                <a:r>
                  <a:rPr lang="en-US" altLang="zh-CN" dirty="0"/>
                  <a:t>s</a:t>
                </a:r>
                <a:r>
                  <a:rPr lang="en-US" altLang="zh-CN" baseline="30000" dirty="0"/>
                  <a:t>-1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898645"/>
                <a:ext cx="5207427" cy="879793"/>
              </a:xfrm>
              <a:prstGeom prst="rect">
                <a:avLst/>
              </a:prstGeom>
              <a:blipFill>
                <a:blip r:embed="rId3"/>
                <a:stretch>
                  <a:fillRect l="-937" b="-9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9B3059A-66E8-1554-1AD7-51FB47974A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4" y="2233024"/>
            <a:ext cx="5355005" cy="337867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5851138-28ED-704F-0106-B128AC9414B7}"/>
              </a:ext>
            </a:extLst>
          </p:cNvPr>
          <p:cNvGrpSpPr/>
          <p:nvPr/>
        </p:nvGrpSpPr>
        <p:grpSpPr>
          <a:xfrm>
            <a:off x="3830886" y="2097453"/>
            <a:ext cx="2286462" cy="2133072"/>
            <a:chOff x="5002435" y="2476417"/>
            <a:chExt cx="2187130" cy="1905165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0C50454-78CA-FF89-B326-A636DBF92836}"/>
                </a:ext>
              </a:extLst>
            </p:cNvPr>
            <p:cNvSpPr/>
            <p:nvPr/>
          </p:nvSpPr>
          <p:spPr>
            <a:xfrm>
              <a:off x="5473680" y="4059848"/>
              <a:ext cx="612000" cy="126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F8FD797A-3768-E705-F854-B1F27AC79C7B}"/>
                </a:ext>
              </a:extLst>
            </p:cNvPr>
            <p:cNvSpPr/>
            <p:nvPr/>
          </p:nvSpPr>
          <p:spPr>
            <a:xfrm>
              <a:off x="6144200" y="3948503"/>
              <a:ext cx="576000" cy="115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B815A5B4-D528-0B78-0FB4-4C09C09512E4}"/>
                </a:ext>
              </a:extLst>
            </p:cNvPr>
            <p:cNvSpPr/>
            <p:nvPr/>
          </p:nvSpPr>
          <p:spPr>
            <a:xfrm>
              <a:off x="6729989" y="3786579"/>
              <a:ext cx="432000" cy="126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A5F6AD4-54DA-5219-E200-98D23824FF53}"/>
                </a:ext>
              </a:extLst>
            </p:cNvPr>
            <p:cNvSpPr/>
            <p:nvPr/>
          </p:nvSpPr>
          <p:spPr>
            <a:xfrm>
              <a:off x="6439476" y="2510229"/>
              <a:ext cx="376236" cy="115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4C0FBE4-4CBB-92CB-DAB1-CC03C0A2A305}"/>
                </a:ext>
              </a:extLst>
            </p:cNvPr>
            <p:cNvSpPr/>
            <p:nvPr/>
          </p:nvSpPr>
          <p:spPr>
            <a:xfrm>
              <a:off x="6037949" y="2528153"/>
              <a:ext cx="376236" cy="1152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4183188-3550-B599-7C05-26D1AF378DF0}"/>
                </a:ext>
              </a:extLst>
            </p:cNvPr>
            <p:cNvSpPr/>
            <p:nvPr/>
          </p:nvSpPr>
          <p:spPr>
            <a:xfrm>
              <a:off x="5619752" y="2553353"/>
              <a:ext cx="376236" cy="118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2466B57D-C2E6-54BA-7FDD-0138B2BECC41}"/>
                </a:ext>
              </a:extLst>
            </p:cNvPr>
            <p:cNvSpPr/>
            <p:nvPr/>
          </p:nvSpPr>
          <p:spPr>
            <a:xfrm>
              <a:off x="5276850" y="2576514"/>
              <a:ext cx="328613" cy="1440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494BF01-021D-91F9-D3FB-8173B35B4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435" y="2476417"/>
              <a:ext cx="2187130" cy="1905165"/>
            </a:xfrm>
            <a:prstGeom prst="rect">
              <a:avLst/>
            </a:prstGeom>
          </p:spPr>
        </p:pic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34A96DC-5DF2-7BCD-648F-DC2D03D75E4F}"/>
              </a:ext>
            </a:extLst>
          </p:cNvPr>
          <p:cNvCxnSpPr>
            <a:cxnSpLocks/>
          </p:cNvCxnSpPr>
          <p:nvPr/>
        </p:nvCxnSpPr>
        <p:spPr>
          <a:xfrm>
            <a:off x="4364773" y="3338397"/>
            <a:ext cx="328" cy="7447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0">
            <a:extLst>
              <a:ext uri="{FF2B5EF4-FFF2-40B4-BE49-F238E27FC236}">
                <a16:creationId xmlns:a16="http://schemas.microsoft.com/office/drawing/2014/main" id="{63E2BE22-9492-0122-91D0-C12ECA1DF873}"/>
              </a:ext>
            </a:extLst>
          </p:cNvPr>
          <p:cNvGrpSpPr/>
          <p:nvPr/>
        </p:nvGrpSpPr>
        <p:grpSpPr>
          <a:xfrm>
            <a:off x="2654291" y="2496475"/>
            <a:ext cx="1824581" cy="1050957"/>
            <a:chOff x="5858486" y="600912"/>
            <a:chExt cx="2103018" cy="1096794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6A035E5-F6A0-BC13-64E6-55E6BB8C22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09995" y="1167133"/>
              <a:ext cx="0" cy="53057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AAF5AB8-C61E-68FE-4FF9-58AFB6DA7405}"/>
                </a:ext>
              </a:extLst>
            </p:cNvPr>
            <p:cNvSpPr/>
            <p:nvPr/>
          </p:nvSpPr>
          <p:spPr bwMode="auto">
            <a:xfrm>
              <a:off x="5858486" y="600912"/>
              <a:ext cx="2103018" cy="387946"/>
            </a:xfrm>
            <a:prstGeom prst="rect">
              <a:avLst/>
            </a:prstGeom>
            <a:noFill/>
            <a:ln w="412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FF00"/>
                  </a:solidFill>
                  <a:ea typeface="STZhongsong" panose="02010600040101010101" pitchFamily="2" charset="-122"/>
                </a:rPr>
                <a:t>Collider</a:t>
              </a:r>
              <a:r>
                <a:rPr lang="zh-CN" altLang="en-US" b="1" dirty="0">
                  <a:solidFill>
                    <a:srgbClr val="FFFF00"/>
                  </a:solidFill>
                  <a:ea typeface="STZhongsong" panose="02010600040101010101" pitchFamily="2" charset="-122"/>
                </a:rPr>
                <a:t> </a:t>
              </a:r>
              <a:r>
                <a:rPr lang="en-US" altLang="zh-CN" b="1" dirty="0">
                  <a:solidFill>
                    <a:srgbClr val="FFFF00"/>
                  </a:solidFill>
                  <a:ea typeface="STZhongsong" panose="02010600040101010101" pitchFamily="2" charset="-122"/>
                </a:rPr>
                <a:t>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FF00"/>
                  </a:solidFill>
                  <a:ea typeface="STZhongsong" panose="02010600040101010101" pitchFamily="2" charset="-122"/>
                </a:rPr>
                <a:t>1000m</a:t>
              </a:r>
              <a:endParaRPr lang="zh-CN" altLang="en-US" b="1" dirty="0">
                <a:solidFill>
                  <a:srgbClr val="FFFF00"/>
                </a:solidFill>
                <a:ea typeface="STZhongsong" panose="02010600040101010101" pitchFamily="2" charset="-122"/>
              </a:endParaRPr>
            </a:p>
          </p:txBody>
        </p:sp>
      </p:grpSp>
      <p:sp>
        <p:nvSpPr>
          <p:cNvPr id="21" name="TextBox 5">
            <a:extLst>
              <a:ext uri="{FF2B5EF4-FFF2-40B4-BE49-F238E27FC236}">
                <a16:creationId xmlns:a16="http://schemas.microsoft.com/office/drawing/2014/main" id="{EF5BEF1C-7F95-6424-F71B-1A9E4DD73CD0}"/>
              </a:ext>
            </a:extLst>
          </p:cNvPr>
          <p:cNvSpPr txBox="1"/>
          <p:nvPr/>
        </p:nvSpPr>
        <p:spPr>
          <a:xfrm>
            <a:off x="4344393" y="3994912"/>
            <a:ext cx="1251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00"/>
                </a:solidFill>
              </a:rPr>
              <a:t>Detector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07C55E6-07BE-972F-8105-78595B586690}"/>
              </a:ext>
            </a:extLst>
          </p:cNvPr>
          <p:cNvSpPr txBox="1"/>
          <p:nvPr/>
        </p:nvSpPr>
        <p:spPr>
          <a:xfrm>
            <a:off x="1460566" y="2465911"/>
            <a:ext cx="1445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Damping Ring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150 m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BBC0849-64C2-79E1-A6F2-DAF9C037AD0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662557" y="4030605"/>
            <a:ext cx="681836" cy="1643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690D856-BBF8-18FA-6F85-0FF28FD80A91}"/>
              </a:ext>
            </a:extLst>
          </p:cNvPr>
          <p:cNvCxnSpPr>
            <a:cxnSpLocks/>
          </p:cNvCxnSpPr>
          <p:nvPr/>
        </p:nvCxnSpPr>
        <p:spPr bwMode="auto">
          <a:xfrm>
            <a:off x="2390347" y="3121828"/>
            <a:ext cx="136784" cy="39764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CAD9817D-E3AB-4A3F-8B86-13B722676372}"/>
              </a:ext>
            </a:extLst>
          </p:cNvPr>
          <p:cNvSpPr txBox="1"/>
          <p:nvPr/>
        </p:nvSpPr>
        <p:spPr>
          <a:xfrm>
            <a:off x="5831884" y="633073"/>
            <a:ext cx="6096662" cy="261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dirty="0"/>
              <a:t>Track detection under extremely high luminosity requires the ITK performance includes: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Ultra-Low Material Budget (&lt;0.3%X</a:t>
            </a:r>
            <a:r>
              <a:rPr lang="en-US" altLang="zh-CN" baseline="-25000" dirty="0">
                <a:solidFill>
                  <a:schemeClr val="tx1"/>
                </a:solidFill>
              </a:rPr>
              <a:t>0</a:t>
            </a:r>
            <a:r>
              <a:rPr lang="en-US" altLang="zh-CN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Good Spatial resolution (&lt;100μm)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Handle high occupancy operated in μ-TPC mode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……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33CBEC17-959B-40A6-AF35-F36F5CD33C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61" y="3235924"/>
            <a:ext cx="4777719" cy="2430487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6BDCFEED-F271-4D7B-82FC-677CBE6E0776}"/>
              </a:ext>
            </a:extLst>
          </p:cNvPr>
          <p:cNvSpPr txBox="1"/>
          <p:nvPr/>
        </p:nvSpPr>
        <p:spPr>
          <a:xfrm>
            <a:off x="6012872" y="5123946"/>
            <a:ext cx="516947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Possible Solutions</a:t>
            </a:r>
            <a:r>
              <a:rPr lang="zh-CN" altLang="en-US" sz="2400" b="1" dirty="0">
                <a:solidFill>
                  <a:srgbClr val="FF0000"/>
                </a:solidFill>
              </a:rPr>
              <a:t>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FF0000"/>
                </a:solidFill>
              </a:rPr>
              <a:t>	3-layers Cylindrical MPGDs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E2156A13-7BD9-456B-B72D-5056646B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2319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Super Tau-Charm Facility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29"/>
    </mc:Choice>
    <mc:Fallback xmlns="">
      <p:transition spd="slow" advTm="857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329B62-EA25-91EE-1D24-FE98F2DAD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5" y="824474"/>
            <a:ext cx="3165645" cy="190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C838D7-CB83-43B0-977C-FC84C2BC3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22" y="1011832"/>
            <a:ext cx="3037638" cy="19850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64D536-D306-491A-85C0-4D6E1888C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8" y="1099403"/>
            <a:ext cx="3354627" cy="1809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CEF88C0-709B-43C1-BE2D-26BCF733C517}"/>
              </a:ext>
            </a:extLst>
          </p:cNvPr>
          <p:cNvSpPr txBox="1"/>
          <p:nvPr/>
        </p:nvSpPr>
        <p:spPr>
          <a:xfrm>
            <a:off x="493516" y="3226793"/>
            <a:ext cx="5339660" cy="2604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altLang="zh-CN" sz="2800" b="1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kern="100" baseline="300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sz="2800" b="1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C-</a:t>
            </a:r>
            <a:r>
              <a:rPr lang="el-GR" altLang="zh-CN" sz="2800" b="1" dirty="0"/>
              <a:t> μ</a:t>
            </a:r>
            <a:r>
              <a:rPr lang="en-US" altLang="zh-CN" sz="2800" b="1" dirty="0"/>
              <a:t>RGroove</a:t>
            </a:r>
            <a:r>
              <a:rPr lang="en-US" altLang="zh-CN" sz="2800" b="1" kern="1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 prototype</a:t>
            </a:r>
            <a:r>
              <a:rPr lang="en-US" altLang="zh-CN" sz="28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 kern="1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Size of active area: D=131.0mm, L=100.0mm;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b="1" dirty="0"/>
              <a:t>Spatial resolution without magnetic field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/>
              <a:t>&lt;100μm for perpendicular tracks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/>
              <a:t>&lt;120μm for Oblique incident tracks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EF1BA5-7782-4155-9907-E4FBF5FC46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35" y="3180657"/>
            <a:ext cx="2124590" cy="285307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8395D4B-D065-424B-94A0-43E6970EC42F}"/>
              </a:ext>
            </a:extLst>
          </p:cNvPr>
          <p:cNvSpPr txBox="1"/>
          <p:nvPr/>
        </p:nvSpPr>
        <p:spPr>
          <a:xfrm>
            <a:off x="6593566" y="3682369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Prototype 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E6CC55-00D1-4E11-8EE3-92F950F21D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6" y="1250655"/>
            <a:ext cx="1613478" cy="8343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AC696A-6D8F-4C42-A396-8D9BA4C37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902" y="1411313"/>
            <a:ext cx="1163118" cy="727093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76AC1594-B1A0-407C-A7A9-FB5AB226FEF4}"/>
              </a:ext>
            </a:extLst>
          </p:cNvPr>
          <p:cNvSpPr/>
          <p:nvPr/>
        </p:nvSpPr>
        <p:spPr>
          <a:xfrm>
            <a:off x="4419557" y="2225671"/>
            <a:ext cx="469127" cy="2981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745D09C-0F8C-4079-9262-F10DAFFB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30887"/>
          </a:xfrm>
        </p:spPr>
        <p:txBody>
          <a:bodyPr/>
          <a:lstStyle/>
          <a:p>
            <a:r>
              <a:rPr kumimoji="1" lang="en-US" altLang="zh-CN" dirty="0">
                <a:ea typeface="Yu Gothic UI Light" panose="020B0300000000000000" pitchFamily="34" charset="-128"/>
              </a:rPr>
              <a:t>Cylindrical </a:t>
            </a:r>
            <a:r>
              <a:rPr lang="el-GR" altLang="zh-CN" dirty="0"/>
              <a:t>μ</a:t>
            </a:r>
            <a:r>
              <a:rPr lang="en-US" altLang="zh-CN" dirty="0"/>
              <a:t>RGroove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F8455B1-BFD5-48FB-8B34-ED2A89F070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84" y="3160474"/>
            <a:ext cx="3777192" cy="283289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CA74174-DCD4-4B2B-8361-5D7EE1E71968}"/>
              </a:ext>
            </a:extLst>
          </p:cNvPr>
          <p:cNvSpPr txBox="1"/>
          <p:nvPr/>
        </p:nvSpPr>
        <p:spPr>
          <a:xfrm>
            <a:off x="9448335" y="4811766"/>
            <a:ext cx="13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C-</a:t>
            </a:r>
            <a:r>
              <a:rPr lang="en-US" altLang="zh-CN" dirty="0" err="1">
                <a:highlight>
                  <a:srgbClr val="FFFF00"/>
                </a:highlight>
              </a:rPr>
              <a:t>μRGroove</a:t>
            </a:r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396BD20-C977-416B-8452-2133EBC24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0084" y="4949720"/>
            <a:ext cx="1363456" cy="104364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E12439A-17E7-4C9C-BA48-DD895DA9A663}"/>
              </a:ext>
            </a:extLst>
          </p:cNvPr>
          <p:cNvSpPr txBox="1"/>
          <p:nvPr/>
        </p:nvSpPr>
        <p:spPr>
          <a:xfrm>
            <a:off x="551092" y="5816736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Next, Test detector performance in magnetic field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5D6F7-FC87-444C-85C8-C3F01B3D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308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sz="2800" b="1" dirty="0"/>
              <a:t>Experiment setup</a:t>
            </a:r>
            <a:endParaRPr lang="en-US" altLang="zh-CN" sz="2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7FCFD7-FC16-4606-9618-BDF64EEEBEAC}"/>
              </a:ext>
            </a:extLst>
          </p:cNvPr>
          <p:cNvSpPr txBox="1"/>
          <p:nvPr/>
        </p:nvSpPr>
        <p:spPr>
          <a:xfrm>
            <a:off x="395604" y="801408"/>
            <a:ext cx="4920507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Goliath magnet at SPS-H4, B = 1T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Trackers: μRGroove,</a:t>
            </a:r>
            <a:r>
              <a:rPr lang="zh-CN" altLang="en-US" sz="1600" dirty="0">
                <a:latin typeface="+mj-ea"/>
                <a:ea typeface="+mj-ea"/>
              </a:rPr>
              <a:t> </a:t>
            </a:r>
            <a:r>
              <a:rPr lang="en-US" altLang="zh-CN" sz="1600" dirty="0">
                <a:latin typeface="+mj-ea"/>
                <a:ea typeface="+mj-ea"/>
              </a:rPr>
              <a:t>Ar/iC</a:t>
            </a:r>
            <a:r>
              <a:rPr lang="en-US" altLang="zh-CN" sz="1600" baseline="-25000" dirty="0">
                <a:latin typeface="+mj-ea"/>
                <a:ea typeface="+mj-ea"/>
              </a:rPr>
              <a:t>4</a:t>
            </a:r>
            <a:r>
              <a:rPr lang="en-US" altLang="zh-CN" sz="1600" dirty="0">
                <a:latin typeface="+mj-ea"/>
                <a:ea typeface="+mj-ea"/>
              </a:rPr>
              <a:t>H</a:t>
            </a:r>
            <a:r>
              <a:rPr lang="en-US" altLang="zh-CN" sz="1600" baseline="-25000" dirty="0">
                <a:latin typeface="+mj-ea"/>
                <a:ea typeface="+mj-ea"/>
              </a:rPr>
              <a:t>10</a:t>
            </a:r>
            <a:r>
              <a:rPr lang="en-US" altLang="zh-CN" sz="1600" dirty="0">
                <a:latin typeface="+mj-ea"/>
                <a:ea typeface="+mj-ea"/>
              </a:rPr>
              <a:t>(98/2),</a:t>
            </a:r>
            <a:r>
              <a:rPr lang="zh-CN" altLang="en-US" sz="1600" dirty="0">
                <a:latin typeface="+mj-ea"/>
                <a:ea typeface="+mj-ea"/>
              </a:rPr>
              <a:t> </a:t>
            </a:r>
            <a:r>
              <a:rPr lang="en-US" altLang="zh-CN" sz="1600" dirty="0">
                <a:latin typeface="+mj-ea"/>
                <a:ea typeface="+mj-ea"/>
              </a:rPr>
              <a:t>3kV/cm</a:t>
            </a:r>
            <a:r>
              <a:rPr lang="zh-CN" altLang="en-US" sz="1600" dirty="0">
                <a:latin typeface="+mj-ea"/>
                <a:ea typeface="+mj-ea"/>
              </a:rPr>
              <a:t> </a:t>
            </a:r>
            <a:r>
              <a:rPr lang="en-US" altLang="zh-CN" sz="1600" dirty="0">
                <a:latin typeface="+mj-ea"/>
                <a:ea typeface="+mj-ea"/>
              </a:rPr>
              <a:t>drift</a:t>
            </a:r>
            <a:r>
              <a:rPr lang="zh-CN" altLang="en-US" sz="1600" dirty="0">
                <a:latin typeface="+mj-ea"/>
                <a:ea typeface="+mj-ea"/>
              </a:rPr>
              <a:t> </a:t>
            </a:r>
            <a:r>
              <a:rPr lang="en-US" altLang="zh-CN" sz="1600" dirty="0">
                <a:latin typeface="+mj-ea"/>
                <a:ea typeface="+mj-ea"/>
              </a:rPr>
              <a:t>field, Lorentz angle:</a:t>
            </a:r>
            <a:r>
              <a:rPr lang="zh-CN" altLang="en-US" sz="1600" dirty="0">
                <a:latin typeface="+mj-ea"/>
                <a:ea typeface="+mj-ea"/>
              </a:rPr>
              <a:t> </a:t>
            </a:r>
            <a:r>
              <a:rPr lang="en-US" altLang="zh-CN" sz="1600" dirty="0">
                <a:latin typeface="+mj-ea"/>
                <a:ea typeface="+mj-ea"/>
              </a:rPr>
              <a:t>~6°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C-</a:t>
            </a:r>
            <a:r>
              <a:rPr lang="en-US" altLang="zh-CN" sz="1600" dirty="0" err="1">
                <a:latin typeface="+mj-ea"/>
                <a:ea typeface="+mj-ea"/>
              </a:rPr>
              <a:t>μRGroove</a:t>
            </a:r>
            <a:r>
              <a:rPr lang="en-US" altLang="zh-CN" sz="1600" dirty="0">
                <a:latin typeface="+mj-ea"/>
                <a:ea typeface="+mj-ea"/>
              </a:rPr>
              <a:t>: Ar/CF</a:t>
            </a:r>
            <a:r>
              <a:rPr lang="en-US" altLang="zh-CN" sz="1600" baseline="-25000" dirty="0">
                <a:latin typeface="+mj-ea"/>
                <a:ea typeface="+mj-ea"/>
              </a:rPr>
              <a:t>4</a:t>
            </a:r>
            <a:r>
              <a:rPr lang="en-US" altLang="zh-CN" sz="1600" dirty="0">
                <a:latin typeface="+mj-ea"/>
                <a:ea typeface="+mj-ea"/>
              </a:rPr>
              <a:t>/CO</a:t>
            </a:r>
            <a:r>
              <a:rPr lang="en-US" altLang="zh-CN" sz="1600" baseline="-25000" dirty="0">
                <a:latin typeface="+mj-ea"/>
                <a:ea typeface="+mj-ea"/>
              </a:rPr>
              <a:t>2</a:t>
            </a:r>
            <a:r>
              <a:rPr lang="en-US" altLang="zh-CN" sz="1600" dirty="0">
                <a:latin typeface="+mj-ea"/>
                <a:ea typeface="+mj-ea"/>
              </a:rPr>
              <a:t>(45/40/15), 0.5kV/cm drift field, Lorentz angle: ~22°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j-ea"/>
                <a:ea typeface="+mj-ea"/>
              </a:rPr>
              <a:t>APV25 + SRS + mmDAQ</a:t>
            </a:r>
            <a:endParaRPr lang="zh-CN" altLang="en-US" sz="1600" dirty="0"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4F981F-CCA9-4021-B71F-5A1162DB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44" y="203656"/>
            <a:ext cx="6045200" cy="33288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2D18D1-989E-4F07-841F-2F68D717E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6" b="13035"/>
          <a:stretch>
            <a:fillRect/>
          </a:stretch>
        </p:blipFill>
        <p:spPr>
          <a:xfrm>
            <a:off x="1272054" y="3442250"/>
            <a:ext cx="3427516" cy="26592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F9101F3-073C-4DE6-A860-98F144FDCA75}"/>
              </a:ext>
            </a:extLst>
          </p:cNvPr>
          <p:cNvSpPr txBox="1"/>
          <p:nvPr/>
        </p:nvSpPr>
        <p:spPr>
          <a:xfrm>
            <a:off x="1368769" y="3532546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2025. 07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01783D-73DF-4D10-A3FB-52B2575D7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62" y="3652107"/>
            <a:ext cx="6045200" cy="23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图片 87">
            <a:extLst>
              <a:ext uri="{FF2B5EF4-FFF2-40B4-BE49-F238E27FC236}">
                <a16:creationId xmlns:a16="http://schemas.microsoft.com/office/drawing/2014/main" id="{DEDA1855-C066-4924-8419-3E14AFA30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021" y="921019"/>
            <a:ext cx="3656484" cy="27992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5B32EB9-EA06-4BB6-8980-BF6AFC5C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Workflow of Raw Data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5438C7-0185-4D5D-8782-21F95C05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52" y="3463763"/>
            <a:ext cx="2949427" cy="2645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3EF77B-8F13-4898-B2E2-8B66BAD40D3B}"/>
              </a:ext>
            </a:extLst>
          </p:cNvPr>
          <p:cNvSpPr txBox="1"/>
          <p:nvPr/>
        </p:nvSpPr>
        <p:spPr>
          <a:xfrm>
            <a:off x="4386327" y="3796680"/>
            <a:ext cx="707033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Beam Analysis Workflow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/>
              <a:t>Waveform Process</a:t>
            </a:r>
            <a:r>
              <a:rPr lang="en-US" altLang="zh-CN" sz="1600" dirty="0"/>
              <a:t>: extract charge and time with fit the leading edge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/>
              <a:t>Clustering</a:t>
            </a:r>
            <a:r>
              <a:rPr lang="en-US" altLang="zh-CN" sz="1600" dirty="0"/>
              <a:t>: group neighboring fired strips,  allow one missing strip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/>
              <a:t>Event Selection</a:t>
            </a:r>
            <a:r>
              <a:rPr lang="en-US" altLang="zh-CN" sz="1600" dirty="0"/>
              <a:t>: allow only one hit per tracker, keep tracks with χ² &lt; 10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/>
              <a:t>DUT Matching</a:t>
            </a:r>
            <a:r>
              <a:rPr lang="en-US" altLang="zh-CN" sz="1600" dirty="0"/>
              <a:t>: get hit point and find nearest cluster in the DUT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1" dirty="0"/>
              <a:t>Reconstruct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EFA802B-F498-470E-801C-1BB3DF7E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52" y="887473"/>
            <a:ext cx="2783056" cy="240665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77CC69DD-433A-48A2-80E1-40181BA9A343}"/>
              </a:ext>
            </a:extLst>
          </p:cNvPr>
          <p:cNvSpPr txBox="1"/>
          <p:nvPr/>
        </p:nvSpPr>
        <p:spPr>
          <a:xfrm>
            <a:off x="2601661" y="460202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~12 </a:t>
            </a:r>
            <a:r>
              <a:rPr lang="en-US" altLang="zh-CN" dirty="0" err="1">
                <a:solidFill>
                  <a:srgbClr val="FF0000"/>
                </a:solidFill>
              </a:rPr>
              <a:t>Adc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04136707-1774-47F4-810C-0CBE26301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148" y="844579"/>
            <a:ext cx="3715333" cy="2799223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7A85341B-E517-4169-8CBD-3829577B399E}"/>
              </a:ext>
            </a:extLst>
          </p:cNvPr>
          <p:cNvSpPr txBox="1"/>
          <p:nvPr/>
        </p:nvSpPr>
        <p:spPr>
          <a:xfrm>
            <a:off x="8842241" y="609606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HitID for C-</a:t>
            </a:r>
            <a:r>
              <a:rPr lang="el-GR" altLang="zh-CN" dirty="0"/>
              <a:t>μ</a:t>
            </a:r>
            <a:r>
              <a:rPr lang="en-US" altLang="zh-CN" dirty="0"/>
              <a:t>RGroove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91F81623-99B4-4773-A7D9-FBCEA9722FE8}"/>
              </a:ext>
            </a:extLst>
          </p:cNvPr>
          <p:cNvSpPr txBox="1"/>
          <p:nvPr/>
        </p:nvSpPr>
        <p:spPr>
          <a:xfrm>
            <a:off x="5304928" y="659913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Track Slope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04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A76C8-E587-44E5-9320-76088580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30887"/>
          </a:xfrm>
        </p:spPr>
        <p:txBody>
          <a:bodyPr/>
          <a:lstStyle/>
          <a:p>
            <a:r>
              <a:rPr lang="en-US" altLang="zh-CN" dirty="0"/>
              <a:t>Tracking System </a:t>
            </a:r>
            <a:r>
              <a:rPr lang="en-US" altLang="zh-CN" sz="2800" dirty="0"/>
              <a:t>in magnetic field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676532-CD28-449D-BBFC-5765AF0D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2" y="3613189"/>
            <a:ext cx="3408019" cy="256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E4A69B-B1BB-4133-8400-F85FBD11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86" y="3756665"/>
            <a:ext cx="3521708" cy="249427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D2CD771-E4C8-4450-9B9C-B926EED9C364}"/>
              </a:ext>
            </a:extLst>
          </p:cNvPr>
          <p:cNvSpPr/>
          <p:nvPr/>
        </p:nvSpPr>
        <p:spPr>
          <a:xfrm>
            <a:off x="7948151" y="1312708"/>
            <a:ext cx="154409" cy="1554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15B7F3B-F865-4BBC-9CB5-B72B51C8E003}"/>
              </a:ext>
            </a:extLst>
          </p:cNvPr>
          <p:cNvSpPr/>
          <p:nvPr/>
        </p:nvSpPr>
        <p:spPr>
          <a:xfrm>
            <a:off x="9837748" y="1266971"/>
            <a:ext cx="154409" cy="1554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26FDA5-BE2E-4B33-9832-E1AC7F620CAF}"/>
              </a:ext>
            </a:extLst>
          </p:cNvPr>
          <p:cNvSpPr/>
          <p:nvPr/>
        </p:nvSpPr>
        <p:spPr>
          <a:xfrm>
            <a:off x="10457598" y="1266971"/>
            <a:ext cx="154409" cy="15544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1C2F48AF-939F-49FE-AA90-404314BED451}"/>
              </a:ext>
            </a:extLst>
          </p:cNvPr>
          <p:cNvSpPr/>
          <p:nvPr/>
        </p:nvSpPr>
        <p:spPr>
          <a:xfrm>
            <a:off x="8536264" y="1592610"/>
            <a:ext cx="900194" cy="903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B76BCB5-B5B8-423A-AF37-8B60D86D4D8E}"/>
              </a:ext>
            </a:extLst>
          </p:cNvPr>
          <p:cNvCxnSpPr>
            <a:cxnSpLocks/>
          </p:cNvCxnSpPr>
          <p:nvPr/>
        </p:nvCxnSpPr>
        <p:spPr>
          <a:xfrm flipH="1">
            <a:off x="10544057" y="998670"/>
            <a:ext cx="2333" cy="26830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8FC79BB9-B3C5-4C68-9DFD-04A427BC608E}"/>
              </a:ext>
            </a:extLst>
          </p:cNvPr>
          <p:cNvCxnSpPr/>
          <p:nvPr/>
        </p:nvCxnSpPr>
        <p:spPr>
          <a:xfrm>
            <a:off x="9904315" y="1109952"/>
            <a:ext cx="6304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E574080-D2DA-4881-82A9-A5DAFDF138B7}"/>
              </a:ext>
            </a:extLst>
          </p:cNvPr>
          <p:cNvCxnSpPr>
            <a:cxnSpLocks/>
          </p:cNvCxnSpPr>
          <p:nvPr/>
        </p:nvCxnSpPr>
        <p:spPr>
          <a:xfrm flipH="1">
            <a:off x="9895060" y="998670"/>
            <a:ext cx="2333" cy="26830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E94A9E6-1662-48E9-B0AC-4ECCFEE553A9}"/>
              </a:ext>
            </a:extLst>
          </p:cNvPr>
          <p:cNvCxnSpPr>
            <a:cxnSpLocks/>
          </p:cNvCxnSpPr>
          <p:nvPr/>
        </p:nvCxnSpPr>
        <p:spPr>
          <a:xfrm>
            <a:off x="9431538" y="998670"/>
            <a:ext cx="2588" cy="94308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22FCC07-8029-4F43-A08A-8A1DF8B651A1}"/>
              </a:ext>
            </a:extLst>
          </p:cNvPr>
          <p:cNvCxnSpPr>
            <a:cxnSpLocks/>
          </p:cNvCxnSpPr>
          <p:nvPr/>
        </p:nvCxnSpPr>
        <p:spPr>
          <a:xfrm flipH="1">
            <a:off x="8017337" y="1040384"/>
            <a:ext cx="2333" cy="26830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1905C0D8-B7C1-41DA-8DBE-D822C0A5D713}"/>
              </a:ext>
            </a:extLst>
          </p:cNvPr>
          <p:cNvCxnSpPr>
            <a:cxnSpLocks/>
          </p:cNvCxnSpPr>
          <p:nvPr/>
        </p:nvCxnSpPr>
        <p:spPr>
          <a:xfrm>
            <a:off x="8025355" y="1108303"/>
            <a:ext cx="1406183" cy="1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DACC130-BA76-4031-B5E4-110278282C3F}"/>
              </a:ext>
            </a:extLst>
          </p:cNvPr>
          <p:cNvCxnSpPr>
            <a:cxnSpLocks/>
          </p:cNvCxnSpPr>
          <p:nvPr/>
        </p:nvCxnSpPr>
        <p:spPr>
          <a:xfrm>
            <a:off x="9431538" y="1108303"/>
            <a:ext cx="4635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CDA88739-4716-4D98-AE53-892E02E402A6}"/>
              </a:ext>
            </a:extLst>
          </p:cNvPr>
          <p:cNvSpPr txBox="1"/>
          <p:nvPr/>
        </p:nvSpPr>
        <p:spPr>
          <a:xfrm>
            <a:off x="7431474" y="2926378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μRGroove3</a:t>
            </a:r>
            <a:endParaRPr lang="zh-CN" altLang="en-US" sz="14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0786F58-DBD7-4A44-BAF9-8570865F0923}"/>
              </a:ext>
            </a:extLst>
          </p:cNvPr>
          <p:cNvSpPr txBox="1"/>
          <p:nvPr/>
        </p:nvSpPr>
        <p:spPr>
          <a:xfrm>
            <a:off x="9431538" y="292161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μRGroove2</a:t>
            </a:r>
            <a:endParaRPr lang="zh-CN" altLang="en-US" sz="14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6A56097-30AE-434C-8D20-E62AADA9EBE2}"/>
              </a:ext>
            </a:extLst>
          </p:cNvPr>
          <p:cNvSpPr txBox="1"/>
          <p:nvPr/>
        </p:nvSpPr>
        <p:spPr>
          <a:xfrm>
            <a:off x="10457598" y="2921615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μRGroove1</a:t>
            </a:r>
            <a:endParaRPr lang="zh-CN" altLang="en-US" sz="14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215FBB4-D9A5-4089-9D99-35C123812BFA}"/>
              </a:ext>
            </a:extLst>
          </p:cNvPr>
          <p:cNvSpPr txBox="1"/>
          <p:nvPr/>
        </p:nvSpPr>
        <p:spPr>
          <a:xfrm>
            <a:off x="8387636" y="2575943"/>
            <a:ext cx="1315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C-</a:t>
            </a:r>
            <a:r>
              <a:rPr lang="en-US" altLang="zh-CN" sz="1400" dirty="0" err="1"/>
              <a:t>μRGroove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C6B62D7-465D-41CF-999B-005239B2A9E5}"/>
                  </a:ext>
                </a:extLst>
              </p:cNvPr>
              <p:cNvSpPr txBox="1"/>
              <p:nvPr/>
            </p:nvSpPr>
            <p:spPr>
              <a:xfrm>
                <a:off x="10123494" y="1108303"/>
                <a:ext cx="2325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C6B62D7-465D-41CF-999B-005239B2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494" y="1108303"/>
                <a:ext cx="232500" cy="215444"/>
              </a:xfrm>
              <a:prstGeom prst="rect">
                <a:avLst/>
              </a:prstGeom>
              <a:blipFill>
                <a:blip r:embed="rId4"/>
                <a:stretch>
                  <a:fillRect l="-18421" r="-2632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758279-D3D1-4FB1-AFEF-975DC28DFC60}"/>
                  </a:ext>
                </a:extLst>
              </p:cNvPr>
              <p:cNvSpPr txBox="1"/>
              <p:nvPr/>
            </p:nvSpPr>
            <p:spPr>
              <a:xfrm>
                <a:off x="9983215" y="799623"/>
                <a:ext cx="692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140 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32758279-D3D1-4FB1-AFEF-975DC28DF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215" y="799623"/>
                <a:ext cx="692369" cy="215444"/>
              </a:xfrm>
              <a:prstGeom prst="rect">
                <a:avLst/>
              </a:prstGeom>
              <a:blipFill>
                <a:blip r:embed="rId5"/>
                <a:stretch>
                  <a:fillRect l="-4425" r="-177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388266D5-0B8F-4CB1-93C6-5C13B9FBCFC1}"/>
                  </a:ext>
                </a:extLst>
              </p:cNvPr>
              <p:cNvSpPr txBox="1"/>
              <p:nvPr/>
            </p:nvSpPr>
            <p:spPr>
              <a:xfrm>
                <a:off x="9539631" y="1101239"/>
                <a:ext cx="236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388266D5-0B8F-4CB1-93C6-5C13B9FBC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631" y="1101239"/>
                <a:ext cx="236668" cy="215444"/>
              </a:xfrm>
              <a:prstGeom prst="rect">
                <a:avLst/>
              </a:prstGeom>
              <a:blipFill>
                <a:blip r:embed="rId6"/>
                <a:stretch>
                  <a:fillRect l="-17949" r="-2564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E9CC4473-BDE3-4928-BA2E-C0C0F98A3FF1}"/>
                  </a:ext>
                </a:extLst>
              </p:cNvPr>
              <p:cNvSpPr txBox="1"/>
              <p:nvPr/>
            </p:nvSpPr>
            <p:spPr>
              <a:xfrm>
                <a:off x="8668624" y="1108303"/>
                <a:ext cx="2366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E9CC4473-BDE3-4928-BA2E-C0C0F98A3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624" y="1108303"/>
                <a:ext cx="236668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FB39385E-E55D-4C14-94B9-6DA7F6F458F1}"/>
                  </a:ext>
                </a:extLst>
              </p:cNvPr>
              <p:cNvSpPr txBox="1"/>
              <p:nvPr/>
            </p:nvSpPr>
            <p:spPr>
              <a:xfrm>
                <a:off x="8438689" y="792689"/>
                <a:ext cx="692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FB39385E-E55D-4C14-94B9-6DA7F6F45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689" y="792689"/>
                <a:ext cx="692369" cy="215444"/>
              </a:xfrm>
              <a:prstGeom prst="rect">
                <a:avLst/>
              </a:prstGeom>
              <a:blipFill>
                <a:blip r:embed="rId8"/>
                <a:stretch>
                  <a:fillRect l="-4386" r="-1754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2CA5C66D-4251-4405-8C78-DA3126F39754}"/>
                  </a:ext>
                </a:extLst>
              </p:cNvPr>
              <p:cNvSpPr txBox="1"/>
              <p:nvPr/>
            </p:nvSpPr>
            <p:spPr>
              <a:xfrm>
                <a:off x="9290846" y="777056"/>
                <a:ext cx="6923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155 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2CA5C66D-4251-4405-8C78-DA3126F3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846" y="777056"/>
                <a:ext cx="692369" cy="215444"/>
              </a:xfrm>
              <a:prstGeom prst="rect">
                <a:avLst/>
              </a:prstGeom>
              <a:blipFill>
                <a:blip r:embed="rId9"/>
                <a:stretch>
                  <a:fillRect l="-4386" r="-1754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D1B8B8F8-6D44-4E6D-B925-AA7832F63EE0}"/>
                  </a:ext>
                </a:extLst>
              </p:cNvPr>
              <p:cNvSpPr txBox="1"/>
              <p:nvPr/>
            </p:nvSpPr>
            <p:spPr>
              <a:xfrm>
                <a:off x="490254" y="777056"/>
                <a:ext cx="6745977" cy="318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lt"/>
                  </a:rPr>
                  <a:t>Align trackers by minimizing track residuals </a:t>
                </a:r>
                <a:r>
                  <a:rPr lang="el-GR" altLang="zh-CN" dirty="0"/>
                  <a:t>χ²</a:t>
                </a:r>
                <a:r>
                  <a:rPr lang="en-US" altLang="zh-CN" dirty="0">
                    <a:latin typeface="+mn-lt"/>
                  </a:rPr>
                  <a:t>, mainly x/y translations and rotation around the z-axis.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Built track from </a:t>
                </a:r>
                <a:r>
                  <a:rPr lang="en-US" altLang="zh-CN" b="1" dirty="0"/>
                  <a:t>μRGroove1 &amp; 3</a:t>
                </a:r>
                <a:r>
                  <a:rPr lang="en-US" altLang="zh-CN" dirty="0"/>
                  <a:t>, then compute residuals to </a:t>
                </a:r>
                <a:r>
                  <a:rPr lang="en-US" altLang="zh-CN" b="1" dirty="0"/>
                  <a:t>μRGroove2</a:t>
                </a:r>
                <a:r>
                  <a:rPr lang="en-US" altLang="zh-CN" dirty="0"/>
                  <a:t> and estimate track error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Assume all trackers have the same spatial resolution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𝑡𝑟𝑎𝑐𝑘𝑒𝑟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𝑡𝑟𝑎𝑐𝑘𝑒𝑟</m:t>
                            </m:r>
                          </m:sub>
                        </m:sSub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+mn-lt"/>
                </a:endParaRPr>
              </a:p>
              <a:p>
                <a:endParaRPr lang="zh-CN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D1B8B8F8-6D44-4E6D-B925-AA7832F63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4" y="777056"/>
                <a:ext cx="6745977" cy="3186257"/>
              </a:xfrm>
              <a:prstGeom prst="rect">
                <a:avLst/>
              </a:prstGeom>
              <a:blipFill>
                <a:blip r:embed="rId10"/>
                <a:stretch>
                  <a:fillRect l="-542" r="-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椭圆 84">
            <a:extLst>
              <a:ext uri="{FF2B5EF4-FFF2-40B4-BE49-F238E27FC236}">
                <a16:creationId xmlns:a16="http://schemas.microsoft.com/office/drawing/2014/main" id="{68E5EA90-3F1B-4C37-BC08-71769B695A9D}"/>
              </a:ext>
            </a:extLst>
          </p:cNvPr>
          <p:cNvSpPr/>
          <p:nvPr/>
        </p:nvSpPr>
        <p:spPr>
          <a:xfrm>
            <a:off x="10972766" y="1040384"/>
            <a:ext cx="222250" cy="241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84DE1D1A-9027-4CEC-993C-6C1B15FA88FE}"/>
              </a:ext>
            </a:extLst>
          </p:cNvPr>
          <p:cNvSpPr/>
          <p:nvPr/>
        </p:nvSpPr>
        <p:spPr>
          <a:xfrm>
            <a:off x="11064841" y="113710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52B9CC95-F0F5-4E39-B005-A210AA693F9B}"/>
              </a:ext>
            </a:extLst>
          </p:cNvPr>
          <p:cNvCxnSpPr>
            <a:cxnSpLocks/>
          </p:cNvCxnSpPr>
          <p:nvPr/>
        </p:nvCxnSpPr>
        <p:spPr>
          <a:xfrm flipH="1">
            <a:off x="10869164" y="2630292"/>
            <a:ext cx="345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84E1A772-E456-4A1B-85EB-3681691043BA}"/>
              </a:ext>
            </a:extLst>
          </p:cNvPr>
          <p:cNvCxnSpPr>
            <a:cxnSpLocks/>
          </p:cNvCxnSpPr>
          <p:nvPr/>
        </p:nvCxnSpPr>
        <p:spPr>
          <a:xfrm flipH="1" flipV="1">
            <a:off x="11214759" y="2298344"/>
            <a:ext cx="1" cy="33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5977B268-1EF4-418F-A33C-6E6A2D758739}"/>
                  </a:ext>
                </a:extLst>
              </p:cNvPr>
              <p:cNvSpPr txBox="1"/>
              <p:nvPr/>
            </p:nvSpPr>
            <p:spPr>
              <a:xfrm>
                <a:off x="10979483" y="2584241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5977B268-1EF4-418F-A33C-6E6A2D758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483" y="2584241"/>
                <a:ext cx="180306" cy="276999"/>
              </a:xfrm>
              <a:prstGeom prst="rect">
                <a:avLst/>
              </a:prstGeom>
              <a:blipFill>
                <a:blip r:embed="rId11"/>
                <a:stretch>
                  <a:fillRect l="-16667" r="-10000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02791CA-7C5B-4F34-AD0C-461AAE688EF0}"/>
                  </a:ext>
                </a:extLst>
              </p:cNvPr>
              <p:cNvSpPr txBox="1"/>
              <p:nvPr/>
            </p:nvSpPr>
            <p:spPr>
              <a:xfrm>
                <a:off x="11278078" y="2325818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02791CA-7C5B-4F34-AD0C-461AAE688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078" y="2325818"/>
                <a:ext cx="194540" cy="276999"/>
              </a:xfrm>
              <a:prstGeom prst="rect">
                <a:avLst/>
              </a:prstGeom>
              <a:blipFill>
                <a:blip r:embed="rId12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2408E526-B726-4FD4-AC8B-43427E45843C}"/>
                  </a:ext>
                </a:extLst>
              </p:cNvPr>
              <p:cNvSpPr txBox="1"/>
              <p:nvPr/>
            </p:nvSpPr>
            <p:spPr>
              <a:xfrm>
                <a:off x="7431474" y="3567406"/>
                <a:ext cx="4642807" cy="258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lt"/>
                  </a:rPr>
                  <a:t>Estimate the track error(fitted from three trackers) via error propagation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C-</a:t>
                </a:r>
                <a:r>
                  <a:rPr lang="el-GR" altLang="zh-CN" dirty="0"/>
                  <a:t>μ</a:t>
                </a:r>
                <a:r>
                  <a:rPr lang="en-US" altLang="zh-CN" dirty="0"/>
                  <a:t>RGroove</a:t>
                </a:r>
                <a:r>
                  <a:rPr lang="en-US" altLang="zh-CN" sz="1800" dirty="0"/>
                  <a:t> placed at the position with minimum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𝑡𝑟𝑎𝑐𝑘𝑒𝑟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dirty="0">
                    <a:latin typeface="+mn-lt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lt"/>
                  </a:rPr>
                  <a:t>C-</a:t>
                </a:r>
                <a:r>
                  <a:rPr lang="el-GR" altLang="zh-CN" dirty="0">
                    <a:latin typeface="+mn-lt"/>
                  </a:rPr>
                  <a:t>μ</a:t>
                </a:r>
                <a:r>
                  <a:rPr lang="en-US" altLang="zh-CN" dirty="0">
                    <a:latin typeface="+mn-lt"/>
                  </a:rPr>
                  <a:t>RGroove position track error: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+mn-lt"/>
                  </a:rPr>
                  <a:t>	x: ~</a:t>
                </a:r>
                <a:r>
                  <a:rPr lang="en-US" altLang="zh-CN" dirty="0">
                    <a:solidFill>
                      <a:srgbClr val="FF0000"/>
                    </a:solidFill>
                    <a:latin typeface="+mn-lt"/>
                  </a:rPr>
                  <a:t>100 </a:t>
                </a:r>
                <a:r>
                  <a:rPr lang="el-GR" altLang="zh-CN" dirty="0">
                    <a:solidFill>
                      <a:srgbClr val="FF0000"/>
                    </a:solidFill>
                    <a:latin typeface="+mn-lt"/>
                  </a:rPr>
                  <a:t>μ</a:t>
                </a:r>
                <a:r>
                  <a:rPr lang="en-US" altLang="zh-CN" dirty="0">
                    <a:solidFill>
                      <a:srgbClr val="FF0000"/>
                    </a:solidFill>
                    <a:latin typeface="+mn-lt"/>
                  </a:rPr>
                  <a:t>m</a:t>
                </a:r>
                <a:r>
                  <a:rPr lang="en-US" altLang="zh-CN" dirty="0">
                    <a:latin typeface="+mn-lt"/>
                  </a:rPr>
                  <a:t>, y: ~66 </a:t>
                </a:r>
                <a:r>
                  <a:rPr lang="el-GR" altLang="zh-CN" dirty="0">
                    <a:latin typeface="+mn-lt"/>
                  </a:rPr>
                  <a:t>μ</a:t>
                </a:r>
                <a:r>
                  <a:rPr lang="en-US" altLang="zh-CN" dirty="0">
                    <a:latin typeface="+mn-lt"/>
                  </a:rPr>
                  <a:t>m</a:t>
                </a: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2408E526-B726-4FD4-AC8B-43427E458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474" y="3567406"/>
                <a:ext cx="4642807" cy="2580759"/>
              </a:xfrm>
              <a:prstGeom prst="rect">
                <a:avLst/>
              </a:prstGeom>
              <a:blipFill>
                <a:blip r:embed="rId13"/>
                <a:stretch>
                  <a:fillRect l="-787" b="-2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文本框 104">
            <a:extLst>
              <a:ext uri="{FF2B5EF4-FFF2-40B4-BE49-F238E27FC236}">
                <a16:creationId xmlns:a16="http://schemas.microsoft.com/office/drawing/2014/main" id="{F2947B79-92F9-4A91-875F-B762C9946F70}"/>
              </a:ext>
            </a:extLst>
          </p:cNvPr>
          <p:cNvSpPr txBox="1"/>
          <p:nvPr/>
        </p:nvSpPr>
        <p:spPr>
          <a:xfrm>
            <a:off x="3028950" y="5213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DEECE41-6EB3-4231-8FEB-D312D096FA69}"/>
                  </a:ext>
                </a:extLst>
              </p:cNvPr>
              <p:cNvSpPr txBox="1"/>
              <p:nvPr/>
            </p:nvSpPr>
            <p:spPr>
              <a:xfrm>
                <a:off x="1236652" y="5079486"/>
                <a:ext cx="1705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=223 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DEECE41-6EB3-4231-8FEB-D312D096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652" y="5079486"/>
                <a:ext cx="1705532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E234AA32-C797-48D4-962A-95822C9BFFF0}"/>
                  </a:ext>
                </a:extLst>
              </p:cNvPr>
              <p:cNvSpPr txBox="1"/>
              <p:nvPr/>
            </p:nvSpPr>
            <p:spPr>
              <a:xfrm>
                <a:off x="4859614" y="5130286"/>
                <a:ext cx="1705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=146 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μ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E234AA32-C797-48D4-962A-95822C9B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14" y="5130286"/>
                <a:ext cx="1705532" cy="369332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1B4B3694-7819-4FC6-9D39-E1A909DD1F1C}"/>
                  </a:ext>
                </a:extLst>
              </p:cNvPr>
              <p:cNvSpPr txBox="1"/>
              <p:nvPr/>
            </p:nvSpPr>
            <p:spPr>
              <a:xfrm>
                <a:off x="1033980" y="4178215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1B4B3694-7819-4FC6-9D39-E1A909DD1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80" y="4178215"/>
                <a:ext cx="3792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6CB53A01-E19E-4863-BEA2-AF13E6E5421C}"/>
                  </a:ext>
                </a:extLst>
              </p:cNvPr>
              <p:cNvSpPr txBox="1"/>
              <p:nvPr/>
            </p:nvSpPr>
            <p:spPr>
              <a:xfrm>
                <a:off x="4615380" y="4169962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6CB53A01-E19E-4863-BEA2-AF13E6E54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380" y="4169962"/>
                <a:ext cx="382604" cy="369332"/>
              </a:xfrm>
              <a:prstGeom prst="rect">
                <a:avLst/>
              </a:prstGeom>
              <a:blipFill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22D0BD68-C476-4AA1-B43D-BFEEA2877796}"/>
              </a:ext>
            </a:extLst>
          </p:cNvPr>
          <p:cNvCxnSpPr>
            <a:cxnSpLocks/>
          </p:cNvCxnSpPr>
          <p:nvPr/>
        </p:nvCxnSpPr>
        <p:spPr>
          <a:xfrm flipH="1">
            <a:off x="7346950" y="2041695"/>
            <a:ext cx="3931128" cy="25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74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B871E1-0823-45AD-80A0-39DB8CF6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98" y="1032074"/>
            <a:ext cx="3561408" cy="29475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F23C59E-A494-4773-B187-B713CF7E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30887"/>
          </a:xfrm>
        </p:spPr>
        <p:txBody>
          <a:bodyPr/>
          <a:lstStyle/>
          <a:p>
            <a:r>
              <a:rPr lang="en-US" altLang="zh-CN" b="1" dirty="0"/>
              <a:t>Spatial resolution @B = 0T 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35210ED2-2013-4D90-A1E6-59CC8E04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6" y="850559"/>
            <a:ext cx="2861642" cy="3004029"/>
          </a:xfrm>
          <a:prstGeom prst="rect">
            <a:avLst/>
          </a:prstGeom>
        </p:spPr>
      </p:pic>
      <p:sp>
        <p:nvSpPr>
          <p:cNvPr id="104" name="文本框 103">
            <a:extLst>
              <a:ext uri="{FF2B5EF4-FFF2-40B4-BE49-F238E27FC236}">
                <a16:creationId xmlns:a16="http://schemas.microsoft.com/office/drawing/2014/main" id="{1AB931D9-6F34-42FB-BCC9-0D3FE73B9F0E}"/>
              </a:ext>
            </a:extLst>
          </p:cNvPr>
          <p:cNvSpPr txBox="1"/>
          <p:nvPr/>
        </p:nvSpPr>
        <p:spPr>
          <a:xfrm>
            <a:off x="2159293" y="247650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Mid pos</a:t>
            </a:r>
            <a:endParaRPr lang="zh-CN" altLang="en-US" sz="1400" dirty="0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2C4AB78C-8E1A-4D63-8ACF-527007182BC7}"/>
              </a:ext>
            </a:extLst>
          </p:cNvPr>
          <p:cNvSpPr/>
          <p:nvPr/>
        </p:nvSpPr>
        <p:spPr>
          <a:xfrm>
            <a:off x="2118018" y="2438400"/>
            <a:ext cx="825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1B377296-7B1E-4883-8E69-E227D8FF16DC}"/>
              </a:ext>
            </a:extLst>
          </p:cNvPr>
          <p:cNvSpPr txBox="1"/>
          <p:nvPr/>
        </p:nvSpPr>
        <p:spPr>
          <a:xfrm>
            <a:off x="1209911" y="4805965"/>
            <a:ext cx="901358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Different hit positions lead to different incident angles through the cylindrical detector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Test the detector performance and determine the </a:t>
            </a:r>
            <a:r>
              <a:rPr lang="en-US" altLang="zh-CN" b="1" dirty="0"/>
              <a:t>center position at B=0 T</a:t>
            </a: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D03FC9D0-0DAD-494F-967C-FE38338118C5}"/>
              </a:ext>
            </a:extLst>
          </p:cNvPr>
          <p:cNvSpPr/>
          <p:nvPr/>
        </p:nvSpPr>
        <p:spPr>
          <a:xfrm>
            <a:off x="2533943" y="1060025"/>
            <a:ext cx="222250" cy="241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95364223-F9EA-4565-BB09-F7ED1A3A552D}"/>
              </a:ext>
            </a:extLst>
          </p:cNvPr>
          <p:cNvSpPr/>
          <p:nvPr/>
        </p:nvSpPr>
        <p:spPr>
          <a:xfrm>
            <a:off x="2626018" y="115674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93097AF4-4D80-4E2A-863A-77E46215E5E0}"/>
              </a:ext>
            </a:extLst>
          </p:cNvPr>
          <p:cNvSpPr/>
          <p:nvPr/>
        </p:nvSpPr>
        <p:spPr>
          <a:xfrm>
            <a:off x="5472520" y="1179606"/>
            <a:ext cx="921930" cy="1531844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D835E973-4E1E-43E9-A5F3-01B6A0689BD3}"/>
              </a:ext>
            </a:extLst>
          </p:cNvPr>
          <p:cNvSpPr txBox="1"/>
          <p:nvPr/>
        </p:nvSpPr>
        <p:spPr>
          <a:xfrm>
            <a:off x="5438375" y="2740681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Maybe wrinkle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A0A6EB1-256E-4783-B04E-4868829A401B}"/>
              </a:ext>
            </a:extLst>
          </p:cNvPr>
          <p:cNvSpPr txBox="1"/>
          <p:nvPr/>
        </p:nvSpPr>
        <p:spPr>
          <a:xfrm>
            <a:off x="4234569" y="688384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charge centroid Residual RMS</a:t>
            </a:r>
            <a:endParaRPr lang="zh-CN" altLang="en-US" sz="1600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AD6AD8D9-92B9-487D-85E9-13D7EDD22F5E}"/>
              </a:ext>
            </a:extLst>
          </p:cNvPr>
          <p:cNvSpPr txBox="1"/>
          <p:nvPr/>
        </p:nvSpPr>
        <p:spPr>
          <a:xfrm>
            <a:off x="871186" y="4021138"/>
            <a:ext cx="5783976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Divide the cylindrical surface into regions along the arc per 2°</a:t>
            </a:r>
          </a:p>
        </p:txBody>
      </p:sp>
      <p:pic>
        <p:nvPicPr>
          <p:cNvPr id="121" name="图片 120">
            <a:extLst>
              <a:ext uri="{FF2B5EF4-FFF2-40B4-BE49-F238E27FC236}">
                <a16:creationId xmlns:a16="http://schemas.microsoft.com/office/drawing/2014/main" id="{D47B8D4C-8D42-4AFD-B3C6-8547251A6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297" y="898545"/>
            <a:ext cx="3815240" cy="2973825"/>
          </a:xfrm>
          <a:prstGeom prst="rect">
            <a:avLst/>
          </a:prstGeom>
        </p:spPr>
      </p:pic>
      <p:sp>
        <p:nvSpPr>
          <p:cNvPr id="123" name="文本框 122">
            <a:extLst>
              <a:ext uri="{FF2B5EF4-FFF2-40B4-BE49-F238E27FC236}">
                <a16:creationId xmlns:a16="http://schemas.microsoft.com/office/drawing/2014/main" id="{29CF2EC5-B6D6-4DE5-8DC1-09CE268113A6}"/>
              </a:ext>
            </a:extLst>
          </p:cNvPr>
          <p:cNvSpPr txBox="1"/>
          <p:nvPr/>
        </p:nvSpPr>
        <p:spPr>
          <a:xfrm>
            <a:off x="7592297" y="3979621"/>
            <a:ext cx="402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The center hard to determine accurately, but 2° error does not matter</a:t>
            </a:r>
            <a:endParaRPr lang="zh-CN" alt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53D488FA-9C8F-4DE1-88D3-AF033DD8A950}"/>
                  </a:ext>
                </a:extLst>
              </p:cNvPr>
              <p:cNvSpPr txBox="1"/>
              <p:nvPr/>
            </p:nvSpPr>
            <p:spPr>
              <a:xfrm>
                <a:off x="4202965" y="1773376"/>
                <a:ext cx="1462148" cy="57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95</m:t>
                              </m:r>
                            </m:e>
                            <m:sup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</m:e>
                            <m:sup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sz="1400" i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70 </m:t>
                      </m:r>
                      <m:r>
                        <m:rPr>
                          <m:sty m:val="p"/>
                        </m:rPr>
                        <a:rPr lang="zh-CN" altLang="en-US" sz="1400" b="0" i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zh-CN" alt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53D488FA-9C8F-4DE1-88D3-AF033DD8A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65" y="1773376"/>
                <a:ext cx="1462148" cy="579198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1741B655-48F6-4977-B508-5AF7006692BF}"/>
              </a:ext>
            </a:extLst>
          </p:cNvPr>
          <p:cNvCxnSpPr/>
          <p:nvPr/>
        </p:nvCxnSpPr>
        <p:spPr>
          <a:xfrm flipH="1">
            <a:off x="4599704" y="2385457"/>
            <a:ext cx="234224" cy="66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弧形 6">
            <a:extLst>
              <a:ext uri="{FF2B5EF4-FFF2-40B4-BE49-F238E27FC236}">
                <a16:creationId xmlns:a16="http://schemas.microsoft.com/office/drawing/2014/main" id="{29A5616D-1165-4FF1-A0FB-950B71C71F9A}"/>
              </a:ext>
            </a:extLst>
          </p:cNvPr>
          <p:cNvSpPr/>
          <p:nvPr/>
        </p:nvSpPr>
        <p:spPr>
          <a:xfrm rot="5400000">
            <a:off x="319283" y="1328171"/>
            <a:ext cx="3020597" cy="2282302"/>
          </a:xfrm>
          <a:prstGeom prst="arc">
            <a:avLst>
              <a:gd name="adj1" fmla="val 16214526"/>
              <a:gd name="adj2" fmla="val 21568125"/>
            </a:avLst>
          </a:prstGeom>
          <a:ln w="12700">
            <a:prstDash val="lg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EB7B196-14EA-4A49-89D9-211B7CF173F4}"/>
              </a:ext>
            </a:extLst>
          </p:cNvPr>
          <p:cNvCxnSpPr>
            <a:cxnSpLocks/>
          </p:cNvCxnSpPr>
          <p:nvPr/>
        </p:nvCxnSpPr>
        <p:spPr>
          <a:xfrm>
            <a:off x="1904887" y="3111720"/>
            <a:ext cx="433524" cy="71296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AE2C031-F448-48F7-B75B-1DAC3D9E5E6E}"/>
              </a:ext>
            </a:extLst>
          </p:cNvPr>
          <p:cNvCxnSpPr>
            <a:cxnSpLocks/>
          </p:cNvCxnSpPr>
          <p:nvPr/>
        </p:nvCxnSpPr>
        <p:spPr>
          <a:xfrm>
            <a:off x="1944935" y="3063450"/>
            <a:ext cx="575964" cy="61368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AEB3BF31-5F6D-4B71-9CBD-7B6299A48E41}"/>
              </a:ext>
            </a:extLst>
          </p:cNvPr>
          <p:cNvCxnSpPr>
            <a:cxnSpLocks/>
          </p:cNvCxnSpPr>
          <p:nvPr/>
        </p:nvCxnSpPr>
        <p:spPr>
          <a:xfrm>
            <a:off x="1829581" y="3178627"/>
            <a:ext cx="304676" cy="734969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10D7E81-C800-48C1-80CD-3D5AD2BC92FF}"/>
              </a:ext>
            </a:extLst>
          </p:cNvPr>
          <p:cNvSpPr txBox="1"/>
          <p:nvPr/>
        </p:nvSpPr>
        <p:spPr>
          <a:xfrm>
            <a:off x="2025216" y="355127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63D72C4-FA45-437C-9D2F-094DE834992E}"/>
              </a:ext>
            </a:extLst>
          </p:cNvPr>
          <p:cNvSpPr txBox="1"/>
          <p:nvPr/>
        </p:nvSpPr>
        <p:spPr>
          <a:xfrm>
            <a:off x="2194768" y="34626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C7CCDFF-8E04-4425-AC2B-389F0080AB83}"/>
              </a:ext>
            </a:extLst>
          </p:cNvPr>
          <p:cNvSpPr txBox="1"/>
          <p:nvPr/>
        </p:nvSpPr>
        <p:spPr>
          <a:xfrm>
            <a:off x="1179181" y="334966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region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992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879F3-4269-43E0-930F-2D9CCB57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Charge-centroid @B = 1T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A960CB7-AD77-4997-A8D7-6BEAC27B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54" y="717833"/>
            <a:ext cx="2784395" cy="18652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E9292C-CE78-4438-84BF-9E16FC9D2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99" y="717833"/>
            <a:ext cx="2812848" cy="1865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2A3A9-E245-4DC6-A6CE-C2CA973571BF}"/>
                  </a:ext>
                </a:extLst>
              </p:cNvPr>
              <p:cNvSpPr txBox="1"/>
              <p:nvPr/>
            </p:nvSpPr>
            <p:spPr>
              <a:xfrm>
                <a:off x="7554248" y="1650457"/>
                <a:ext cx="1022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288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2A3A9-E245-4DC6-A6CE-C2CA97357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248" y="1650457"/>
                <a:ext cx="1022203" cy="369332"/>
              </a:xfrm>
              <a:prstGeom prst="rect">
                <a:avLst/>
              </a:prstGeom>
              <a:blipFill>
                <a:blip r:embed="rId5"/>
                <a:stretch>
                  <a:fillRect l="-4762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BD4D28C-36C7-4751-8118-9EA91F3484FD}"/>
                  </a:ext>
                </a:extLst>
              </p:cNvPr>
              <p:cNvSpPr txBox="1"/>
              <p:nvPr/>
            </p:nvSpPr>
            <p:spPr>
              <a:xfrm>
                <a:off x="10657492" y="1650457"/>
                <a:ext cx="977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121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BD4D28C-36C7-4751-8118-9EA91F3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492" y="1650457"/>
                <a:ext cx="977900" cy="369332"/>
              </a:xfrm>
              <a:prstGeom prst="rect">
                <a:avLst/>
              </a:prstGeom>
              <a:blipFill>
                <a:blip r:embed="rId6"/>
                <a:stretch>
                  <a:fillRect l="-496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571F00-8434-438E-98D2-C355BF7FB26B}"/>
                  </a:ext>
                </a:extLst>
              </p:cNvPr>
              <p:cNvSpPr txBox="1"/>
              <p:nvPr/>
            </p:nvSpPr>
            <p:spPr>
              <a:xfrm>
                <a:off x="6246148" y="2726227"/>
                <a:ext cx="2084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𝑖𝑛𝑐𝑖𝑑𝑒𝑛𝑡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571F00-8434-438E-98D2-C355BF7FB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48" y="2726227"/>
                <a:ext cx="2084993" cy="276999"/>
              </a:xfrm>
              <a:prstGeom prst="rect">
                <a:avLst/>
              </a:prstGeom>
              <a:blipFill>
                <a:blip r:embed="rId7"/>
                <a:stretch>
                  <a:fillRect l="-2047" r="-1754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6B47129-6269-4FA0-B770-252AAF2C3B58}"/>
                  </a:ext>
                </a:extLst>
              </p:cNvPr>
              <p:cNvSpPr txBox="1"/>
              <p:nvPr/>
            </p:nvSpPr>
            <p:spPr>
              <a:xfrm>
                <a:off x="8757549" y="2726226"/>
                <a:ext cx="3170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𝑖𝑛𝑐𝑖𝑑𝑒𝑛𝑡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𝐿𝑜𝑟𝑒𝑛𝑡𝑧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6B47129-6269-4FA0-B770-252AAF2C3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49" y="2726226"/>
                <a:ext cx="3170996" cy="276999"/>
              </a:xfrm>
              <a:prstGeom prst="rect">
                <a:avLst/>
              </a:prstGeom>
              <a:blipFill>
                <a:blip r:embed="rId8"/>
                <a:stretch>
                  <a:fillRect l="-1154" r="-962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45B4AA41-A397-4A79-8A05-57819BE35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3153" y="3146372"/>
            <a:ext cx="2784395" cy="18688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373E24-5D99-4C5D-8F61-882BC94380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5999" y="3101574"/>
            <a:ext cx="2880186" cy="1913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C40BDD-D4CC-424E-B05D-3788F078D81C}"/>
                  </a:ext>
                </a:extLst>
              </p:cNvPr>
              <p:cNvSpPr txBox="1"/>
              <p:nvPr/>
            </p:nvSpPr>
            <p:spPr>
              <a:xfrm>
                <a:off x="5520865" y="5268133"/>
                <a:ext cx="6743700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CC (</a:t>
                </a:r>
                <a:r>
                  <a:rPr lang="el-GR" altLang="zh-CN" dirty="0"/>
                  <a:t>Θ – </a:t>
                </a:r>
                <a:r>
                  <a:rPr lang="en-US" altLang="zh-CN" dirty="0"/>
                  <a:t>Lorentz angle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dirty="0"/>
                  <a:t> 0°) ≈ 70 </a:t>
                </a:r>
                <a:r>
                  <a:rPr lang="el-GR" altLang="zh-CN" dirty="0"/>
                  <a:t>μ</a:t>
                </a:r>
                <a:r>
                  <a:rPr lang="en-US" altLang="zh-CN" dirty="0"/>
                  <a:t>m correct for track error → consistent with </a:t>
                </a:r>
                <a:r>
                  <a:rPr lang="en-US" altLang="zh-CN" b="1" dirty="0"/>
                  <a:t>B = 0 T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EC40BDD-D4CC-424E-B05D-3788F078D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865" y="5268133"/>
                <a:ext cx="6743700" cy="872034"/>
              </a:xfrm>
              <a:prstGeom prst="rect">
                <a:avLst/>
              </a:prstGeom>
              <a:blipFill>
                <a:blip r:embed="rId11"/>
                <a:stretch>
                  <a:fillRect l="-814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FCD3476-C6B5-465D-BF1C-0FE28B9D1A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887" y="1130969"/>
            <a:ext cx="5430177" cy="42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37511-C965-411E-AA41-5F66D9AF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4" y="294640"/>
            <a:ext cx="11400790" cy="430887"/>
          </a:xfrm>
        </p:spPr>
        <p:txBody>
          <a:bodyPr/>
          <a:lstStyle/>
          <a:p>
            <a:r>
              <a:rPr lang="en-US" altLang="zh-CN" sz="2800" dirty="0"/>
              <a:t>The micro-TPC mode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17A19E-F4D4-402A-919A-5D9FCFC25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/>
          <a:stretch/>
        </p:blipFill>
        <p:spPr>
          <a:xfrm>
            <a:off x="7219577" y="294640"/>
            <a:ext cx="3772273" cy="20524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78FC30-9852-4C50-A01F-06CC4E684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87" y="2639590"/>
            <a:ext cx="4585384" cy="3429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59C9342-6A9E-43DA-BF93-DA0BE40117AA}"/>
              </a:ext>
            </a:extLst>
          </p:cNvPr>
          <p:cNvSpPr txBox="1"/>
          <p:nvPr/>
        </p:nvSpPr>
        <p:spPr>
          <a:xfrm>
            <a:off x="462995" y="899140"/>
            <a:ext cx="624419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 time information of the hits can be used with the drift velocity to reconstruct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For large incident angles or with magnetic field, micro-TPC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stronger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 charge centroid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03DC40-D666-48C5-99C3-F18667D3E08B}"/>
                  </a:ext>
                </a:extLst>
              </p:cNvPr>
              <p:cNvSpPr txBox="1"/>
              <p:nvPr/>
            </p:nvSpPr>
            <p:spPr>
              <a:xfrm>
                <a:off x="592135" y="2712283"/>
                <a:ext cx="5924552" cy="313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A new combination of CC and </a:t>
                </a:r>
                <a:r>
                  <a:rPr lang="el-GR" altLang="zh-CN" dirty="0"/>
                  <a:t>μ</a:t>
                </a:r>
                <a:r>
                  <a:rPr lang="en-US" altLang="zh-CN" dirty="0"/>
                  <a:t>TPC Method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Add the CC-reconstructed point as an extra point in the μ-TPC line fit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In the micro-coordinate, the extra point: 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𝑐h𝑎𝑟𝑔𝑒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𝑐𝑒𝑛𝑡𝑟𝑜𝑖𝑑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 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𝐺𝑎𝑠𝑔𝑎𝑝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Provides more stable fits in low-statistics events while keeping μ-TPC advantages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103DC40-D666-48C5-99C3-F18667D3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35" y="2712283"/>
                <a:ext cx="5924552" cy="3132204"/>
              </a:xfrm>
              <a:prstGeom prst="rect">
                <a:avLst/>
              </a:prstGeom>
              <a:blipFill>
                <a:blip r:embed="rId4"/>
                <a:stretch>
                  <a:fillRect l="-823" r="-1440" b="-2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F5A9E5AB-3574-4001-BE05-5C37D2E27564}"/>
              </a:ext>
            </a:extLst>
          </p:cNvPr>
          <p:cNvSpPr/>
          <p:nvPr/>
        </p:nvSpPr>
        <p:spPr>
          <a:xfrm>
            <a:off x="10033000" y="3894487"/>
            <a:ext cx="165100" cy="1905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4662B35-3667-4FE0-B6DC-3C80C3989BE6}"/>
              </a:ext>
            </a:extLst>
          </p:cNvPr>
          <p:cNvSpPr/>
          <p:nvPr/>
        </p:nvSpPr>
        <p:spPr>
          <a:xfrm>
            <a:off x="9734550" y="4760430"/>
            <a:ext cx="762000" cy="723959"/>
          </a:xfrm>
          <a:custGeom>
            <a:avLst/>
            <a:gdLst>
              <a:gd name="connsiteX0" fmla="*/ 0 w 1206500"/>
              <a:gd name="connsiteY0" fmla="*/ 723959 h 723959"/>
              <a:gd name="connsiteX1" fmla="*/ 647700 w 1206500"/>
              <a:gd name="connsiteY1" fmla="*/ 59 h 723959"/>
              <a:gd name="connsiteX2" fmla="*/ 1206500 w 1206500"/>
              <a:gd name="connsiteY2" fmla="*/ 692209 h 72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0" h="723959">
                <a:moveTo>
                  <a:pt x="0" y="723959"/>
                </a:moveTo>
                <a:cubicBezTo>
                  <a:pt x="223308" y="364655"/>
                  <a:pt x="446617" y="5351"/>
                  <a:pt x="647700" y="59"/>
                </a:cubicBezTo>
                <a:cubicBezTo>
                  <a:pt x="848783" y="-5233"/>
                  <a:pt x="1027641" y="343488"/>
                  <a:pt x="1206500" y="6922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BD8F89D-F45B-456E-802E-88DC6868CB1C}"/>
              </a:ext>
            </a:extLst>
          </p:cNvPr>
          <p:cNvCxnSpPr>
            <a:cxnSpLocks/>
          </p:cNvCxnSpPr>
          <p:nvPr/>
        </p:nvCxnSpPr>
        <p:spPr>
          <a:xfrm flipV="1">
            <a:off x="10115550" y="4100998"/>
            <a:ext cx="0" cy="660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48221"/>
      </p:ext>
    </p:extLst>
  </p:cSld>
  <p:clrMapOvr>
    <a:masterClrMapping/>
  </p:clrMapOvr>
</p:sld>
</file>

<file path=ppt/theme/theme1.xml><?xml version="1.0" encoding="utf-8"?>
<a:theme xmlns:a="http://schemas.openxmlformats.org/drawingml/2006/main" name="MPGD02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GD02" id="{F0DBB31B-C339-41A0-9E4E-0B3D62DE9D29}" vid="{E7D9E97E-3841-4F78-A25A-CB9B548BDB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6322</TotalTime>
  <Words>731</Words>
  <Application>Microsoft Office PowerPoint</Application>
  <PresentationFormat>宽屏</PresentationFormat>
  <Paragraphs>116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Cambria Math</vt:lpstr>
      <vt:lpstr>Wingdings</vt:lpstr>
      <vt:lpstr>MPGD02</vt:lpstr>
      <vt:lpstr>Performance of C-μRGroove in magnetic field</vt:lpstr>
      <vt:lpstr>Super Tau-Charm Facility</vt:lpstr>
      <vt:lpstr>Cylindrical μRGroove</vt:lpstr>
      <vt:lpstr>Experiment setup</vt:lpstr>
      <vt:lpstr>Analysis Workflow of Raw Data</vt:lpstr>
      <vt:lpstr>Tracking System in magnetic field</vt:lpstr>
      <vt:lpstr>Spatial resolution @B = 0T </vt:lpstr>
      <vt:lpstr>Charge-centroid @B = 1T </vt:lpstr>
      <vt:lpstr>The micro-TPC mode</vt:lpstr>
      <vt:lpstr>Time shift correction in magnetic field</vt:lpstr>
      <vt:lpstr>Result in magnetic field</vt:lpstr>
      <vt:lpstr>Summary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C-μRGroove in magnetic field</dc:title>
  <dc:creator>黄 启轩</dc:creator>
  <cp:lastModifiedBy>黄 启轩</cp:lastModifiedBy>
  <cp:revision>71</cp:revision>
  <dcterms:created xsi:type="dcterms:W3CDTF">2025-09-26T03:40:35Z</dcterms:created>
  <dcterms:modified xsi:type="dcterms:W3CDTF">2025-10-05T12:08:42Z</dcterms:modified>
</cp:coreProperties>
</file>