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3575"/>
  <p:notesSz cx="6858000" cy="9144000"/>
  <p:embeddedFontLst>
    <p:embeddedFont>
      <p:font typeface="Lexen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exend-bold.fntdata"/><Relationship Id="rId6" Type="http://schemas.openxmlformats.org/officeDocument/2006/relationships/slide" Target="slides/slide1.xml"/><Relationship Id="rId18" Type="http://schemas.openxmlformats.org/officeDocument/2006/relationships/font" Target="fonts/Lexe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3884612" y="0"/>
            <a:ext cx="2967037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/>
          <p:nvPr>
            <p:ph idx="2" type="sldImg"/>
          </p:nvPr>
        </p:nvSpPr>
        <p:spPr>
          <a:xfrm>
            <a:off x="685800" y="1143000"/>
            <a:ext cx="5481637" cy="3081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" name="Google Shape;9;n"/>
          <p:cNvSpPr txBox="1"/>
          <p:nvPr>
            <p:ph idx="1" type="body"/>
          </p:nvPr>
        </p:nvSpPr>
        <p:spPr>
          <a:xfrm>
            <a:off x="685800" y="4400550"/>
            <a:ext cx="5481637" cy="359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n"/>
          <p:cNvSpPr txBox="1"/>
          <p:nvPr/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n"/>
          <p:cNvSpPr txBox="1"/>
          <p:nvPr>
            <p:ph idx="12" type="sldNum"/>
          </p:nvPr>
        </p:nvSpPr>
        <p:spPr>
          <a:xfrm>
            <a:off x="3884612" y="8685212"/>
            <a:ext cx="2967037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/>
        </p:nvSpPr>
        <p:spPr>
          <a:xfrm>
            <a:off x="3884612" y="8685212"/>
            <a:ext cx="2967037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94754cdbf_2_0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894754cdbf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3" name="Google Shape;203;g3894754cdbf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8c68df09d_0_94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88c68df09d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0" name="Google Shape;220;g388c68df09d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46384be8b_0_30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846384be8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5" name="Google Shape;235;g2846384be8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43edd90b6_0_0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843edd90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Google Shape;90;g2843edd90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8c68df09d_0_4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88c68df09d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g388c68df09d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8c68df09d_0_15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88c68df09d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Google Shape;113;g388c68df09d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8c68df09d_0_29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88c68df09d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Google Shape;128;g388c68df09d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Schematic and do transition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ad9663c15_0_9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8ad9663c1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Google Shape;141;g38ad9663c1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Schematic and do transition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8c68df09d_0_60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88c68df09d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3" name="Google Shape;163;g388c68df09d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94754cdbf_1_4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894754cdbf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Google Shape;176;g3894754cdbf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8c68df09d_0_74:notes"/>
          <p:cNvSpPr txBox="1"/>
          <p:nvPr/>
        </p:nvSpPr>
        <p:spPr>
          <a:xfrm>
            <a:off x="3884612" y="8685212"/>
            <a:ext cx="2967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88c68df09d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9" name="Google Shape;189;g388c68df09d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8200" y="365125"/>
            <a:ext cx="1051083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8200" y="1825625"/>
            <a:ext cx="10510837" cy="434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 rot="5400000">
            <a:off x="7131844" y="1955006"/>
            <a:ext cx="5807075" cy="2627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 rot="5400000">
            <a:off x="1800225" y="-596900"/>
            <a:ext cx="5807075" cy="77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083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 rot="5400000">
            <a:off x="3920331" y="-1256506"/>
            <a:ext cx="4346575" cy="1051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5183188" y="987425"/>
            <a:ext cx="617378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5183188" y="987425"/>
            <a:ext cx="6173787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8200" y="365125"/>
            <a:ext cx="1051083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8200" y="365125"/>
            <a:ext cx="1051083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38200" y="1825625"/>
            <a:ext cx="5178425" cy="434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169025" y="1825625"/>
            <a:ext cx="5180013" cy="434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/>
          <p:nvPr>
            <p:ph type="title"/>
          </p:nvPr>
        </p:nvSpPr>
        <p:spPr>
          <a:xfrm>
            <a:off x="838200" y="365125"/>
            <a:ext cx="1051083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38200" y="1825625"/>
            <a:ext cx="10510837" cy="434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382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8610600" y="6356350"/>
            <a:ext cx="2738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/>
        </p:nvSpPr>
        <p:spPr>
          <a:xfrm>
            <a:off x="127000" y="222250"/>
            <a:ext cx="12171362" cy="6429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5" y="1637075"/>
            <a:ext cx="12193500" cy="20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500">
                <a:solidFill>
                  <a:schemeClr val="dk1"/>
                </a:solidFill>
              </a:rPr>
              <a:t>TPC readout with GridPix</a:t>
            </a:r>
            <a:endParaRPr b="1" sz="4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500">
                <a:solidFill>
                  <a:schemeClr val="dk1"/>
                </a:solidFill>
              </a:rPr>
              <a:t>Group 6</a:t>
            </a:r>
            <a:endParaRPr b="1" sz="3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5" y="3970475"/>
            <a:ext cx="121935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332000" spcFirstLastPara="1" rIns="1332000" wrap="square" tIns="468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The Australian National University, Canberra, Australia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AstroCeNT, CAMK PAN, Warsaw, Poland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Laboratory of Instrumentation and Experimental Particle Physics, Coimbra, Portugal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University of Bonn, Germany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27600" y="3220875"/>
            <a:ext cx="109461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500" u="sng">
                <a:solidFill>
                  <a:schemeClr val="dk1"/>
                </a:solidFill>
              </a:rPr>
              <a:t>Victoria Bashu</a:t>
            </a:r>
            <a:r>
              <a:rPr baseline="30000" lang="en-GB" sz="2500">
                <a:solidFill>
                  <a:schemeClr val="dk1"/>
                </a:solidFill>
              </a:rPr>
              <a:t>1</a:t>
            </a:r>
            <a:r>
              <a:rPr lang="en-GB" sz="2500">
                <a:solidFill>
                  <a:schemeClr val="dk1"/>
                </a:solidFill>
              </a:rPr>
              <a:t>, Diego Rodas</a:t>
            </a:r>
            <a:r>
              <a:rPr baseline="30000" lang="en-GB" sz="2500">
                <a:solidFill>
                  <a:schemeClr val="dk1"/>
                </a:solidFill>
              </a:rPr>
              <a:t>2</a:t>
            </a:r>
            <a:r>
              <a:rPr lang="en-GB" sz="2500">
                <a:solidFill>
                  <a:schemeClr val="dk1"/>
                </a:solidFill>
              </a:rPr>
              <a:t>, Giorgio Canezin</a:t>
            </a:r>
            <a:r>
              <a:rPr baseline="30000" lang="en-GB" sz="2500">
                <a:solidFill>
                  <a:schemeClr val="dk1"/>
                </a:solidFill>
              </a:rPr>
              <a:t>3</a:t>
            </a:r>
            <a:r>
              <a:rPr lang="en-GB" sz="2500">
                <a:solidFill>
                  <a:schemeClr val="dk1"/>
                </a:solidFill>
              </a:rPr>
              <a:t>, Maximilian Spors</a:t>
            </a:r>
            <a:r>
              <a:rPr baseline="30000" lang="en-GB" sz="2500">
                <a:solidFill>
                  <a:schemeClr val="dk1"/>
                </a:solidFill>
              </a:rPr>
              <a:t>4</a:t>
            </a:r>
            <a:endParaRPr i="0" sz="2800" u="none" cap="none" strike="noStrike">
              <a:solidFill>
                <a:srgbClr val="333F50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184875" y="5720575"/>
            <a:ext cx="73359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332000" spcFirstLastPara="1" rIns="1332000" wrap="square" tIns="46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highlight>
                  <a:srgbClr val="FFFFFF"/>
                </a:highlight>
              </a:rPr>
              <a:t>6th DRD1 Collaboration Meeting</a:t>
            </a:r>
            <a:endParaRPr sz="2200"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en-GB" sz="1800">
                <a:solidFill>
                  <a:schemeClr val="dk1"/>
                </a:solidFill>
              </a:rPr>
              <a:t>October 10th, 2025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Results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724325" y="1048650"/>
            <a:ext cx="110469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Diffusion constants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515" y="3935250"/>
            <a:ext cx="3633671" cy="28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576" y="982037"/>
            <a:ext cx="3583600" cy="28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549163" y="1973775"/>
            <a:ext cx="5302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Charge distribution centered around 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Orange points: spread of the gaussian of the corresponding slice (1D fit)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2" title="CodeCogsEqn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4100" y="3273525"/>
            <a:ext cx="1792572" cy="7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 title="CodeCogsEqn(5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3500" y="4444200"/>
            <a:ext cx="33337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 title="CodeCogsEqn(4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0638" y="5390700"/>
            <a:ext cx="34194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969525" y="6337200"/>
            <a:ext cx="4061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Readout pixel pitch 55 micron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Results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724325" y="104865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GB" sz="2400">
                <a:solidFill>
                  <a:schemeClr val="dk1"/>
                </a:solidFill>
              </a:rPr>
              <a:t>Energy resolution</a:t>
            </a:r>
            <a:r>
              <a:rPr b="1" lang="en-GB" sz="2400">
                <a:solidFill>
                  <a:schemeClr val="dk1"/>
                </a:solidFill>
              </a:rPr>
              <a:t>							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386" y="2046650"/>
            <a:ext cx="4478891" cy="35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title="dn_dx.png"/>
          <p:cNvPicPr preferRelativeResize="0"/>
          <p:nvPr/>
        </p:nvPicPr>
        <p:blipFill rotWithShape="1">
          <a:blip r:embed="rId4">
            <a:alphaModFix/>
          </a:blip>
          <a:srcRect b="0" l="0" r="0" t="-1440"/>
          <a:stretch/>
        </p:blipFill>
        <p:spPr>
          <a:xfrm>
            <a:off x="6341595" y="1989450"/>
            <a:ext cx="4236606" cy="35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1367500" y="5623150"/>
            <a:ext cx="45006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Energy deposition has Landau distribution and not Polya as the amplification fluctuation is taken out by being able to count the primary ionised electrons from the track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6960075" y="5625514"/>
            <a:ext cx="3786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Another way of viewing the spread of pixel hits from the central track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Closer to the track has most of the pixel hits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6337559" y="989925"/>
            <a:ext cx="47454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GB" sz="2400"/>
              <a:t>Pixel hits distances with respect to the central track</a:t>
            </a:r>
            <a:endParaRPr b="1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2278263" y="1002155"/>
            <a:ext cx="738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4000"/>
              <a:buFont typeface="Quintessential"/>
              <a:buNone/>
            </a:pPr>
            <a:r>
              <a:rPr b="0" i="0" lang="en-GB" sz="4000" u="none" cap="none" strike="noStrike">
                <a:solidFill>
                  <a:srgbClr val="0066CC"/>
                </a:solidFill>
                <a:latin typeface="Lexend"/>
                <a:ea typeface="Lexend"/>
                <a:cs typeface="Lexend"/>
                <a:sym typeface="Lexend"/>
              </a:rPr>
              <a:t>Thank you </a:t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b="0" l="0" r="0" t="25289"/>
          <a:stretch/>
        </p:blipFill>
        <p:spPr>
          <a:xfrm>
            <a:off x="2006774" y="2842650"/>
            <a:ext cx="3555663" cy="354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 title="IMG_2900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951" y="2842650"/>
            <a:ext cx="4722499" cy="354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2990175" y="1704302"/>
            <a:ext cx="662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Big shout out to the organisers for this exciting and insightful experience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05025" y="1592250"/>
            <a:ext cx="799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24324" y="1048650"/>
            <a:ext cx="107436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1" lang="en-GB" sz="3000">
                <a:solidFill>
                  <a:schemeClr val="dk1"/>
                </a:solidFill>
              </a:rPr>
              <a:t>TPC and GridPix Basics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3000">
                <a:solidFill>
                  <a:schemeClr val="dk1"/>
                </a:solidFill>
              </a:rPr>
              <a:t>Experimental Setup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3000">
                <a:solidFill>
                  <a:schemeClr val="dk1"/>
                </a:solidFill>
              </a:rPr>
              <a:t>Results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3000">
                <a:solidFill>
                  <a:schemeClr val="dk1"/>
                </a:solidFill>
              </a:rPr>
              <a:t>Conclusions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TPC and GridPix Basics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05025" y="1592250"/>
            <a:ext cx="799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24325" y="1048650"/>
            <a:ext cx="7641300" cy="4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Time Projection Chamber</a:t>
            </a:r>
            <a:endParaRPr b="1" sz="24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Components: </a:t>
            </a:r>
            <a:r>
              <a:rPr lang="en-GB" sz="2000">
                <a:solidFill>
                  <a:schemeClr val="dk1"/>
                </a:solidFill>
              </a:rPr>
              <a:t>A TPC consists of a large conversion and drift volume made of only gas, and a segmented readout plane;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Working principle: </a:t>
            </a:r>
            <a:r>
              <a:rPr lang="en-GB" sz="2000">
                <a:solidFill>
                  <a:schemeClr val="dk1"/>
                </a:solidFill>
              </a:rPr>
              <a:t>Incoming particles passing or converting into charge particles ionize the molecules or atoms, the electrons drift to the readout plane;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Key Features:</a:t>
            </a:r>
            <a:r>
              <a:rPr lang="en-GB" sz="2000">
                <a:solidFill>
                  <a:schemeClr val="dk1"/>
                </a:solidFill>
              </a:rPr>
              <a:t> Provides 3D tracking and particle identification by measuring the drift time and charge deposition (dE/dx).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 shot of a computer screen&#10;&#10;Description automatically generated"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375" y="973350"/>
            <a:ext cx="2733375" cy="583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TPC and GridPix Basics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705025" y="1592250"/>
            <a:ext cx="799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724325" y="104865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GridPix</a:t>
            </a:r>
            <a:endParaRPr b="1" sz="24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Components: </a:t>
            </a:r>
            <a:r>
              <a:rPr lang="en-GB" sz="2000">
                <a:solidFill>
                  <a:schemeClr val="dk1"/>
                </a:solidFill>
              </a:rPr>
              <a:t>Combination of a highly </a:t>
            </a:r>
            <a:r>
              <a:rPr lang="en-GB" sz="2000">
                <a:solidFill>
                  <a:schemeClr val="dk1"/>
                </a:solidFill>
              </a:rPr>
              <a:t>pixelated</a:t>
            </a:r>
            <a:r>
              <a:rPr lang="en-GB" sz="2000">
                <a:solidFill>
                  <a:schemeClr val="dk1"/>
                </a:solidFill>
              </a:rPr>
              <a:t> readout ASIC and an integrated Micromegas Grid (InGrid)</a:t>
            </a:r>
            <a:r>
              <a:rPr lang="en-GB" sz="2000">
                <a:solidFill>
                  <a:schemeClr val="dk1"/>
                </a:solidFill>
              </a:rPr>
              <a:t>;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Working principle: </a:t>
            </a:r>
            <a:r>
              <a:rPr lang="en-GB" sz="2000">
                <a:solidFill>
                  <a:schemeClr val="dk1"/>
                </a:solidFill>
              </a:rPr>
              <a:t>Primary electron from the drift region enters a hole, gas amplification takes place and the complete avalanche is collected by a single pixel</a:t>
            </a:r>
            <a:r>
              <a:rPr lang="en-GB" sz="2000">
                <a:solidFill>
                  <a:schemeClr val="dk1"/>
                </a:solidFill>
              </a:rPr>
              <a:t>;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GB" sz="2000">
                <a:solidFill>
                  <a:schemeClr val="dk1"/>
                </a:solidFill>
              </a:rPr>
              <a:t>Key Features:</a:t>
            </a:r>
            <a:r>
              <a:rPr lang="en-GB" sz="2000">
                <a:solidFill>
                  <a:schemeClr val="dk1"/>
                </a:solidFill>
              </a:rPr>
              <a:t> Provides excellent spatial and energy resolutions.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550" y="4067925"/>
            <a:ext cx="3801399" cy="27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2030500" y="6292750"/>
            <a:ext cx="3389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Source: DRD1 Lab book, DRD1 School 2025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 title="Screenshot from 2025-10-10 12-20-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9050" y="4028799"/>
            <a:ext cx="4610726" cy="28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9449125" y="6530600"/>
            <a:ext cx="3389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Source: J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ochen Kaminski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Experimental Setup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05025" y="1592250"/>
            <a:ext cx="799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24325" y="104865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CLassroom Experiment On PArticle TRAcking (CLEOPATRA detector)</a:t>
            </a:r>
            <a:endParaRPr b="1" sz="24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The maximum drift length is 10 cm and the inner diameter of the drift volume is 8 cm,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The anode side is equipped with 4 GridPix detectors, which are read out with the Scalable Readout System (SRS)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Cosmic ray and radioactive source measurements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125" y="3504985"/>
            <a:ext cx="4425051" cy="29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4272575" y="6362182"/>
            <a:ext cx="41526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CLEOPATRA detector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Experimental Setup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705025" y="1592250"/>
            <a:ext cx="799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724325" y="104865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Cosmic ray measurements</a:t>
            </a:r>
            <a:endParaRPr b="1" sz="2400">
              <a:solidFill>
                <a:schemeClr val="dk1"/>
              </a:solidFill>
            </a:endParaRPr>
          </a:p>
          <a:p>
            <a:pPr indent="-3556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GB" sz="2000">
                <a:solidFill>
                  <a:schemeClr val="dk1"/>
                </a:solidFill>
              </a:rPr>
              <a:t>Scintillator surrounding the </a:t>
            </a:r>
            <a:r>
              <a:rPr lang="en-GB" sz="2000">
                <a:solidFill>
                  <a:schemeClr val="dk1"/>
                </a:solidFill>
              </a:rPr>
              <a:t>drift</a:t>
            </a:r>
            <a:r>
              <a:rPr lang="en-GB" sz="2000">
                <a:solidFill>
                  <a:schemeClr val="dk1"/>
                </a:solidFill>
              </a:rPr>
              <a:t> volume to trigger from the Cosmic rays</a:t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50" y="2351435"/>
            <a:ext cx="4425051" cy="29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title="IMG_2916.jpeg"/>
          <p:cNvPicPr preferRelativeResize="0"/>
          <p:nvPr/>
        </p:nvPicPr>
        <p:blipFill rotWithShape="1">
          <a:blip r:embed="rId4">
            <a:alphaModFix/>
          </a:blip>
          <a:srcRect b="1777" l="0" r="0" t="7536"/>
          <a:stretch/>
        </p:blipFill>
        <p:spPr>
          <a:xfrm>
            <a:off x="7326138" y="2418673"/>
            <a:ext cx="2430278" cy="29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5680037" y="5503041"/>
            <a:ext cx="5722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Setup with radioactive source</a:t>
            </a:r>
            <a:endParaRPr sz="2600"/>
          </a:p>
        </p:txBody>
      </p:sp>
      <p:sp>
        <p:nvSpPr>
          <p:cNvPr id="152" name="Google Shape;152;p18"/>
          <p:cNvSpPr/>
          <p:nvPr/>
        </p:nvSpPr>
        <p:spPr>
          <a:xfrm rot="-5689720">
            <a:off x="2264550" y="2982423"/>
            <a:ext cx="1097696" cy="1275604"/>
          </a:xfrm>
          <a:prstGeom prst="can">
            <a:avLst>
              <a:gd fmla="val 1312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scintillator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18"/>
          <p:cNvCxnSpPr/>
          <p:nvPr/>
        </p:nvCxnSpPr>
        <p:spPr>
          <a:xfrm>
            <a:off x="1153175" y="2418675"/>
            <a:ext cx="2571900" cy="1928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8"/>
          <p:cNvSpPr txBox="1"/>
          <p:nvPr/>
        </p:nvSpPr>
        <p:spPr>
          <a:xfrm rot="2059174">
            <a:off x="896111" y="2549272"/>
            <a:ext cx="1007258" cy="250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Cosmic rays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-146763" y="5495166"/>
            <a:ext cx="5722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Cosmic ray set up</a:t>
            </a:r>
            <a:endParaRPr sz="2600"/>
          </a:p>
        </p:txBody>
      </p:sp>
      <p:cxnSp>
        <p:nvCxnSpPr>
          <p:cNvPr id="156" name="Google Shape;156;p18"/>
          <p:cNvCxnSpPr/>
          <p:nvPr/>
        </p:nvCxnSpPr>
        <p:spPr>
          <a:xfrm flipH="1">
            <a:off x="8868550" y="2826875"/>
            <a:ext cx="13368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8"/>
          <p:cNvSpPr txBox="1"/>
          <p:nvPr/>
        </p:nvSpPr>
        <p:spPr>
          <a:xfrm>
            <a:off x="10225662" y="2653384"/>
            <a:ext cx="14742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Radioactive source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8"/>
          <p:cNvCxnSpPr/>
          <p:nvPr/>
        </p:nvCxnSpPr>
        <p:spPr>
          <a:xfrm flipH="1">
            <a:off x="8939325" y="4704000"/>
            <a:ext cx="13368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18"/>
          <p:cNvSpPr txBox="1"/>
          <p:nvPr/>
        </p:nvSpPr>
        <p:spPr>
          <a:xfrm>
            <a:off x="10297112" y="4548521"/>
            <a:ext cx="14742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Scintillator for trigger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Results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35900" y="104865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Drift </a:t>
            </a:r>
            <a:r>
              <a:rPr b="1" lang="en-GB" sz="2400">
                <a:solidFill>
                  <a:schemeClr val="dk1"/>
                </a:solidFill>
              </a:rPr>
              <a:t>velocity</a:t>
            </a:r>
            <a:r>
              <a:rPr b="1" lang="en-GB" sz="2400">
                <a:solidFill>
                  <a:schemeClr val="dk1"/>
                </a:solidFill>
              </a:rPr>
              <a:t> measurements with radioactive source Ar:CO2 82:18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9" title="gauss-fi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00" y="1756675"/>
            <a:ext cx="5475374" cy="410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 title="drift-velocity_fit.png"/>
          <p:cNvPicPr preferRelativeResize="0"/>
          <p:nvPr/>
        </p:nvPicPr>
        <p:blipFill rotWithShape="1">
          <a:blip r:embed="rId4">
            <a:alphaModFix/>
          </a:blip>
          <a:srcRect b="-2600" l="0" r="0" t="2600"/>
          <a:stretch/>
        </p:blipFill>
        <p:spPr>
          <a:xfrm>
            <a:off x="5932300" y="1884400"/>
            <a:ext cx="5475376" cy="410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704175" y="6123218"/>
            <a:ext cx="10501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Big thanks to Jochen Kaminski and Jan Glowcz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Results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635900" y="104865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Drift </a:t>
            </a:r>
            <a:r>
              <a:rPr b="1" lang="en-GB" sz="2400">
                <a:solidFill>
                  <a:schemeClr val="dk1"/>
                </a:solidFill>
              </a:rPr>
              <a:t>velocity</a:t>
            </a:r>
            <a:r>
              <a:rPr b="1" lang="en-GB" sz="2400">
                <a:solidFill>
                  <a:schemeClr val="dk1"/>
                </a:solidFill>
              </a:rPr>
              <a:t> from cosmic ray </a:t>
            </a:r>
            <a:r>
              <a:rPr b="1" lang="en-GB" sz="24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0" title="scurve-fit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2486" t="0"/>
          <a:stretch/>
        </p:blipFill>
        <p:spPr>
          <a:xfrm>
            <a:off x="5593708" y="1350950"/>
            <a:ext cx="6336051" cy="4873500"/>
          </a:xfrm>
          <a:prstGeom prst="rect">
            <a:avLst/>
          </a:prstGeom>
        </p:spPr>
      </p:pic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839801" y="2057400"/>
            <a:ext cx="4291500" cy="3811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Fit S-curve to find maximum drift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Start fit at t&gt; 8 µs to exclude distorted regions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Reasons: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Electron attachment (&lt;1000 ppm Water present)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Trigger inefficiencies for larger track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0" title="CodeCogsEqn(1).png"/>
          <p:cNvPicPr preferRelativeResize="0"/>
          <p:nvPr/>
        </p:nvPicPr>
        <p:blipFill rotWithShape="1">
          <a:blip r:embed="rId4">
            <a:alphaModFix/>
          </a:blip>
          <a:srcRect b="2098" l="0" r="0" t="2098"/>
          <a:stretch/>
        </p:blipFill>
        <p:spPr>
          <a:xfrm>
            <a:off x="1108238" y="4232300"/>
            <a:ext cx="3754626" cy="5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127000" y="222250"/>
            <a:ext cx="121713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50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333F50"/>
                </a:solidFill>
                <a:latin typeface="Calibri"/>
                <a:ea typeface="Calibri"/>
                <a:cs typeface="Calibri"/>
                <a:sym typeface="Calibri"/>
              </a:rPr>
              <a:t>Neutron Detectors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0" y="-20625"/>
            <a:ext cx="12193500" cy="900000"/>
          </a:xfrm>
          <a:prstGeom prst="rect">
            <a:avLst/>
          </a:prstGeom>
          <a:solidFill>
            <a:srgbClr val="004B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11771312" y="6443662"/>
            <a:ext cx="360300" cy="360300"/>
          </a:xfrm>
          <a:prstGeom prst="rect">
            <a:avLst/>
          </a:prstGeom>
          <a:noFill/>
          <a:ln>
            <a:noFill/>
          </a:ln>
        </p:spPr>
        <p:txBody>
          <a:bodyPr anchorCtr="1" anchor="b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alibri"/>
              <a:buNone/>
            </a:pPr>
            <a:fld id="{00000000-1234-1234-1234-123412341234}" type="slidenum">
              <a:rPr b="1" i="0" lang="en-GB" sz="2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0" y="166687"/>
            <a:ext cx="1219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</a:pPr>
            <a:r>
              <a:rPr b="1" lang="en-GB" sz="3200">
                <a:solidFill>
                  <a:schemeClr val="lt1"/>
                </a:solidFill>
              </a:rPr>
              <a:t>Results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689200" y="1006200"/>
            <a:ext cx="110469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GB" sz="2400">
                <a:solidFill>
                  <a:schemeClr val="dk1"/>
                </a:solidFill>
              </a:rPr>
              <a:t>Diffusion constants</a:t>
            </a:r>
            <a:r>
              <a:rPr b="1" lang="en-GB" sz="2400">
                <a:solidFill>
                  <a:schemeClr val="dk1"/>
                </a:solidFill>
              </a:rPr>
              <a:t> with cosmic ray dataset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50" y="1950550"/>
            <a:ext cx="4987125" cy="38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549" y="2018700"/>
            <a:ext cx="4877275" cy="37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918475" y="5766025"/>
            <a:ext cx="467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Difference between drift time and time of arrival from the trigger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6367450" y="5822800"/>
            <a:ext cx="4674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Pixel hit distance from the central cosmic ray track that is found by a track finding algorithm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