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5" r:id="rId2"/>
    <p:sldId id="485" r:id="rId3"/>
    <p:sldId id="498" r:id="rId4"/>
    <p:sldId id="499" r:id="rId5"/>
    <p:sldId id="501" r:id="rId6"/>
    <p:sldId id="497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zhou" initials="lz" lastIdx="1" clrIdx="0"/>
  <p:cmAuthor id="2" name="ZhouYi" initials="Z" lastIdx="16" clrIdx="1"/>
  <p:cmAuthor id="3" name="思齐 何" initials="思齐" lastIdx="2" clrIdx="2">
    <p:extLst>
      <p:ext uri="{19B8F6BF-5375-455C-9EA6-DF929625EA0E}">
        <p15:presenceInfo xmlns:p15="http://schemas.microsoft.com/office/powerpoint/2012/main" userId="c26301ce65be7e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EC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7454" autoAdjust="0"/>
  </p:normalViewPr>
  <p:slideViewPr>
    <p:cSldViewPr snapToGrid="0">
      <p:cViewPr>
        <p:scale>
          <a:sx n="75" d="100"/>
          <a:sy n="75" d="100"/>
        </p:scale>
        <p:origin x="1076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172" y="2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DF647-ADFE-4DFA-889F-DAAEE28856D3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9702E-334E-4B71-B0FE-D246CC100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8BF7-4879-4E16-8770-40EBE658FD9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9702E-334E-4B71-B0FE-D246CC100F2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66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C8BF7-4879-4E16-8770-40EBE658FD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2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A06121D-FBCC-49ED-AD52-FF6716A4A8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t="995" r="218"/>
          <a:stretch/>
        </p:blipFill>
        <p:spPr>
          <a:xfrm>
            <a:off x="1079500" y="1564639"/>
            <a:ext cx="10132060" cy="5116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18E807-8E50-4405-9E0B-82AB2B495800}" type="datetimeFigureOut">
              <a:rPr lang="zh-CN" altLang="en-US" smtClean="0"/>
              <a:t>2025/10/7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92443-DC1B-492D-A16D-1FDA5189DA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9290" y="1052513"/>
            <a:ext cx="12081194" cy="341312"/>
          </a:xfrm>
          <a:prstGeom prst="rect">
            <a:avLst/>
          </a:prstGeom>
          <a:gradFill rotWithShape="0">
            <a:gsLst>
              <a:gs pos="0">
                <a:srgbClr val="24D7E3"/>
              </a:gs>
              <a:gs pos="100000">
                <a:srgbClr val="FFEF3A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19790" y="76200"/>
            <a:ext cx="76200" cy="6400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2ABE7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en-US" altLang="zh-CN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636615" y="6324600"/>
            <a:ext cx="360362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69991BF-E30C-45A0-A276-14E4E81C5DF7}" type="slidenum">
              <a:rPr lang="en-US" altLang="zh-CN" sz="1400" b="1" i="1" smtClean="0">
                <a:solidFill>
                  <a:srgbClr val="801EFF"/>
                </a:solidFill>
                <a:latin typeface="Times" panose="02020603050405020304" pitchFamily="18" charset="0"/>
              </a:rPr>
              <a:t>‹#›</a:t>
            </a:fld>
            <a:endParaRPr lang="en-US" altLang="zh-CN" sz="1400" b="1" i="1" dirty="0">
              <a:solidFill>
                <a:srgbClr val="801EFF"/>
              </a:solidFill>
              <a:latin typeface="Times" panose="02020603050405020304" pitchFamily="18" charset="0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049240" y="76200"/>
            <a:ext cx="9477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vents.camk.edu.pl/event/124/contributions/1219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sciencedirect.com/science/article/abs/pii/S0168900224008246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indico.cern.ch/event/1543925/contributions/654087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4378" y="414866"/>
            <a:ext cx="11383241" cy="609600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Group 7: Common test facilities</a:t>
            </a:r>
            <a:endParaRPr lang="zh-CN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606515"/>
            <a:ext cx="9144000" cy="494773"/>
          </a:xfrm>
        </p:spPr>
        <p:txBody>
          <a:bodyPr/>
          <a:lstStyle/>
          <a:p>
            <a:r>
              <a:rPr lang="zh-CN" altLang="en-US" dirty="0"/>
              <a:t>　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USTC MPGD Group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副标题 2">
            <a:extLst>
              <a:ext uri="{FF2B5EF4-FFF2-40B4-BE49-F238E27FC236}">
                <a16:creationId xmlns:a16="http://schemas.microsoft.com/office/drawing/2014/main" id="{2B347C3E-A4C4-4556-A09A-835D14E9962C}"/>
              </a:ext>
            </a:extLst>
          </p:cNvPr>
          <p:cNvSpPr txBox="1">
            <a:spLocks/>
          </p:cNvSpPr>
          <p:nvPr/>
        </p:nvSpPr>
        <p:spPr>
          <a:xfrm>
            <a:off x="1587211" y="6144640"/>
            <a:ext cx="9144000" cy="39969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6th DRD1 collaboration meeting, 09/10/2025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A03AB581-1006-412F-91FC-CBC8F0A8ABF0}"/>
              </a:ext>
            </a:extLst>
          </p:cNvPr>
          <p:cNvSpPr txBox="1">
            <a:spLocks/>
          </p:cNvSpPr>
          <p:nvPr/>
        </p:nvSpPr>
        <p:spPr>
          <a:xfrm>
            <a:off x="467590" y="2955528"/>
            <a:ext cx="11383241" cy="94694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beam update and plans for </a:t>
            </a:r>
          </a:p>
          <a:p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C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μRGroove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6"/>
    </mc:Choice>
    <mc:Fallback xmlns="">
      <p:transition spd="slow" advTm="562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89925545-1451-47F3-A4CC-BB100949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04" y="96390"/>
            <a:ext cx="10868696" cy="914768"/>
          </a:xfrm>
        </p:spPr>
        <p:txBody>
          <a:bodyPr>
            <a:normAutofit fontScale="90000"/>
          </a:bodyPr>
          <a:lstStyle/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kumimoji="1" lang="en-US" altLang="zh-CN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Micro-Resistive Groove detector</a:t>
            </a:r>
            <a:endParaRPr kumimoji="1" lang="en-US" altLang="zh-CN" b="1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64D536-D306-491A-85C0-4D6E1888C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65" y="1752935"/>
            <a:ext cx="3354627" cy="180988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CEF88C0-709B-43C1-BE2D-26BCF733C517}"/>
              </a:ext>
            </a:extLst>
          </p:cNvPr>
          <p:cNvSpPr txBox="1"/>
          <p:nvPr/>
        </p:nvSpPr>
        <p:spPr>
          <a:xfrm>
            <a:off x="723339" y="3796066"/>
            <a:ext cx="10541561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zh-CN" dirty="0"/>
              <a:t>Completed the design, fabrication, and preliminary beam test of planar </a:t>
            </a:r>
            <a:r>
              <a:rPr lang="en-US" altLang="zh-CN" dirty="0" err="1"/>
              <a:t>μRGrooves</a:t>
            </a:r>
            <a:r>
              <a:rPr lang="en-US" altLang="zh-CN" dirty="0"/>
              <a:t> with dimensions of 10cm×10cm, 50cm×50cm, and 100cm×50cm.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zh-CN" dirty="0"/>
              <a:t>Completed the design, fabrication, and beam test (including beam test in a magnetic field) of the cylindrical </a:t>
            </a:r>
            <a:r>
              <a:rPr lang="en-US" altLang="zh-CN" dirty="0" err="1"/>
              <a:t>μRGroove</a:t>
            </a:r>
            <a:r>
              <a:rPr lang="en-US" altLang="zh-CN" dirty="0"/>
              <a:t> prototype.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/>
              <a:t>In November this year, detailed tests will be conducted on various planar </a:t>
            </a:r>
            <a:r>
              <a:rPr lang="en-US" altLang="zh-CN" dirty="0" err="1"/>
              <a:t>μRGrooves</a:t>
            </a:r>
            <a:r>
              <a:rPr lang="en-US" altLang="zh-CN" dirty="0"/>
              <a:t>, covering new structures and new setups.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E6CC55-00D1-4E11-8EE3-92F950F21D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6" y="1957626"/>
            <a:ext cx="1613478" cy="83431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6AC696A-6D8F-4C42-A396-8D9BA4C37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696" y="1992060"/>
            <a:ext cx="1163118" cy="7270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AAF5D73-25EB-47CF-8B65-174777D9B7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586" y="1635810"/>
            <a:ext cx="3177696" cy="18937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6FA668C-03A5-4DE1-A8D3-EFB5EE18BA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35" y="1735935"/>
            <a:ext cx="3101139" cy="182688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BEDE345-1373-83A9-7C38-44F9AAC611C7}"/>
              </a:ext>
            </a:extLst>
          </p:cNvPr>
          <p:cNvSpPr txBox="1"/>
          <p:nvPr/>
        </p:nvSpPr>
        <p:spPr>
          <a:xfrm>
            <a:off x="1304205" y="1615696"/>
            <a:ext cx="195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Planar </a:t>
            </a:r>
            <a:r>
              <a:rPr lang="en-US" altLang="zh-CN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μRGroove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966597-A6E1-9D41-EB54-529ED74B6F8A}"/>
              </a:ext>
            </a:extLst>
          </p:cNvPr>
          <p:cNvSpPr txBox="1"/>
          <p:nvPr/>
        </p:nvSpPr>
        <p:spPr>
          <a:xfrm>
            <a:off x="7769279" y="1616231"/>
            <a:ext cx="2155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</a:rPr>
              <a:t>cylindrical </a:t>
            </a:r>
            <a:r>
              <a:rPr lang="en-US" altLang="zh-CN" b="1" dirty="0" err="1">
                <a:solidFill>
                  <a:srgbClr val="FF0000"/>
                </a:solidFill>
                <a:highlight>
                  <a:srgbClr val="FFFF00"/>
                </a:highlight>
              </a:rPr>
              <a:t>μRGroove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28FA37-9F5C-91B9-D777-BA83033D98BD}"/>
              </a:ext>
            </a:extLst>
          </p:cNvPr>
          <p:cNvSpPr txBox="1"/>
          <p:nvPr/>
        </p:nvSpPr>
        <p:spPr>
          <a:xfrm>
            <a:off x="8120014" y="5985948"/>
            <a:ext cx="36371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8"/>
              </a:rPr>
              <a:t>Qixuan, 6th DRD1  Performance of c-</a:t>
            </a:r>
            <a:r>
              <a:rPr lang="en-US" altLang="zh-CN" sz="1400" dirty="0" err="1">
                <a:hlinkClick r:id="rId8"/>
              </a:rPr>
              <a:t>uRGroove</a:t>
            </a:r>
            <a:r>
              <a:rPr lang="en-US" altLang="zh-CN" sz="1400" dirty="0">
                <a:hlinkClick r:id="rId8"/>
              </a:rPr>
              <a:t> in magnetic field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AA1F268-C115-93CF-0B51-79DD45709497}"/>
              </a:ext>
            </a:extLst>
          </p:cNvPr>
          <p:cNvSpPr txBox="1"/>
          <p:nvPr/>
        </p:nvSpPr>
        <p:spPr>
          <a:xfrm>
            <a:off x="864726" y="5984302"/>
            <a:ext cx="3637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9"/>
              </a:rPr>
              <a:t>Siqi, 5th DRD1 : Preliminary results of 50cmX50cm </a:t>
            </a:r>
            <a:r>
              <a:rPr lang="en-US" altLang="zh-CN" sz="1400" dirty="0" err="1">
                <a:hlinkClick r:id="rId9"/>
              </a:rPr>
              <a:t>μRGroove</a:t>
            </a:r>
            <a:endParaRPr lang="zh-CN" altLang="en-US" sz="14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CBDD12B-161D-AFC3-9D89-F4C8249536C7}"/>
              </a:ext>
            </a:extLst>
          </p:cNvPr>
          <p:cNvSpPr txBox="1"/>
          <p:nvPr/>
        </p:nvSpPr>
        <p:spPr>
          <a:xfrm>
            <a:off x="4467654" y="6001574"/>
            <a:ext cx="32566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hlinkClick r:id="rId10"/>
              </a:rPr>
              <a:t>Siqi, Development of </a:t>
            </a:r>
            <a:r>
              <a:rPr lang="en-US" altLang="zh-CN" sz="1400" dirty="0" err="1">
                <a:hlinkClick r:id="rId10"/>
              </a:rPr>
              <a:t>μRGroove</a:t>
            </a:r>
            <a:r>
              <a:rPr lang="en-US" altLang="zh-CN" sz="1400" dirty="0">
                <a:hlinkClick r:id="rId10"/>
              </a:rPr>
              <a:t> detector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13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54BBF093-D569-4280-946A-9C0718704320}"/>
              </a:ext>
            </a:extLst>
          </p:cNvPr>
          <p:cNvGrpSpPr/>
          <p:nvPr/>
        </p:nvGrpSpPr>
        <p:grpSpPr>
          <a:xfrm>
            <a:off x="396204" y="1632662"/>
            <a:ext cx="3953607" cy="2308153"/>
            <a:chOff x="593823" y="3635880"/>
            <a:chExt cx="4927018" cy="287644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D1A3BECC-E8F1-49D9-8292-D21A04BF9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" y="3635880"/>
              <a:ext cx="4927018" cy="2876440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FDFD370-7ECB-4ED5-AB24-6E0624DDCBF1}"/>
                </a:ext>
              </a:extLst>
            </p:cNvPr>
            <p:cNvSpPr txBox="1"/>
            <p:nvPr/>
          </p:nvSpPr>
          <p:spPr>
            <a:xfrm>
              <a:off x="1600390" y="5812702"/>
              <a:ext cx="79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FCF6CC5E-A5A4-4C4E-B5B5-0F10558966F3}"/>
              </a:ext>
            </a:extLst>
          </p:cNvPr>
          <p:cNvGrpSpPr/>
          <p:nvPr/>
        </p:nvGrpSpPr>
        <p:grpSpPr>
          <a:xfrm>
            <a:off x="396204" y="4461006"/>
            <a:ext cx="2956462" cy="1762230"/>
            <a:chOff x="6254491" y="4018910"/>
            <a:chExt cx="4183150" cy="2493410"/>
          </a:xfrm>
        </p:grpSpPr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D9803372-D380-46F9-9DF9-985E258C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91" y="4018910"/>
              <a:ext cx="4051792" cy="2493410"/>
            </a:xfrm>
            <a:prstGeom prst="rect">
              <a:avLst/>
            </a:prstGeom>
          </p:spPr>
        </p:pic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E683D15B-5F34-4D28-BAE1-CD60D90AAB78}"/>
                </a:ext>
              </a:extLst>
            </p:cNvPr>
            <p:cNvSpPr txBox="1"/>
            <p:nvPr/>
          </p:nvSpPr>
          <p:spPr>
            <a:xfrm>
              <a:off x="9314922" y="5812701"/>
              <a:ext cx="1122719" cy="5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E42351E-D0C9-3A4C-D9B2-C16EDFD3ED4C}"/>
              </a:ext>
            </a:extLst>
          </p:cNvPr>
          <p:cNvGrpSpPr/>
          <p:nvPr/>
        </p:nvGrpSpPr>
        <p:grpSpPr>
          <a:xfrm>
            <a:off x="4212732" y="1698854"/>
            <a:ext cx="3610525" cy="2175768"/>
            <a:chOff x="780322" y="3598884"/>
            <a:chExt cx="4831380" cy="291147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44F480E9-CB76-081A-31B2-C1611180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22" y="3598884"/>
              <a:ext cx="4831380" cy="2911477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BE7A711-0A74-B838-D23A-7B5335F6B2B7}"/>
                </a:ext>
              </a:extLst>
            </p:cNvPr>
            <p:cNvSpPr txBox="1"/>
            <p:nvPr/>
          </p:nvSpPr>
          <p:spPr>
            <a:xfrm>
              <a:off x="1501513" y="5925333"/>
              <a:ext cx="1061795" cy="49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C3CF734-107A-FC71-927C-0B43132AD53D}"/>
              </a:ext>
            </a:extLst>
          </p:cNvPr>
          <p:cNvGrpSpPr/>
          <p:nvPr/>
        </p:nvGrpSpPr>
        <p:grpSpPr>
          <a:xfrm>
            <a:off x="4387583" y="4381221"/>
            <a:ext cx="3260825" cy="1975465"/>
            <a:chOff x="6301029" y="3767662"/>
            <a:chExt cx="4503867" cy="272852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ECEB06F-CED7-FAA0-E2E1-C99918C0D17A}"/>
                </a:ext>
              </a:extLst>
            </p:cNvPr>
            <p:cNvSpPr txBox="1"/>
            <p:nvPr/>
          </p:nvSpPr>
          <p:spPr>
            <a:xfrm>
              <a:off x="9601373" y="5925332"/>
              <a:ext cx="79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59C69FF-86A1-862B-3F93-48A288E80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029" y="3767662"/>
              <a:ext cx="4503867" cy="2728521"/>
            </a:xfrm>
            <a:prstGeom prst="rect">
              <a:avLst/>
            </a:prstGeom>
          </p:spPr>
        </p:pic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52C20026-BC18-78E1-07D4-C8D3445F7371}"/>
              </a:ext>
            </a:extLst>
          </p:cNvPr>
          <p:cNvSpPr txBox="1">
            <a:spLocks/>
          </p:cNvSpPr>
          <p:nvPr/>
        </p:nvSpPr>
        <p:spPr>
          <a:xfrm>
            <a:off x="396204" y="96390"/>
            <a:ext cx="10868696" cy="91476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kumimoji="1"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The </a:t>
            </a:r>
            <a:r>
              <a:rPr kumimoji="1" lang="en-US" altLang="zh-CN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μRGroove</a:t>
            </a:r>
            <a:r>
              <a:rPr kumimoji="1"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 detector for testing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FC5EB8-622D-7063-BA3E-1862CA647685}"/>
              </a:ext>
            </a:extLst>
          </p:cNvPr>
          <p:cNvSpPr txBox="1"/>
          <p:nvPr/>
        </p:nvSpPr>
        <p:spPr>
          <a:xfrm>
            <a:off x="7919123" y="1903785"/>
            <a:ext cx="3953607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p"/>
            </a:pPr>
            <a:r>
              <a:rPr lang="en-US" altLang="zh-CN" b="1" dirty="0">
                <a:solidFill>
                  <a:srgbClr val="FF0000"/>
                </a:solidFill>
              </a:rPr>
              <a:t>4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mechanical frames, including 5 different </a:t>
            </a:r>
            <a:r>
              <a:rPr lang="en-US" altLang="zh-CN" b="1" dirty="0" err="1">
                <a:solidFill>
                  <a:srgbClr val="FF0000"/>
                </a:solidFill>
              </a:rPr>
              <a:t>μRGroove</a:t>
            </a:r>
            <a:r>
              <a:rPr lang="en-US" altLang="zh-CN" b="1" dirty="0">
                <a:solidFill>
                  <a:srgbClr val="FF0000"/>
                </a:solidFill>
              </a:rPr>
              <a:t> detectors</a:t>
            </a:r>
            <a:r>
              <a:rPr lang="zh-CN" altLang="en-US" b="1" dirty="0">
                <a:solidFill>
                  <a:srgbClr val="FF0000"/>
                </a:solidFill>
              </a:rPr>
              <a:t>：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Test1</a:t>
            </a:r>
            <a:r>
              <a:rPr lang="zh-CN" altLang="en-US" dirty="0"/>
              <a:t>：</a:t>
            </a:r>
            <a:r>
              <a:rPr lang="en-US" altLang="zh-CN" dirty="0"/>
              <a:t>100cm ×50cm </a:t>
            </a:r>
            <a:r>
              <a:rPr lang="en-US" altLang="zh-CN" dirty="0" err="1"/>
              <a:t>μRGroove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Test2</a:t>
            </a:r>
            <a:r>
              <a:rPr lang="zh-CN" altLang="en-US" dirty="0"/>
              <a:t>：</a:t>
            </a:r>
            <a:r>
              <a:rPr lang="en-US" altLang="zh-CN" dirty="0"/>
              <a:t>50cm ×50cm </a:t>
            </a:r>
            <a:r>
              <a:rPr lang="en-US" altLang="zh-CN" dirty="0" err="1"/>
              <a:t>μRGroove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Test3</a:t>
            </a:r>
            <a:r>
              <a:rPr lang="zh-CN" altLang="en-US" dirty="0"/>
              <a:t>：</a:t>
            </a:r>
            <a:r>
              <a:rPr lang="en-US" altLang="zh-CN" dirty="0"/>
              <a:t>10cm ×10cm </a:t>
            </a:r>
            <a:r>
              <a:rPr lang="en-US" altLang="zh-CN" dirty="0" err="1"/>
              <a:t>μRGroove</a:t>
            </a:r>
            <a:r>
              <a:rPr lang="zh-CN" altLang="en-US" dirty="0"/>
              <a:t>、</a:t>
            </a:r>
            <a:r>
              <a:rPr lang="en-US" altLang="zh-CN" dirty="0"/>
              <a:t>10cm × 10cm small pitch </a:t>
            </a:r>
            <a:r>
              <a:rPr lang="en-US" altLang="zh-CN" dirty="0" err="1"/>
              <a:t>μRGroove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Test4</a:t>
            </a:r>
            <a:r>
              <a:rPr lang="zh-CN" altLang="en-US" dirty="0"/>
              <a:t>：</a:t>
            </a:r>
            <a:r>
              <a:rPr lang="en-US" altLang="zh-CN" dirty="0"/>
              <a:t>10cm × 10cm 75μm-APICAL </a:t>
            </a:r>
            <a:r>
              <a:rPr lang="en-US" altLang="zh-CN" dirty="0" err="1"/>
              <a:t>μRGroove</a:t>
            </a:r>
            <a:endParaRPr lang="en-US" altLang="zh-CN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8C858-EE39-B617-9E5F-C3B0B5C7A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70" y="4830877"/>
            <a:ext cx="3432060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D5435-FEC1-2610-3FE1-40DA52896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>
            <a:extLst>
              <a:ext uri="{FF2B5EF4-FFF2-40B4-BE49-F238E27FC236}">
                <a16:creationId xmlns:a16="http://schemas.microsoft.com/office/drawing/2014/main" id="{3DF37451-EDE2-F047-D2CA-CB51B52B4B48}"/>
              </a:ext>
            </a:extLst>
          </p:cNvPr>
          <p:cNvGrpSpPr/>
          <p:nvPr/>
        </p:nvGrpSpPr>
        <p:grpSpPr>
          <a:xfrm>
            <a:off x="1049132" y="1452957"/>
            <a:ext cx="3953607" cy="2308153"/>
            <a:chOff x="593823" y="3635880"/>
            <a:chExt cx="4927018" cy="2876440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1594897-1818-25C2-B8CD-6E01F35C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23" y="3635880"/>
              <a:ext cx="4927018" cy="2876440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1E8B194-37CD-5FE0-EEB8-327C5182EF2F}"/>
                </a:ext>
              </a:extLst>
            </p:cNvPr>
            <p:cNvSpPr txBox="1"/>
            <p:nvPr/>
          </p:nvSpPr>
          <p:spPr>
            <a:xfrm>
              <a:off x="1600390" y="5812702"/>
              <a:ext cx="79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标题 1">
            <a:extLst>
              <a:ext uri="{FF2B5EF4-FFF2-40B4-BE49-F238E27FC236}">
                <a16:creationId xmlns:a16="http://schemas.microsoft.com/office/drawing/2014/main" id="{F5053F4A-113F-A26B-6362-6FEF19A7B0AF}"/>
              </a:ext>
            </a:extLst>
          </p:cNvPr>
          <p:cNvSpPr txBox="1">
            <a:spLocks/>
          </p:cNvSpPr>
          <p:nvPr/>
        </p:nvSpPr>
        <p:spPr>
          <a:xfrm>
            <a:off x="396204" y="96390"/>
            <a:ext cx="10868696" cy="91476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kumimoji="1"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Test content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12C672-D267-EF4C-FB3D-13F499ABB5E5}"/>
              </a:ext>
            </a:extLst>
          </p:cNvPr>
          <p:cNvSpPr txBox="1"/>
          <p:nvPr/>
        </p:nvSpPr>
        <p:spPr>
          <a:xfrm>
            <a:off x="6302301" y="4220965"/>
            <a:ext cx="48807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Test2</a:t>
            </a:r>
            <a:r>
              <a:rPr lang="zh-CN" altLang="en-US" b="1" dirty="0"/>
              <a:t>：</a:t>
            </a:r>
            <a:r>
              <a:rPr lang="en-US" altLang="zh-CN" b="1" dirty="0"/>
              <a:t>50cm ×50cm </a:t>
            </a:r>
            <a:r>
              <a:rPr lang="en-US" altLang="zh-CN" b="1" dirty="0" err="1"/>
              <a:t>μRGroove</a:t>
            </a:r>
            <a:endParaRPr lang="en-US" altLang="zh-CN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Ar</a:t>
            </a:r>
            <a:r>
              <a:rPr lang="en-US" altLang="zh-CN" dirty="0"/>
              <a:t>/CF</a:t>
            </a:r>
            <a:r>
              <a:rPr lang="en-US" altLang="zh-CN" baseline="-25000" dirty="0"/>
              <a:t>4</a:t>
            </a:r>
            <a:r>
              <a:rPr lang="en-US" altLang="zh-CN" dirty="0"/>
              <a:t>/CO</a:t>
            </a:r>
            <a:r>
              <a:rPr lang="en-US" altLang="zh-CN" baseline="-25000" dirty="0"/>
              <a:t>2</a:t>
            </a:r>
            <a:r>
              <a:rPr lang="en-US" altLang="zh-CN" dirty="0"/>
              <a:t>(45/40/15): </a:t>
            </a:r>
            <a:r>
              <a:rPr lang="en-US" altLang="zh-CN" dirty="0" err="1"/>
              <a:t>CC&amp;μTPC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 err="1"/>
              <a:t>Ar</a:t>
            </a:r>
            <a:r>
              <a:rPr lang="en-US" altLang="zh-CN" b="1" dirty="0"/>
              <a:t>/iso-C</a:t>
            </a:r>
            <a:r>
              <a:rPr lang="en-US" altLang="zh-CN" b="1" baseline="-25000" dirty="0"/>
              <a:t>4</a:t>
            </a:r>
            <a:r>
              <a:rPr lang="en-US" altLang="zh-CN" b="1" dirty="0"/>
              <a:t>H</a:t>
            </a:r>
            <a:r>
              <a:rPr lang="en-US" altLang="zh-CN" b="1" baseline="-25000" dirty="0"/>
              <a:t>10</a:t>
            </a:r>
            <a:r>
              <a:rPr lang="en-US" altLang="zh-CN" b="1" dirty="0"/>
              <a:t>(90/10):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High drift electric field (5kV/cm) for smaller Lorentz angle.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Tilt at a small angle (5-6°) to simulate the Lorentz angle under 1Tesla, and verify the resolution of the CC or new algorithm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C2C2A1E-7CE1-620F-3A59-BB2C1A276886}"/>
              </a:ext>
            </a:extLst>
          </p:cNvPr>
          <p:cNvGrpSpPr/>
          <p:nvPr/>
        </p:nvGrpSpPr>
        <p:grpSpPr>
          <a:xfrm>
            <a:off x="7189262" y="1585342"/>
            <a:ext cx="3610525" cy="2175768"/>
            <a:chOff x="780322" y="3598884"/>
            <a:chExt cx="4831380" cy="291147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9105513-FF89-125E-B06C-1371DD449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322" y="3598884"/>
              <a:ext cx="4831380" cy="291147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1DA6AB4-66ED-573A-7ADF-4FFC9BE2DDD6}"/>
                </a:ext>
              </a:extLst>
            </p:cNvPr>
            <p:cNvSpPr txBox="1"/>
            <p:nvPr/>
          </p:nvSpPr>
          <p:spPr>
            <a:xfrm>
              <a:off x="1501513" y="5925333"/>
              <a:ext cx="1061795" cy="49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2847EDB9-0377-5198-F00B-8B0C7317D5B6}"/>
              </a:ext>
            </a:extLst>
          </p:cNvPr>
          <p:cNvSpPr txBox="1"/>
          <p:nvPr/>
        </p:nvSpPr>
        <p:spPr>
          <a:xfrm>
            <a:off x="790170" y="4220965"/>
            <a:ext cx="3953607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Test1</a:t>
            </a:r>
            <a:r>
              <a:rPr lang="zh-CN" altLang="en-US" b="1" dirty="0"/>
              <a:t>：</a:t>
            </a:r>
            <a:r>
              <a:rPr lang="en-US" altLang="zh-CN" b="1" dirty="0"/>
              <a:t>100cm ×50cm </a:t>
            </a:r>
            <a:r>
              <a:rPr lang="en-US" altLang="zh-CN" b="1" dirty="0" err="1"/>
              <a:t>μRGroove</a:t>
            </a:r>
            <a:endParaRPr lang="en-US" altLang="zh-CN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Ar</a:t>
            </a:r>
            <a:r>
              <a:rPr lang="en-US" altLang="zh-CN" dirty="0"/>
              <a:t>/CF</a:t>
            </a:r>
            <a:r>
              <a:rPr lang="en-US" altLang="zh-CN" baseline="-25000" dirty="0"/>
              <a:t>4</a:t>
            </a:r>
            <a:r>
              <a:rPr lang="en-US" altLang="zh-CN" dirty="0"/>
              <a:t>/CO</a:t>
            </a:r>
            <a:r>
              <a:rPr lang="en-US" altLang="zh-CN" baseline="-25000" dirty="0"/>
              <a:t>2</a:t>
            </a:r>
            <a:r>
              <a:rPr lang="en-US" altLang="zh-CN" dirty="0"/>
              <a:t>(45/40/15):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dirty="0"/>
              <a:t>High-count-rate pion test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μTPC</a:t>
            </a:r>
            <a:r>
              <a:rPr lang="en-US" altLang="zh-CN" dirty="0"/>
              <a:t> test with tilt angle</a:t>
            </a:r>
          </a:p>
        </p:txBody>
      </p:sp>
    </p:spTree>
    <p:extLst>
      <p:ext uri="{BB962C8B-B14F-4D97-AF65-F5344CB8AC3E}">
        <p14:creationId xmlns:p14="http://schemas.microsoft.com/office/powerpoint/2010/main" val="78030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F4417-A931-3845-D094-B32FB21C3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972F390F-CD84-B89E-23AE-BD1E8C732632}"/>
              </a:ext>
            </a:extLst>
          </p:cNvPr>
          <p:cNvSpPr txBox="1">
            <a:spLocks/>
          </p:cNvSpPr>
          <p:nvPr/>
        </p:nvSpPr>
        <p:spPr>
          <a:xfrm>
            <a:off x="396204" y="96390"/>
            <a:ext cx="10868696" cy="91476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kumimoji="1"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Yu Gothic UI Light" panose="020B0300000000000000" pitchFamily="34" charset="-128"/>
              </a:rPr>
              <a:t>Test content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401EA0-552E-2BA4-D966-496E7690220A}"/>
              </a:ext>
            </a:extLst>
          </p:cNvPr>
          <p:cNvSpPr txBox="1"/>
          <p:nvPr/>
        </p:nvSpPr>
        <p:spPr>
          <a:xfrm>
            <a:off x="6430439" y="4220965"/>
            <a:ext cx="483446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Test4</a:t>
            </a:r>
            <a:r>
              <a:rPr lang="zh-CN" altLang="en-US" b="1" dirty="0"/>
              <a:t>：</a:t>
            </a:r>
            <a:r>
              <a:rPr lang="en-US" altLang="zh-CN" b="1" dirty="0"/>
              <a:t>10cm ×10cm 75μm-APICAL </a:t>
            </a:r>
            <a:r>
              <a:rPr lang="en-US" altLang="zh-CN" b="1" dirty="0" err="1"/>
              <a:t>μRGroove</a:t>
            </a:r>
            <a:endParaRPr lang="en-US" altLang="zh-CN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Ar</a:t>
            </a:r>
            <a:r>
              <a:rPr lang="en-US" altLang="zh-CN" dirty="0"/>
              <a:t>/CF</a:t>
            </a:r>
            <a:r>
              <a:rPr lang="en-US" altLang="zh-CN" baseline="-25000" dirty="0"/>
              <a:t>4</a:t>
            </a:r>
            <a:r>
              <a:rPr lang="en-US" altLang="zh-CN" dirty="0"/>
              <a:t>/CO</a:t>
            </a:r>
            <a:r>
              <a:rPr lang="en-US" altLang="zh-CN" baseline="-25000" dirty="0"/>
              <a:t>2</a:t>
            </a:r>
            <a:r>
              <a:rPr lang="en-US" altLang="zh-CN" dirty="0"/>
              <a:t>(45/40/15): </a:t>
            </a:r>
            <a:r>
              <a:rPr lang="en-US" altLang="zh-CN" dirty="0" err="1"/>
              <a:t>CC&amp;μTPC</a:t>
            </a:r>
            <a:endParaRPr lang="en-US" altLang="zh-CN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F327A8-BDE5-8BDA-E5B8-3EB5A4F675A8}"/>
              </a:ext>
            </a:extLst>
          </p:cNvPr>
          <p:cNvSpPr txBox="1"/>
          <p:nvPr/>
        </p:nvSpPr>
        <p:spPr>
          <a:xfrm>
            <a:off x="790170" y="4220965"/>
            <a:ext cx="4563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Test3</a:t>
            </a:r>
            <a:r>
              <a:rPr lang="zh-CN" altLang="en-US" b="1" dirty="0"/>
              <a:t>：</a:t>
            </a:r>
            <a:r>
              <a:rPr lang="en-US" altLang="zh-CN" b="1" dirty="0"/>
              <a:t>10cm ×10cm </a:t>
            </a:r>
            <a:r>
              <a:rPr lang="en-US" altLang="zh-CN" b="1" dirty="0" err="1"/>
              <a:t>μRGroove</a:t>
            </a:r>
            <a:r>
              <a:rPr lang="en-US" altLang="zh-CN" b="1" dirty="0"/>
              <a:t> Tracker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Ar</a:t>
            </a:r>
            <a:r>
              <a:rPr lang="en-US" altLang="zh-CN" dirty="0"/>
              <a:t>/CF</a:t>
            </a:r>
            <a:r>
              <a:rPr lang="en-US" altLang="zh-CN" baseline="-25000" dirty="0"/>
              <a:t>4</a:t>
            </a:r>
            <a:r>
              <a:rPr lang="en-US" altLang="zh-CN" dirty="0"/>
              <a:t>/CO</a:t>
            </a:r>
            <a:r>
              <a:rPr lang="en-US" altLang="zh-CN" baseline="-25000" dirty="0"/>
              <a:t>2</a:t>
            </a:r>
            <a:r>
              <a:rPr lang="en-US" altLang="zh-CN" dirty="0"/>
              <a:t>(45/40/15): </a:t>
            </a:r>
            <a:r>
              <a:rPr lang="en-US" altLang="zh-CN" dirty="0" err="1"/>
              <a:t>CC&amp;μTPC</a:t>
            </a:r>
            <a:endParaRPr lang="en-US" altLang="zh-CN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b="1" dirty="0"/>
              <a:t>Test3</a:t>
            </a:r>
            <a:r>
              <a:rPr lang="zh-CN" altLang="en-US" b="1" dirty="0"/>
              <a:t>：</a:t>
            </a:r>
            <a:r>
              <a:rPr lang="en-US" altLang="zh-CN" b="1" dirty="0"/>
              <a:t>10cm ×10cm small pitch </a:t>
            </a:r>
            <a:r>
              <a:rPr lang="en-US" altLang="zh-CN" b="1" dirty="0" err="1"/>
              <a:t>μRGroove</a:t>
            </a:r>
            <a:endParaRPr lang="en-US" altLang="zh-CN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dirty="0" err="1"/>
              <a:t>Ar</a:t>
            </a:r>
            <a:r>
              <a:rPr lang="en-US" altLang="zh-CN" dirty="0"/>
              <a:t>/CF</a:t>
            </a:r>
            <a:r>
              <a:rPr lang="en-US" altLang="zh-CN" baseline="-25000" dirty="0"/>
              <a:t>4</a:t>
            </a:r>
            <a:r>
              <a:rPr lang="en-US" altLang="zh-CN" dirty="0"/>
              <a:t>/CO</a:t>
            </a:r>
            <a:r>
              <a:rPr lang="en-US" altLang="zh-CN" baseline="-25000" dirty="0"/>
              <a:t>2</a:t>
            </a:r>
            <a:r>
              <a:rPr lang="en-US" altLang="zh-CN" dirty="0"/>
              <a:t>(45/40/15): </a:t>
            </a:r>
            <a:r>
              <a:rPr lang="en-US" altLang="zh-CN" dirty="0" err="1"/>
              <a:t>CC&amp;μTPC</a:t>
            </a:r>
            <a:endParaRPr lang="en-US" altLang="zh-CN" dirty="0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3299D46-D27B-DC3D-B5CE-D4E8636586F1}"/>
              </a:ext>
            </a:extLst>
          </p:cNvPr>
          <p:cNvGrpSpPr/>
          <p:nvPr/>
        </p:nvGrpSpPr>
        <p:grpSpPr>
          <a:xfrm>
            <a:off x="1304429" y="1792111"/>
            <a:ext cx="2956462" cy="1762230"/>
            <a:chOff x="6254491" y="4018910"/>
            <a:chExt cx="4183150" cy="249341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69CDD5F-AF00-F3CF-29F1-C43EF5A4F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491" y="4018910"/>
              <a:ext cx="4051792" cy="249341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2DF4958-9493-D710-8988-30E63ABD6D4A}"/>
                </a:ext>
              </a:extLst>
            </p:cNvPr>
            <p:cNvSpPr txBox="1"/>
            <p:nvPr/>
          </p:nvSpPr>
          <p:spPr>
            <a:xfrm>
              <a:off x="9314922" y="5812701"/>
              <a:ext cx="1122719" cy="5225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8A5B71D-69D0-9D2A-BF96-011BC74583D9}"/>
              </a:ext>
            </a:extLst>
          </p:cNvPr>
          <p:cNvGrpSpPr/>
          <p:nvPr/>
        </p:nvGrpSpPr>
        <p:grpSpPr>
          <a:xfrm>
            <a:off x="7311293" y="1685493"/>
            <a:ext cx="3260825" cy="1975465"/>
            <a:chOff x="6301029" y="3767662"/>
            <a:chExt cx="4503867" cy="272852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5941C5C-27C5-C811-D431-577527A6274E}"/>
                </a:ext>
              </a:extLst>
            </p:cNvPr>
            <p:cNvSpPr txBox="1"/>
            <p:nvPr/>
          </p:nvSpPr>
          <p:spPr>
            <a:xfrm>
              <a:off x="9601373" y="5925332"/>
              <a:ext cx="793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Test4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6C5855-8C82-8240-4346-6B431576E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1029" y="3767662"/>
              <a:ext cx="4503867" cy="2728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953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204" y="156474"/>
            <a:ext cx="10868696" cy="854683"/>
          </a:xfrm>
        </p:spPr>
        <p:txBody>
          <a:bodyPr>
            <a:noAutofit/>
          </a:bodyPr>
          <a:lstStyle/>
          <a:p>
            <a:pPr fontAlgn="base" latinLnBrk="1">
              <a:lnSpc>
                <a:spcPct val="150000"/>
              </a:lnSpc>
              <a:spcAft>
                <a:spcPct val="0"/>
              </a:spcAft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b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0" name="WordArt 3">
            <a:hlinkClick r:id="" action="ppaction://noaction">
              <a:snd r:embed="rId3" name="applause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8410873" y="5262632"/>
            <a:ext cx="2203551" cy="90490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1" hangingPunct="1">
              <a:defRPr/>
            </a:pPr>
            <a:r>
              <a:rPr lang="en-US" sz="7200" dirty="0">
                <a:ln w="9525" cmpd="sng">
                  <a:rou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 panose="020B0806030902050204"/>
                <a:ea typeface="Impact" panose="020B0806030902050204"/>
                <a:cs typeface="Impact" panose="020B0806030902050204"/>
              </a:rPr>
              <a:t>Thank</a:t>
            </a:r>
            <a:r>
              <a:rPr lang="en-US" altLang="zh-CN" sz="7200" dirty="0">
                <a:ln w="9525" cmpd="sng">
                  <a:round/>
                </a:ln>
                <a:gradFill rotWithShape="1">
                  <a:gsLst>
                    <a:gs pos="0">
                      <a:srgbClr val="FE3E02"/>
                    </a:gs>
                    <a:gs pos="100000">
                      <a:srgbClr val="FFE701"/>
                    </a:gs>
                  </a:gsLst>
                  <a:lin ang="5400000" scaled="1"/>
                </a:gradFill>
                <a:latin typeface="Impact" panose="020B0806030902050204"/>
                <a:ea typeface="Impact" panose="020B0806030902050204"/>
                <a:cs typeface="Impact" panose="020B0806030902050204"/>
              </a:rPr>
              <a:t>s</a:t>
            </a:r>
            <a:endParaRPr lang="en-US" sz="7200" dirty="0">
              <a:ln w="9525" cmpd="sng">
                <a:round/>
              </a:ln>
              <a:gradFill rotWithShape="1">
                <a:gsLst>
                  <a:gs pos="0">
                    <a:srgbClr val="FE3E02"/>
                  </a:gs>
                  <a:gs pos="100000">
                    <a:srgbClr val="FFE701"/>
                  </a:gs>
                </a:gsLst>
                <a:lin ang="5400000" scaled="1"/>
              </a:gradFill>
              <a:latin typeface="Impact" panose="020B0806030902050204"/>
              <a:ea typeface="Impact" panose="020B0806030902050204"/>
              <a:cs typeface="Impact" panose="020B0806030902050204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11840A-40C5-4678-A4D0-513207E3E301}"/>
              </a:ext>
            </a:extLst>
          </p:cNvPr>
          <p:cNvSpPr txBox="1"/>
          <p:nvPr/>
        </p:nvSpPr>
        <p:spPr>
          <a:xfrm>
            <a:off x="755855" y="1517332"/>
            <a:ext cx="1092461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Test different planar </a:t>
            </a:r>
            <a:r>
              <a:rPr lang="en-US" altLang="zh-CN" sz="2400" b="1" dirty="0" err="1"/>
              <a:t>μRGrooves</a:t>
            </a:r>
            <a:r>
              <a:rPr lang="en-US" altLang="zh-CN" sz="2400" b="1" dirty="0"/>
              <a:t> with different sizes and structures.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sz="2400" b="1" dirty="0"/>
              <a:t>Two gases are required: </a:t>
            </a:r>
            <a:r>
              <a:rPr lang="en-US" altLang="zh-CN" sz="2400" b="1" dirty="0" err="1"/>
              <a:t>Ar</a:t>
            </a:r>
            <a:r>
              <a:rPr lang="en-US" altLang="zh-CN" sz="2400" b="1" dirty="0"/>
              <a:t>/CF₄/CO₂ (45/40/15) and </a:t>
            </a:r>
            <a:r>
              <a:rPr lang="en-US" altLang="zh-CN" sz="2400" b="1" dirty="0" err="1"/>
              <a:t>Ar</a:t>
            </a:r>
            <a:r>
              <a:rPr lang="en-US" altLang="zh-CN" sz="2400" b="1" dirty="0"/>
              <a:t>/iso-C₄H₁₀ (90/10). The latter is a flammable gas, and a matching iron box has been fabricated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Prioritize the testing of large-area detectors, especially under high-count-rate and high drift field.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400" b="1" dirty="0"/>
              <a:t>For the </a:t>
            </a:r>
            <a:r>
              <a:rPr lang="en-US" altLang="zh-CN" sz="2400" b="1" dirty="0" err="1"/>
              <a:t>μTPC</a:t>
            </a:r>
            <a:r>
              <a:rPr lang="en-US" altLang="zh-CN" sz="2400" b="1" dirty="0"/>
              <a:t>, the test angles can be adjusted according to beam time, and it is sufficient to cover the range of 0-30°.</a:t>
            </a:r>
            <a:endParaRPr lang="zh-CN" altLang="en-US" sz="2400" b="1" dirty="0"/>
          </a:p>
          <a:p>
            <a:pPr>
              <a:spcBef>
                <a:spcPts val="600"/>
              </a:spcBef>
            </a:pP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9223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2"/>
    </mc:Choice>
    <mc:Fallback xmlns="">
      <p:transition spd="slow" advTm="3320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b6d17f1-756f-459c-b9fc-4bd0def0f59f"/>
  <p:tag name="COMMONDATA" val="eyJoZGlkIjoiNDA5NjI5OTNhZDVmNTA4MjI5ZjRiNWEyOTg2ZTI3N2QifQ==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31745</TotalTime>
  <Words>421</Words>
  <Application>Microsoft Office PowerPoint</Application>
  <PresentationFormat>宽屏</PresentationFormat>
  <Paragraphs>54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Yu Gothic UI Light</vt:lpstr>
      <vt:lpstr>等线</vt:lpstr>
      <vt:lpstr>微软雅黑</vt:lpstr>
      <vt:lpstr>Arial</vt:lpstr>
      <vt:lpstr>Impact</vt:lpstr>
      <vt:lpstr>Times</vt:lpstr>
      <vt:lpstr>Wingdings</vt:lpstr>
      <vt:lpstr>主题1</vt:lpstr>
      <vt:lpstr>Working Group 7: Common test facilities</vt:lpstr>
      <vt:lpstr>Micro-Resistive Groove detector</vt:lpstr>
      <vt:lpstr>PowerPoint 演示文稿</vt:lpstr>
      <vt:lpstr>PowerPoint 演示文稿</vt:lpstr>
      <vt:lpstr>PowerPoint 演示文稿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Bosons</dc:creator>
  <cp:lastModifiedBy>思齐 何</cp:lastModifiedBy>
  <cp:revision>627</cp:revision>
  <dcterms:created xsi:type="dcterms:W3CDTF">2023-06-16T09:24:00Z</dcterms:created>
  <dcterms:modified xsi:type="dcterms:W3CDTF">2025-10-07T03:30:53Z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FC4776AA159F4671A39716E7B8E0F316_12</vt:lpwstr>
  </property>
  <property fmtid="{D5CDD505-2E9C-101B-9397-08002B2CF9AE}" pid="3" name="KSOProductBuildVer">
    <vt:lpwstr>2052-11.1.0.14036</vt:lpwstr>
  </property>
</Properties>
</file>