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8" r:id="rId2"/>
    <p:sldId id="443" r:id="rId3"/>
    <p:sldId id="409" r:id="rId4"/>
    <p:sldId id="411" r:id="rId5"/>
    <p:sldId id="474" r:id="rId6"/>
    <p:sldId id="481" r:id="rId7"/>
    <p:sldId id="422" r:id="rId8"/>
    <p:sldId id="420" r:id="rId9"/>
    <p:sldId id="465" r:id="rId10"/>
    <p:sldId id="467" r:id="rId11"/>
    <p:sldId id="444" r:id="rId12"/>
    <p:sldId id="473" r:id="rId13"/>
    <p:sldId id="479" r:id="rId14"/>
    <p:sldId id="472" r:id="rId15"/>
    <p:sldId id="371" r:id="rId16"/>
    <p:sldId id="361" r:id="rId17"/>
    <p:sldId id="372" r:id="rId18"/>
    <p:sldId id="461" r:id="rId19"/>
    <p:sldId id="459" r:id="rId20"/>
    <p:sldId id="484" r:id="rId21"/>
    <p:sldId id="395" r:id="rId22"/>
    <p:sldId id="350" r:id="rId23"/>
    <p:sldId id="462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5E4CC-8F94-466F-ACF2-883908B828D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E461-43FD-42DE-860E-097BED8BC0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2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B7884-9226-45AE-AC00-AF3D062391C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18BF-96EF-4900-A08C-2D481AC33B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1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6" tIns="45647" rIns="91296" bIns="45647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51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93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9899B33-B2F3-462B-90AB-CE469B704D61}" type="slidenum">
              <a:rPr lang="fr-FR" altLang="fr-FR" sz="1200"/>
              <a:pPr eaLnBrk="1" hangingPunct="1"/>
              <a:t>16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56219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861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0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2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4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1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6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FAD4-1BF4-47EF-AA3E-1C4AE2E08B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091D-3957-4D64-B916-96187C0A9D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2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itchford@laplace.univ-tlse.fr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302" y="712754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fr-FR" sz="2800" b="1" dirty="0" smtClean="0"/>
              <a:t>Steve </a:t>
            </a:r>
            <a:r>
              <a:rPr lang="fr-FR" sz="2800" b="1" dirty="0" err="1" smtClean="0"/>
              <a:t>Biagi’s</a:t>
            </a:r>
            <a:r>
              <a:rPr lang="fr-FR" sz="2800" b="1" dirty="0" smtClean="0"/>
              <a:t> Contributions to </a:t>
            </a:r>
            <a:r>
              <a:rPr lang="fr-FR" sz="2800" b="1" dirty="0" err="1" smtClean="0"/>
              <a:t>Modeling</a:t>
            </a:r>
            <a:endParaRPr lang="fr-FR" sz="2800" b="1" dirty="0" smtClean="0"/>
          </a:p>
          <a:p>
            <a:pPr algn="ctr"/>
            <a:r>
              <a:rPr lang="fr-FR" sz="2800" b="1" dirty="0" err="1" smtClean="0"/>
              <a:t>Low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Temperature</a:t>
            </a:r>
            <a:r>
              <a:rPr lang="fr-FR" sz="2800" b="1" dirty="0" smtClean="0"/>
              <a:t> Plasmas (</a:t>
            </a:r>
            <a:r>
              <a:rPr lang="fr-FR" sz="2800" b="1" dirty="0" err="1" smtClean="0"/>
              <a:t>LTPs</a:t>
            </a:r>
            <a:r>
              <a:rPr lang="fr-FR" sz="2800" b="1" dirty="0" smtClean="0"/>
              <a:t>)</a:t>
            </a:r>
            <a:endParaRPr lang="fr-FR" sz="2800" b="1" dirty="0"/>
          </a:p>
          <a:p>
            <a:pPr algn="ctr"/>
            <a:endParaRPr lang="fr-FR" sz="2800" b="1" dirty="0"/>
          </a:p>
          <a:p>
            <a:pPr algn="ctr"/>
            <a:endParaRPr lang="fr-FR" sz="2400" dirty="0"/>
          </a:p>
          <a:p>
            <a:pPr algn="ctr"/>
            <a:r>
              <a:rPr lang="en-US" sz="2400" dirty="0"/>
              <a:t>Leanne </a:t>
            </a:r>
            <a:r>
              <a:rPr lang="en-US" sz="2400" dirty="0" smtClean="0"/>
              <a:t>Pitchford</a:t>
            </a:r>
          </a:p>
          <a:p>
            <a:pPr algn="ctr"/>
            <a:r>
              <a:rPr lang="en-US" sz="2400" dirty="0" smtClean="0"/>
              <a:t>LAPLACE</a:t>
            </a:r>
            <a:r>
              <a:rPr lang="en-US" sz="2400" dirty="0"/>
              <a:t>, Univ. Toulouse III and </a:t>
            </a:r>
            <a:r>
              <a:rPr lang="en-US" sz="2400" dirty="0" smtClean="0"/>
              <a:t>CNRS, emeritus</a:t>
            </a:r>
          </a:p>
          <a:p>
            <a:pPr algn="ctr"/>
            <a:r>
              <a:rPr lang="en-GB" dirty="0" smtClean="0">
                <a:hlinkClick r:id="rId2"/>
              </a:rPr>
              <a:t>pitchford@laplace.univ-tlse.fr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3855084" y="6238231"/>
            <a:ext cx="790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anose="020B0502020104020203" pitchFamily="34" charset="0"/>
              </a:rPr>
              <a:t>Steve </a:t>
            </a:r>
            <a:r>
              <a:rPr lang="fr-FR" dirty="0" err="1" smtClean="0">
                <a:latin typeface="Gill Sans MT" panose="020B0502020104020203" pitchFamily="34" charset="0"/>
              </a:rPr>
              <a:t>Biagi</a:t>
            </a:r>
            <a:r>
              <a:rPr lang="fr-FR" dirty="0" smtClean="0">
                <a:latin typeface="Gill Sans MT" panose="020B0502020104020203" pitchFamily="34" charset="0"/>
              </a:rPr>
              <a:t> </a:t>
            </a:r>
            <a:r>
              <a:rPr lang="fr-FR" dirty="0" err="1" smtClean="0">
                <a:latin typeface="Gill Sans MT" panose="020B0502020104020203" pitchFamily="34" charset="0"/>
              </a:rPr>
              <a:t>Memorial</a:t>
            </a:r>
            <a:r>
              <a:rPr lang="fr-FR" dirty="0" smtClean="0">
                <a:latin typeface="Gill Sans MT" panose="020B0502020104020203" pitchFamily="34" charset="0"/>
              </a:rPr>
              <a:t> session, </a:t>
            </a:r>
            <a:r>
              <a:rPr lang="fr-FR" dirty="0" err="1" smtClean="0">
                <a:latin typeface="Gill Sans MT" panose="020B0502020104020203" pitchFamily="34" charset="0"/>
              </a:rPr>
              <a:t>October</a:t>
            </a:r>
            <a:r>
              <a:rPr lang="fr-FR" dirty="0" smtClean="0">
                <a:latin typeface="Gill Sans MT" panose="020B0502020104020203" pitchFamily="34" charset="0"/>
              </a:rPr>
              <a:t> 2025, DRD1 collaboration meeting, </a:t>
            </a:r>
            <a:r>
              <a:rPr lang="fr-FR" dirty="0" err="1" smtClean="0">
                <a:latin typeface="Gill Sans MT" panose="020B0502020104020203" pitchFamily="34" charset="0"/>
              </a:rPr>
              <a:t>Warsaw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6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283E-4026-4BEB-AB12-A0F2D8E4E5EF}" type="slidenum">
              <a:rPr lang="fr-FR" smtClean="0">
                <a:latin typeface="Gill Sans MT" panose="020B0502020104020203" pitchFamily="34" charset="0"/>
              </a:rPr>
              <a:t>10</a:t>
            </a:fld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43545" y="895424"/>
            <a:ext cx="8081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Example</a:t>
            </a:r>
            <a:r>
              <a:rPr lang="fr-FR" sz="2800" b="1" dirty="0" smtClean="0"/>
              <a:t> : </a:t>
            </a:r>
            <a:r>
              <a:rPr lang="fr-FR" sz="2800" b="1" dirty="0" err="1" smtClean="0"/>
              <a:t>electron</a:t>
            </a:r>
            <a:r>
              <a:rPr lang="fr-FR" sz="2800" b="1" dirty="0" smtClean="0"/>
              <a:t> </a:t>
            </a:r>
            <a:r>
              <a:rPr lang="fr-FR" sz="2800" b="1" dirty="0"/>
              <a:t>collisions </a:t>
            </a:r>
            <a:r>
              <a:rPr lang="fr-FR" sz="2800" b="1" dirty="0" err="1"/>
              <a:t>with</a:t>
            </a:r>
            <a:r>
              <a:rPr lang="fr-FR" sz="2800" b="1" dirty="0"/>
              <a:t> </a:t>
            </a:r>
            <a:r>
              <a:rPr lang="fr-FR" sz="2800" b="1" dirty="0" err="1"/>
              <a:t>nitrogen</a:t>
            </a:r>
            <a:r>
              <a:rPr lang="fr-FR" sz="2800" b="1" dirty="0"/>
              <a:t> </a:t>
            </a:r>
            <a:r>
              <a:rPr lang="fr-FR" sz="2800" b="1" dirty="0" err="1"/>
              <a:t>molecules</a:t>
            </a:r>
            <a:endParaRPr lang="fr-FR" sz="2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519" y="1727497"/>
            <a:ext cx="5117315" cy="432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69224" y="127263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7288924" y="6681135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90" y="3014864"/>
            <a:ext cx="7226300" cy="1600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9422" y="630637"/>
            <a:ext cx="1097917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MAGBOLTZ – a Fortran code, </a:t>
            </a:r>
            <a:r>
              <a:rPr lang="fr-FR" sz="2400" dirty="0" err="1" smtClean="0"/>
              <a:t>written</a:t>
            </a:r>
            <a:r>
              <a:rPr lang="fr-FR" sz="2400" dirty="0" smtClean="0"/>
              <a:t> by Steve </a:t>
            </a:r>
            <a:r>
              <a:rPr lang="fr-FR" sz="2400" dirty="0" err="1" smtClean="0"/>
              <a:t>Biagi</a:t>
            </a:r>
            <a:r>
              <a:rPr lang="fr-FR" sz="2400" dirty="0" smtClean="0"/>
              <a:t> in 1999 and </a:t>
            </a:r>
            <a:r>
              <a:rPr lang="fr-FR" sz="2400" dirty="0" err="1" smtClean="0"/>
              <a:t>regularly</a:t>
            </a:r>
            <a:r>
              <a:rPr lang="fr-FR" sz="2400" dirty="0" smtClean="0"/>
              <a:t> </a:t>
            </a:r>
            <a:r>
              <a:rPr lang="fr-FR" sz="2400" dirty="0" err="1" smtClean="0"/>
              <a:t>updated</a:t>
            </a:r>
            <a:endParaRPr lang="fr-FR" sz="2400" dirty="0" smtClean="0"/>
          </a:p>
          <a:p>
            <a:endParaRPr lang="fr-FR" sz="2000" dirty="0"/>
          </a:p>
          <a:p>
            <a:r>
              <a:rPr lang="fr-FR" sz="2000" dirty="0" smtClean="0"/>
              <a:t>MAGBOLTZ </a:t>
            </a:r>
            <a:r>
              <a:rPr lang="fr-FR" sz="2000" dirty="0" err="1" smtClean="0"/>
              <a:t>solves</a:t>
            </a:r>
            <a:r>
              <a:rPr lang="fr-FR" sz="2000" dirty="0" smtClean="0"/>
              <a:t> the Boltzmann </a:t>
            </a:r>
            <a:r>
              <a:rPr lang="fr-FR" sz="2000" dirty="0" err="1" smtClean="0"/>
              <a:t>equation</a:t>
            </a:r>
            <a:r>
              <a:rPr lang="fr-FR" sz="2000" dirty="0" smtClean="0"/>
              <a:t> for </a:t>
            </a:r>
            <a:r>
              <a:rPr lang="fr-FR" sz="2000" dirty="0" err="1" smtClean="0"/>
              <a:t>electrons</a:t>
            </a:r>
            <a:r>
              <a:rPr lang="fr-FR" sz="2000" dirty="0" smtClean="0"/>
              <a:t> </a:t>
            </a:r>
            <a:r>
              <a:rPr lang="fr-FR" sz="2000" dirty="0" err="1" smtClean="0"/>
              <a:t>using</a:t>
            </a:r>
            <a:r>
              <a:rPr lang="fr-FR" sz="2000" dirty="0" smtClean="0"/>
              <a:t> a Monte Carlo technique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b="1" dirty="0" smtClean="0"/>
              <a:t>E,B</a:t>
            </a:r>
            <a:r>
              <a:rPr lang="fr-FR" sz="2000" dirty="0" smtClean="0"/>
              <a:t> </a:t>
            </a:r>
            <a:r>
              <a:rPr lang="fr-FR" sz="2000" dirty="0" err="1" smtClean="0"/>
              <a:t>fields</a:t>
            </a:r>
            <a:r>
              <a:rPr lang="fr-FR" sz="2000" dirty="0" smtClean="0"/>
              <a:t> at </a:t>
            </a:r>
            <a:r>
              <a:rPr lang="fr-FR" sz="2000" dirty="0" err="1" smtClean="0"/>
              <a:t>arbitrary</a:t>
            </a:r>
            <a:r>
              <a:rPr lang="fr-FR" sz="2000" dirty="0" smtClean="0"/>
              <a:t> angles.   </a:t>
            </a:r>
          </a:p>
          <a:p>
            <a:endParaRPr lang="fr-FR" sz="2000" dirty="0"/>
          </a:p>
          <a:p>
            <a:r>
              <a:rPr lang="fr-FR" sz="2000" dirty="0" smtClean="0"/>
              <a:t>MAGBOLTZ </a:t>
            </a:r>
            <a:r>
              <a:rPr lang="fr-FR" sz="2000" dirty="0" err="1" smtClean="0"/>
              <a:t>includes</a:t>
            </a:r>
            <a:r>
              <a:rPr lang="fr-FR" sz="2000" dirty="0" smtClean="0"/>
              <a:t> </a:t>
            </a:r>
            <a:r>
              <a:rPr lang="fr-FR" sz="2000" dirty="0" err="1" smtClean="0"/>
              <a:t>Biagi’s</a:t>
            </a:r>
            <a:r>
              <a:rPr lang="fr-FR" sz="2000" dirty="0" smtClean="0"/>
              <a:t> </a:t>
            </a:r>
            <a:r>
              <a:rPr lang="fr-FR" sz="2000" dirty="0" err="1" smtClean="0"/>
              <a:t>detailed</a:t>
            </a:r>
            <a:r>
              <a:rPr lang="fr-FR" sz="2000" dirty="0" smtClean="0"/>
              <a:t> compilations of </a:t>
            </a:r>
            <a:r>
              <a:rPr lang="fr-FR" sz="2000" dirty="0" err="1" smtClean="0"/>
              <a:t>electron-neutral</a:t>
            </a:r>
            <a:r>
              <a:rPr lang="fr-FR" sz="2000" dirty="0" smtClean="0"/>
              <a:t> </a:t>
            </a:r>
            <a:r>
              <a:rPr lang="fr-FR" sz="2000" dirty="0" err="1"/>
              <a:t>scattering</a:t>
            </a:r>
            <a:r>
              <a:rPr lang="fr-FR" sz="2000" dirty="0"/>
              <a:t> cross sections </a:t>
            </a:r>
            <a:r>
              <a:rPr lang="fr-FR" sz="2000" dirty="0" smtClean="0"/>
              <a:t>for 56 (!!)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</a:t>
            </a:r>
            <a:r>
              <a:rPr lang="fr-FR" sz="2000" dirty="0" err="1"/>
              <a:t>atomic</a:t>
            </a:r>
            <a:r>
              <a:rPr lang="fr-FR" sz="2000" dirty="0"/>
              <a:t> </a:t>
            </a:r>
            <a:r>
              <a:rPr lang="fr-FR" sz="2000" dirty="0" smtClean="0"/>
              <a:t>and </a:t>
            </a:r>
            <a:r>
              <a:rPr lang="fr-FR" sz="2000" dirty="0" err="1"/>
              <a:t>molecular</a:t>
            </a:r>
            <a:r>
              <a:rPr lang="fr-FR" sz="2000" dirty="0"/>
              <a:t> </a:t>
            </a:r>
            <a:r>
              <a:rPr lang="fr-FR" sz="2000" dirty="0" err="1" smtClean="0"/>
              <a:t>gases</a:t>
            </a:r>
            <a:r>
              <a:rPr lang="fr-FR" sz="2000" dirty="0" smtClean="0"/>
              <a:t>: 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err="1" smtClean="0"/>
              <a:t>Such</a:t>
            </a:r>
            <a:r>
              <a:rPr lang="fr-FR" sz="2000" dirty="0" smtClean="0"/>
              <a:t> </a:t>
            </a:r>
            <a:r>
              <a:rPr lang="fr-FR" sz="2000" dirty="0"/>
              <a:t>compilations </a:t>
            </a:r>
            <a:r>
              <a:rPr lang="fr-FR" sz="2000" dirty="0" err="1"/>
              <a:t>require</a:t>
            </a:r>
            <a:r>
              <a:rPr lang="fr-FR" sz="2000" dirty="0"/>
              <a:t> extensive </a:t>
            </a:r>
            <a:r>
              <a:rPr lang="fr-FR" sz="2000" dirty="0" err="1"/>
              <a:t>knowledge</a:t>
            </a:r>
            <a:r>
              <a:rPr lang="fr-FR" sz="2000" dirty="0"/>
              <a:t> of </a:t>
            </a:r>
            <a:r>
              <a:rPr lang="fr-FR" sz="2000" dirty="0" err="1"/>
              <a:t>theory</a:t>
            </a:r>
            <a:r>
              <a:rPr lang="fr-FR" sz="2000" dirty="0"/>
              <a:t>, </a:t>
            </a:r>
            <a:r>
              <a:rPr lang="fr-FR" sz="2000" dirty="0" err="1" smtClean="0"/>
              <a:t>existing</a:t>
            </a:r>
            <a:r>
              <a:rPr lang="fr-FR" sz="2000" dirty="0" smtClean="0"/>
              <a:t> </a:t>
            </a:r>
            <a:r>
              <a:rPr lang="fr-FR" sz="2000" dirty="0" err="1"/>
              <a:t>measurements</a:t>
            </a:r>
            <a:r>
              <a:rPr lang="fr-FR" sz="2000" dirty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/>
              <a:t>error</a:t>
            </a:r>
            <a:r>
              <a:rPr lang="fr-FR" sz="2000" dirty="0"/>
              <a:t> </a:t>
            </a:r>
            <a:r>
              <a:rPr lang="fr-FR" sz="2000" dirty="0" smtClean="0"/>
              <a:t>bars,...</a:t>
            </a:r>
          </a:p>
          <a:p>
            <a:endParaRPr lang="fr-FR" sz="2000" dirty="0"/>
          </a:p>
          <a:p>
            <a:r>
              <a:rPr lang="fr-FR" sz="2000" dirty="0" smtClean="0"/>
              <a:t>The </a:t>
            </a:r>
            <a:r>
              <a:rPr lang="fr-FR" sz="2000" dirty="0"/>
              <a:t>set of cross sections for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gas</a:t>
            </a:r>
            <a:r>
              <a:rPr lang="fr-FR" sz="2000" dirty="0"/>
              <a:t>, </a:t>
            </a: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 in a Boltzmann </a:t>
            </a:r>
            <a:r>
              <a:rPr lang="fr-FR" sz="2000" dirty="0" err="1"/>
              <a:t>solver</a:t>
            </a:r>
            <a:r>
              <a:rPr lang="fr-FR" sz="2000" dirty="0"/>
              <a:t>, </a:t>
            </a:r>
            <a:r>
              <a:rPr lang="fr-FR" sz="2000" dirty="0" err="1"/>
              <a:t>yields</a:t>
            </a:r>
            <a:r>
              <a:rPr lang="fr-FR" sz="2000" dirty="0"/>
              <a:t> transport and rate coefficients consistent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 smtClean="0"/>
              <a:t>measurements</a:t>
            </a:r>
            <a:r>
              <a:rPr lang="fr-FR" sz="2000" dirty="0" smtClean="0"/>
              <a:t>,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very</a:t>
            </a:r>
            <a:r>
              <a:rPr lang="fr-FR" sz="2000" dirty="0"/>
              <a:t> </a:t>
            </a:r>
            <a:r>
              <a:rPr lang="fr-FR" sz="2000" dirty="0" err="1"/>
              <a:t>accurate</a:t>
            </a:r>
            <a:r>
              <a:rPr lang="fr-FR" sz="2000" dirty="0"/>
              <a:t>. 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sz="2000" dirty="0"/>
          </a:p>
          <a:p>
            <a:endParaRPr lang="fr-FR" sz="2000" dirty="0" smtClean="0"/>
          </a:p>
          <a:p>
            <a:endParaRPr lang="fr-FR" sz="2000" dirty="0"/>
          </a:p>
          <a:p>
            <a:pPr algn="ctr"/>
            <a:r>
              <a:rPr lang="fr-FR" dirty="0" smtClean="0"/>
              <a:t>.   </a:t>
            </a:r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830317" y="1072600"/>
            <a:ext cx="9814368" cy="414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830317" y="1965433"/>
            <a:ext cx="128226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 rot="19094834">
            <a:off x="557654" y="3584131"/>
            <a:ext cx="21693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Thanks</a:t>
            </a:r>
            <a:r>
              <a:rPr lang="fr-FR" sz="2400" dirty="0" smtClean="0">
                <a:latin typeface="+mj-lt"/>
              </a:rPr>
              <a:t>, </a:t>
            </a:r>
            <a:r>
              <a:rPr lang="fr-FR" sz="2400" dirty="0" err="1" smtClean="0">
                <a:latin typeface="+mj-lt"/>
              </a:rPr>
              <a:t>Marnik</a:t>
            </a:r>
            <a:r>
              <a:rPr lang="fr-FR" sz="2400" dirty="0" smtClean="0">
                <a:latin typeface="+mj-lt"/>
              </a:rPr>
              <a:t>!</a:t>
            </a:r>
            <a:endParaRPr lang="en-US" sz="2400" dirty="0">
              <a:latin typeface="+mj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7288924" y="6681135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3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902061" y="5760460"/>
            <a:ext cx="6851539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Version 11.19:  &gt; 100 000 </a:t>
            </a:r>
            <a:r>
              <a:rPr lang="fr-FR" dirty="0" err="1"/>
              <a:t>lines</a:t>
            </a:r>
            <a:r>
              <a:rPr lang="fr-FR" dirty="0"/>
              <a:t> of Fortran code on 1443 pages</a:t>
            </a:r>
            <a:endParaRPr lang="en-US" dirty="0"/>
          </a:p>
          <a:p>
            <a:endParaRPr lang="fr-FR" dirty="0" smtClean="0"/>
          </a:p>
          <a:p>
            <a:r>
              <a:rPr lang="fr-FR" dirty="0" smtClean="0"/>
              <a:t>Cross sections for </a:t>
            </a:r>
            <a:r>
              <a:rPr lang="fr-FR" dirty="0" err="1" smtClean="0"/>
              <a:t>each</a:t>
            </a:r>
            <a:r>
              <a:rPr lang="fr-FR" dirty="0" smtClean="0"/>
              <a:t> of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are </a:t>
            </a:r>
            <a:r>
              <a:rPr lang="fr-FR" b="1" i="1" dirty="0" err="1" smtClean="0"/>
              <a:t>hardwired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MAGBOLTZ.</a:t>
            </a:r>
            <a:endParaRPr lang="en-US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70" y="603815"/>
            <a:ext cx="6647930" cy="4799711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3339350" y="1422414"/>
            <a:ext cx="69088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283466" y="1251648"/>
            <a:ext cx="205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Most </a:t>
            </a:r>
            <a:r>
              <a:rPr lang="fr-FR" dirty="0" err="1" smtClean="0"/>
              <a:t>recent</a:t>
            </a:r>
            <a:r>
              <a:rPr lang="fr-FR" dirty="0" smtClean="0"/>
              <a:t> version</a:t>
            </a:r>
          </a:p>
          <a:p>
            <a:r>
              <a:rPr lang="fr-FR" dirty="0" smtClean="0"/>
              <a:t> of MAGBOLTZ</a:t>
            </a:r>
            <a:endParaRPr lang="en-US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135120" y="603815"/>
            <a:ext cx="4775200" cy="7271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" y="1018318"/>
            <a:ext cx="8275367" cy="520380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83642" y="320814"/>
            <a:ext cx="381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MAGBOLTZ</a:t>
            </a:r>
            <a:r>
              <a:rPr lang="en-US" sz="2400" dirty="0" smtClean="0"/>
              <a:t> </a:t>
            </a:r>
            <a:r>
              <a:rPr lang="fr-FR" sz="2400" dirty="0" smtClean="0"/>
              <a:t>input </a:t>
            </a:r>
            <a:r>
              <a:rPr lang="fr-FR" sz="2400" dirty="0" err="1" smtClean="0"/>
              <a:t>parameters</a:t>
            </a:r>
            <a:endParaRPr lang="en-US" sz="24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213945" y="1528553"/>
            <a:ext cx="10510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7288924" y="6681135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0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" y="1018318"/>
            <a:ext cx="8275367" cy="5203806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061545" y="1965433"/>
            <a:ext cx="10510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061545" y="5996150"/>
            <a:ext cx="10510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à coins arrondis 4"/>
          <p:cNvSpPr/>
          <p:nvPr/>
        </p:nvSpPr>
        <p:spPr>
          <a:xfrm>
            <a:off x="3678443" y="1018318"/>
            <a:ext cx="5974080" cy="4498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24" y="1855010"/>
            <a:ext cx="4413596" cy="22035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5197261" y="4344839"/>
            <a:ext cx="301178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IBM </a:t>
            </a:r>
            <a:r>
              <a:rPr lang="fr-FR" dirty="0" smtClean="0"/>
              <a:t>80-column, </a:t>
            </a:r>
            <a:r>
              <a:rPr lang="fr-FR" dirty="0" err="1" smtClean="0"/>
              <a:t>punched</a:t>
            </a:r>
            <a:r>
              <a:rPr lang="fr-FR" dirty="0" smtClean="0"/>
              <a:t> </a:t>
            </a:r>
            <a:r>
              <a:rPr lang="fr-FR" dirty="0" err="1" smtClean="0"/>
              <a:t>card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683642" y="320814"/>
            <a:ext cx="381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MAGBOLTZ</a:t>
            </a:r>
            <a:r>
              <a:rPr lang="en-US" sz="2400" dirty="0" smtClean="0"/>
              <a:t> </a:t>
            </a:r>
            <a:r>
              <a:rPr lang="fr-FR" sz="2400" dirty="0" smtClean="0"/>
              <a:t>input </a:t>
            </a:r>
            <a:r>
              <a:rPr lang="fr-FR" sz="2400" dirty="0" err="1" smtClean="0"/>
              <a:t>parameters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22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1764403" y="2208900"/>
            <a:ext cx="4824536" cy="1079605"/>
          </a:xfrm>
          <a:prstGeom prst="roundRect">
            <a:avLst>
              <a:gd name="adj" fmla="val 16667"/>
            </a:avLst>
          </a:prstGeom>
          <a:solidFill>
            <a:srgbClr val="F6C08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cs typeface="Arial" pitchFamily="34" charset="0"/>
              </a:rPr>
              <a:t>Electron + neutral</a:t>
            </a:r>
          </a:p>
          <a:p>
            <a:pPr algn="ctr">
              <a:defRPr/>
            </a:pPr>
            <a:r>
              <a:rPr lang="en-US" b="1" dirty="0">
                <a:cs typeface="Arial" pitchFamily="34" charset="0"/>
              </a:rPr>
              <a:t>cross sections / oscillator strengths/ swarm parameters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823778" y="4941168"/>
            <a:ext cx="4777036" cy="43204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Plasma-surface interactions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823778" y="5517232"/>
            <a:ext cx="4777036" cy="43204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Plasma chemistry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823778" y="6093296"/>
            <a:ext cx="4777036" cy="43204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Radiation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28428" y="2460949"/>
            <a:ext cx="3323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err="1">
                <a:solidFill>
                  <a:srgbClr val="C00000"/>
                </a:solidFill>
              </a:rPr>
              <a:t>LXCat</a:t>
            </a:r>
            <a:endParaRPr lang="en-US" sz="2800" b="1" kern="0" dirty="0">
              <a:solidFill>
                <a:srgbClr val="C00000"/>
              </a:solidFill>
            </a:endParaRPr>
          </a:p>
          <a:p>
            <a:r>
              <a:rPr lang="en-US" sz="2000" kern="0" dirty="0" err="1">
                <a:solidFill>
                  <a:srgbClr val="C00000"/>
                </a:solidFill>
              </a:rPr>
              <a:t>ELEC</a:t>
            </a:r>
            <a:r>
              <a:rPr lang="en-US" sz="2000" kern="0" dirty="0" err="1"/>
              <a:t>tron</a:t>
            </a:r>
            <a:r>
              <a:rPr lang="en-US" sz="2000" kern="0" dirty="0"/>
              <a:t> (and ion) </a:t>
            </a:r>
            <a:r>
              <a:rPr lang="en-US" sz="2000" kern="0" dirty="0" err="1">
                <a:solidFill>
                  <a:srgbClr val="C00000"/>
                </a:solidFill>
              </a:rPr>
              <a:t>SCAT</a:t>
            </a:r>
            <a:r>
              <a:rPr lang="en-US" sz="2000" kern="0" dirty="0" err="1"/>
              <a:t>tering</a:t>
            </a:r>
            <a:endParaRPr lang="pt-PT" sz="2000" dirty="0"/>
          </a:p>
        </p:txBody>
      </p:sp>
      <p:sp>
        <p:nvSpPr>
          <p:cNvPr id="12" name="TextBox 6"/>
          <p:cNvSpPr txBox="1"/>
          <p:nvPr/>
        </p:nvSpPr>
        <p:spPr>
          <a:xfrm>
            <a:off x="1642170" y="34613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itchFamily="34" charset="0"/>
              </a:rPr>
              <a:t>The </a:t>
            </a:r>
            <a:r>
              <a:rPr lang="en-US" sz="2800" b="1" dirty="0" err="1">
                <a:cs typeface="Arial" pitchFamily="34" charset="0"/>
              </a:rPr>
              <a:t>LXCat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platform (initiated </a:t>
            </a:r>
            <a:r>
              <a:rPr lang="en-US" sz="2800" b="1" dirty="0">
                <a:cs typeface="Arial" pitchFamily="34" charset="0"/>
              </a:rPr>
              <a:t>at LAPLACE in </a:t>
            </a:r>
            <a:r>
              <a:rPr lang="en-US" sz="2800" b="1" dirty="0" smtClean="0">
                <a:cs typeface="Arial" pitchFamily="34" charset="0"/>
              </a:rPr>
              <a:t>2009)</a:t>
            </a:r>
            <a:endParaRPr lang="en-US" sz="2800" b="1" dirty="0">
              <a:cs typeface="Arial" pitchFamily="34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B74AF59-F7B7-452F-B661-86183D5B72F4}"/>
              </a:ext>
            </a:extLst>
          </p:cNvPr>
          <p:cNvCxnSpPr/>
          <p:nvPr/>
        </p:nvCxnSpPr>
        <p:spPr>
          <a:xfrm>
            <a:off x="1667508" y="836712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">
            <a:extLst>
              <a:ext uri="{FF2B5EF4-FFF2-40B4-BE49-F238E27FC236}">
                <a16:creationId xmlns:a16="http://schemas.microsoft.com/office/drawing/2014/main" id="{2068E4C0-546D-43FF-BC0A-A4A87419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990684"/>
            <a:ext cx="8947360" cy="99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dirty="0" err="1"/>
              <a:t>LXCat</a:t>
            </a:r>
            <a:r>
              <a:rPr lang="en-US" sz="2000" kern="0" dirty="0"/>
              <a:t> is a web-based, community-wide project for the curation of</a:t>
            </a:r>
          </a:p>
          <a:p>
            <a:pPr marL="0" indent="0">
              <a:buNone/>
            </a:pPr>
            <a:r>
              <a:rPr lang="en-US" sz="2400" b="1" kern="0" dirty="0">
                <a:solidFill>
                  <a:srgbClr val="0000CC"/>
                </a:solidFill>
              </a:rPr>
              <a:t>data needed in modeling low-temperature plasmas</a:t>
            </a:r>
          </a:p>
          <a:p>
            <a:endParaRPr lang="en-US" sz="2800" kern="0" dirty="0"/>
          </a:p>
          <a:p>
            <a:pPr marL="0" indent="0">
              <a:buNone/>
            </a:pPr>
            <a:endParaRPr lang="en-US" sz="2800" kern="0" dirty="0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1764403" y="3438956"/>
            <a:ext cx="4824536" cy="1080120"/>
          </a:xfrm>
          <a:prstGeom prst="roundRect">
            <a:avLst>
              <a:gd name="adj" fmla="val 16667"/>
            </a:avLst>
          </a:prstGeom>
          <a:solidFill>
            <a:srgbClr val="F6C08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cs typeface="Arial" pitchFamily="34" charset="0"/>
              </a:rPr>
              <a:t>Ion + neutral</a:t>
            </a:r>
          </a:p>
          <a:p>
            <a:pPr algn="ctr">
              <a:defRPr/>
            </a:pPr>
            <a:r>
              <a:rPr lang="en-US" b="1" dirty="0">
                <a:cs typeface="Arial" pitchFamily="34" charset="0"/>
              </a:rPr>
              <a:t>cross sections / interaction potentials / swarm parameters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43664" y="2057934"/>
            <a:ext cx="5076658" cy="26051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091912E-ABF8-4301-865F-D452A05AA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1" y="3438956"/>
            <a:ext cx="404939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2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840749" y="1219200"/>
            <a:ext cx="4771775" cy="456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40749" y="1742420"/>
            <a:ext cx="99332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dirty="0" smtClean="0"/>
              <a:t>Most </a:t>
            </a:r>
            <a:r>
              <a:rPr lang="fr-FR" altLang="fr-FR" sz="2000" dirty="0" smtClean="0"/>
              <a:t>people </a:t>
            </a:r>
            <a:r>
              <a:rPr lang="fr-FR" altLang="fr-FR" sz="2000" dirty="0" err="1" smtClean="0"/>
              <a:t>working</a:t>
            </a:r>
            <a:r>
              <a:rPr lang="fr-FR" altLang="fr-FR" sz="2000" dirty="0" smtClean="0"/>
              <a:t> in the area of </a:t>
            </a:r>
            <a:r>
              <a:rPr lang="fr-FR" altLang="fr-FR" sz="2000" dirty="0" err="1" smtClean="0"/>
              <a:t>modeling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LTPs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had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their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own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databases</a:t>
            </a:r>
            <a:r>
              <a:rPr lang="fr-FR" altLang="fr-FR" sz="2000" dirty="0" smtClean="0"/>
              <a:t>, </a:t>
            </a:r>
            <a:r>
              <a:rPr lang="fr-FR" altLang="fr-FR" sz="2000" dirty="0" err="1" smtClean="0"/>
              <a:t>suitable</a:t>
            </a:r>
            <a:r>
              <a:rPr lang="fr-FR" altLang="fr-FR" sz="2000" dirty="0" smtClean="0"/>
              <a:t> for use in </a:t>
            </a:r>
            <a:r>
              <a:rPr lang="fr-FR" altLang="fr-FR" sz="2000" dirty="0" err="1" smtClean="0"/>
              <a:t>their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own</a:t>
            </a:r>
            <a:r>
              <a:rPr lang="fr-FR" altLang="fr-FR" sz="2000" dirty="0" smtClean="0"/>
              <a:t> codes.  </a:t>
            </a:r>
          </a:p>
          <a:p>
            <a:endParaRPr lang="fr-FR" altLang="fr-FR" sz="2000" dirty="0" smtClean="0"/>
          </a:p>
          <a:p>
            <a:r>
              <a:rPr lang="fr-FR" altLang="fr-FR" sz="2000" dirty="0" err="1" smtClean="0"/>
              <a:t>Some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on-line compilations of </a:t>
            </a:r>
            <a:r>
              <a:rPr lang="fr-FR" altLang="fr-FR" sz="2000" dirty="0" err="1" smtClean="0"/>
              <a:t>numerical</a:t>
            </a:r>
            <a:r>
              <a:rPr lang="fr-FR" altLang="fr-FR" sz="2000" dirty="0" smtClean="0"/>
              <a:t> data for </a:t>
            </a:r>
            <a:r>
              <a:rPr lang="fr-FR" altLang="fr-FR" sz="2000" dirty="0" err="1" smtClean="0"/>
              <a:t>electron</a:t>
            </a:r>
            <a:r>
              <a:rPr lang="fr-FR" altLang="fr-FR" sz="2000" dirty="0" smtClean="0"/>
              <a:t>/</a:t>
            </a:r>
            <a:r>
              <a:rPr lang="fr-FR" altLang="fr-FR" sz="2000" dirty="0" err="1" smtClean="0"/>
              <a:t>neutral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scattering</a:t>
            </a:r>
            <a:r>
              <a:rPr lang="fr-FR" altLang="fr-FR" sz="2000" dirty="0"/>
              <a:t> </a:t>
            </a:r>
            <a:r>
              <a:rPr lang="fr-FR" altLang="fr-FR" sz="2000" dirty="0" smtClean="0"/>
              <a:t>cross sections </a:t>
            </a:r>
            <a:r>
              <a:rPr lang="fr-FR" altLang="fr-FR" sz="2000" dirty="0" err="1" smtClean="0"/>
              <a:t>were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available</a:t>
            </a:r>
            <a:r>
              <a:rPr lang="fr-FR" altLang="fr-FR" sz="2000" dirty="0" smtClean="0"/>
              <a:t>, but in </a:t>
            </a:r>
            <a:r>
              <a:rPr lang="fr-FR" altLang="fr-FR" sz="2000" dirty="0" err="1"/>
              <a:t>different</a:t>
            </a:r>
            <a:r>
              <a:rPr lang="fr-FR" altLang="fr-FR" sz="2000" dirty="0"/>
              <a:t> </a:t>
            </a:r>
            <a:r>
              <a:rPr lang="fr-FR" altLang="fr-FR" sz="2000" dirty="0" smtClean="0"/>
              <a:t>formats, </a:t>
            </a:r>
            <a:r>
              <a:rPr lang="fr-FR" altLang="fr-FR" sz="2000" dirty="0" err="1" smtClean="0"/>
              <a:t>different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units</a:t>
            </a:r>
            <a:r>
              <a:rPr lang="fr-FR" altLang="fr-FR" sz="2000" dirty="0" smtClean="0"/>
              <a:t>, </a:t>
            </a:r>
            <a:r>
              <a:rPr lang="fr-FR" altLang="fr-FR" sz="2000" dirty="0" err="1" smtClean="0"/>
              <a:t>with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more or </a:t>
            </a:r>
            <a:r>
              <a:rPr lang="fr-FR" altLang="fr-FR" sz="2000" dirty="0" err="1"/>
              <a:t>less</a:t>
            </a:r>
            <a:r>
              <a:rPr lang="fr-FR" altLang="fr-FR" sz="2000" dirty="0"/>
              <a:t> </a:t>
            </a:r>
            <a:r>
              <a:rPr lang="fr-FR" altLang="fr-FR" sz="2000" dirty="0" err="1" smtClean="0"/>
              <a:t>detail</a:t>
            </a:r>
            <a:r>
              <a:rPr lang="fr-FR" altLang="fr-FR" sz="2000" dirty="0" smtClean="0"/>
              <a:t>, and of variable </a:t>
            </a:r>
            <a:r>
              <a:rPr lang="fr-FR" altLang="fr-FR" sz="2000" dirty="0" err="1" smtClean="0"/>
              <a:t>accuracy</a:t>
            </a:r>
            <a:r>
              <a:rPr lang="fr-FR" altLang="fr-FR" sz="2000" dirty="0" smtClean="0"/>
              <a:t>. </a:t>
            </a:r>
            <a:endParaRPr lang="fr-FR" altLang="fr-FR" sz="2000" dirty="0"/>
          </a:p>
          <a:p>
            <a:endParaRPr lang="fr-FR" altLang="fr-FR" sz="2000" dirty="0"/>
          </a:p>
          <a:p>
            <a:r>
              <a:rPr lang="fr-FR" altLang="fr-FR" sz="2000" dirty="0" smtClean="0"/>
              <a:t>People have been </a:t>
            </a:r>
            <a:r>
              <a:rPr lang="fr-FR" altLang="fr-FR" sz="2000" dirty="0" err="1" smtClean="0"/>
              <a:t>generally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willing</a:t>
            </a:r>
            <a:r>
              <a:rPr lang="fr-FR" altLang="fr-FR" sz="2000" dirty="0" smtClean="0"/>
              <a:t> to </a:t>
            </a:r>
            <a:r>
              <a:rPr lang="fr-FR" altLang="fr-FR" sz="2000" dirty="0" err="1" smtClean="0"/>
              <a:t>share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their</a:t>
            </a:r>
            <a:r>
              <a:rPr lang="fr-FR" altLang="fr-FR" sz="2000" dirty="0" smtClean="0"/>
              <a:t> data.</a:t>
            </a:r>
          </a:p>
          <a:p>
            <a:endParaRPr lang="fr-FR" altLang="fr-FR" sz="2000" dirty="0" smtClean="0"/>
          </a:p>
          <a:p>
            <a:endParaRPr lang="fr-FR" altLang="fr-FR" sz="2000" dirty="0"/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altLang="fr-FR" sz="2000" dirty="0" smtClean="0">
                <a:sym typeface="Wingdings" panose="05000000000000000000" pitchFamily="2" charset="2"/>
              </a:rPr>
              <a:t>In 2010, the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Gaseous</a:t>
            </a:r>
            <a:r>
              <a:rPr lang="fr-FR" altLang="fr-FR" sz="2000" dirty="0" smtClean="0">
                <a:sym typeface="Wingdings" panose="05000000000000000000" pitchFamily="2" charset="2"/>
              </a:rPr>
              <a:t> Electronics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Conference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agreed</a:t>
            </a:r>
            <a:r>
              <a:rPr lang="fr-FR" altLang="fr-FR" sz="2000" dirty="0" smtClean="0">
                <a:sym typeface="Wingdings" panose="05000000000000000000" pitchFamily="2" charset="2"/>
              </a:rPr>
              <a:t> to host a Plasma Data Exchange </a:t>
            </a:r>
            <a:r>
              <a:rPr lang="fr-FR" altLang="fr-FR" sz="2000" dirty="0" smtClean="0">
                <a:sym typeface="Wingdings" panose="05000000000000000000" pitchFamily="2" charset="2"/>
              </a:rPr>
              <a:t>Project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which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was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largely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based</a:t>
            </a:r>
            <a:r>
              <a:rPr lang="fr-FR" altLang="fr-FR" sz="2000" dirty="0" smtClean="0">
                <a:sym typeface="Wingdings" panose="05000000000000000000" pitchFamily="2" charset="2"/>
              </a:rPr>
              <a:t> on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LXCat</a:t>
            </a:r>
            <a:r>
              <a:rPr lang="fr-FR" altLang="fr-FR" sz="2000" dirty="0" smtClean="0">
                <a:sym typeface="Wingdings" panose="05000000000000000000" pitchFamily="2" charset="2"/>
              </a:rPr>
              <a:t>.  </a:t>
            </a:r>
            <a:r>
              <a:rPr lang="fr-FR" altLang="fr-FR" sz="2000" dirty="0" smtClean="0">
                <a:sym typeface="Wingdings" panose="05000000000000000000" pitchFamily="2" charset="2"/>
              </a:rPr>
              <a:t>In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this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context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we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organized</a:t>
            </a:r>
            <a:r>
              <a:rPr lang="fr-FR" altLang="fr-FR" sz="2000" dirty="0" smtClean="0">
                <a:sym typeface="Wingdings" panose="05000000000000000000" pitchFamily="2" charset="2"/>
              </a:rPr>
              <a:t> 3 workshops at GEC 2011, 2012 and </a:t>
            </a:r>
            <a:r>
              <a:rPr lang="fr-FR" altLang="fr-FR" sz="2000" dirty="0" smtClean="0">
                <a:sym typeface="Wingdings" panose="05000000000000000000" pitchFamily="2" charset="2"/>
              </a:rPr>
              <a:t>2013.   </a:t>
            </a:r>
            <a:endParaRPr lang="fr-FR" altLang="fr-FR" sz="2000" dirty="0" smtClean="0">
              <a:sym typeface="Wingdings" panose="05000000000000000000" pitchFamily="2" charset="2"/>
            </a:endParaRPr>
          </a:p>
          <a:p>
            <a:endParaRPr lang="fr-FR" alt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774464" y="771194"/>
            <a:ext cx="553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Availability</a:t>
            </a:r>
            <a:r>
              <a:rPr lang="fr-FR" sz="2800" dirty="0" smtClean="0"/>
              <a:t> of data </a:t>
            </a:r>
            <a:r>
              <a:rPr lang="fr-FR" sz="2800" dirty="0" err="1" smtClean="0"/>
              <a:t>before</a:t>
            </a:r>
            <a:r>
              <a:rPr lang="fr-FR" sz="2800" dirty="0" smtClean="0"/>
              <a:t> 2009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5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3"/>
          <p:cNvSpPr/>
          <p:nvPr/>
        </p:nvSpPr>
        <p:spPr>
          <a:xfrm>
            <a:off x="3228436" y="1524552"/>
            <a:ext cx="4679950" cy="3189476"/>
          </a:xfrm>
          <a:prstGeom prst="roundRect">
            <a:avLst/>
          </a:prstGeom>
          <a:solidFill>
            <a:srgbClr val="F6C0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24" name="Ellipse 10"/>
          <p:cNvSpPr/>
          <p:nvPr/>
        </p:nvSpPr>
        <p:spPr>
          <a:xfrm>
            <a:off x="5244215" y="3005758"/>
            <a:ext cx="2592387" cy="1503363"/>
          </a:xfrm>
          <a:prstGeom prst="ellipse">
            <a:avLst/>
          </a:prstGeom>
          <a:solidFill>
            <a:srgbClr val="6666FF">
              <a:alpha val="38824"/>
            </a:srgbClr>
          </a:solidFill>
          <a:ln>
            <a:solidFill>
              <a:srgbClr val="1A0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On-line tools</a:t>
            </a:r>
          </a:p>
        </p:txBody>
      </p:sp>
      <p:sp>
        <p:nvSpPr>
          <p:cNvPr id="25" name="ZoneTexte 18"/>
          <p:cNvSpPr txBox="1"/>
          <p:nvPr/>
        </p:nvSpPr>
        <p:spPr>
          <a:xfrm>
            <a:off x="4272267" y="1124745"/>
            <a:ext cx="259228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6C0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2209B7"/>
                </a:solidFill>
              </a:rPr>
              <a:t>www.lxcat.net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20349" y="1700808"/>
            <a:ext cx="1800200" cy="633670"/>
          </a:xfrm>
          <a:prstGeom prst="roundRect">
            <a:avLst/>
          </a:prstGeom>
          <a:noFill/>
          <a:ln>
            <a:solidFill>
              <a:srgbClr val="1A0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Contributors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724448" y="3517491"/>
            <a:ext cx="846493" cy="576064"/>
          </a:xfrm>
          <a:prstGeom prst="roundRect">
            <a:avLst/>
          </a:prstGeom>
          <a:noFill/>
          <a:ln>
            <a:solidFill>
              <a:srgbClr val="1A0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A02CC"/>
                </a:solidFill>
              </a:rPr>
              <a:t>Users</a:t>
            </a:r>
          </a:p>
        </p:txBody>
      </p:sp>
      <p:sp>
        <p:nvSpPr>
          <p:cNvPr id="22" name="Ellipse 6"/>
          <p:cNvSpPr/>
          <p:nvPr/>
        </p:nvSpPr>
        <p:spPr>
          <a:xfrm>
            <a:off x="3588129" y="1843658"/>
            <a:ext cx="3840932" cy="1657350"/>
          </a:xfrm>
          <a:prstGeom prst="ellipse">
            <a:avLst/>
          </a:prstGeom>
          <a:solidFill>
            <a:srgbClr val="6666FF">
              <a:alpha val="38824"/>
            </a:srgbClr>
          </a:solidFill>
          <a:ln>
            <a:solidFill>
              <a:srgbClr val="1A0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Individual databases</a:t>
            </a:r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4" y="2420888"/>
            <a:ext cx="1572297" cy="4320000"/>
          </a:xfrm>
          <a:prstGeom prst="rect">
            <a:avLst/>
          </a:prstGeom>
        </p:spPr>
      </p:pic>
      <p:sp>
        <p:nvSpPr>
          <p:cNvPr id="20" name="Striped Right Arrow 28"/>
          <p:cNvSpPr/>
          <p:nvPr/>
        </p:nvSpPr>
        <p:spPr>
          <a:xfrm>
            <a:off x="7789102" y="3564598"/>
            <a:ext cx="966011" cy="481853"/>
          </a:xfrm>
          <a:prstGeom prst="stripedRightArrow">
            <a:avLst/>
          </a:prstGeom>
          <a:solidFill>
            <a:srgbClr val="6666FF"/>
          </a:solidFill>
          <a:ln>
            <a:solidFill>
              <a:srgbClr val="1A02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triped Right Arrow 28"/>
          <p:cNvSpPr/>
          <p:nvPr/>
        </p:nvSpPr>
        <p:spPr>
          <a:xfrm>
            <a:off x="2748541" y="1867028"/>
            <a:ext cx="1152128" cy="481853"/>
          </a:xfrm>
          <a:prstGeom prst="stripedRightArrow">
            <a:avLst/>
          </a:prstGeom>
          <a:solidFill>
            <a:srgbClr val="6666FF"/>
          </a:solidFill>
          <a:ln>
            <a:solidFill>
              <a:srgbClr val="1A02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extBox 6"/>
          <p:cNvSpPr txBox="1"/>
          <p:nvPr/>
        </p:nvSpPr>
        <p:spPr>
          <a:xfrm>
            <a:off x="1642170" y="35034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itchFamily="34" charset="0"/>
              </a:rPr>
              <a:t>LXCat structure – on-line </a:t>
            </a:r>
            <a:r>
              <a:rPr lang="en-US" sz="2800" b="1" dirty="0" smtClean="0">
                <a:cs typeface="Arial" pitchFamily="34" charset="0"/>
              </a:rPr>
              <a:t>tools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2311" y="4994559"/>
            <a:ext cx="781956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err="1" smtClean="0"/>
              <a:t>LXCat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eview</a:t>
            </a:r>
            <a:r>
              <a:rPr lang="fr-FR" dirty="0" smtClean="0"/>
              <a:t> articles</a:t>
            </a:r>
          </a:p>
          <a:p>
            <a:r>
              <a:rPr lang="fr-FR" dirty="0" smtClean="0"/>
              <a:t>   S </a:t>
            </a:r>
            <a:r>
              <a:rPr lang="fr-FR" dirty="0" err="1"/>
              <a:t>Pancheshnyi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i="1" dirty="0" smtClean="0"/>
              <a:t>., </a:t>
            </a:r>
            <a:r>
              <a:rPr lang="en-US" dirty="0" smtClean="0"/>
              <a:t>Chem</a:t>
            </a:r>
            <a:r>
              <a:rPr lang="en-US" dirty="0"/>
              <a:t>. Phys. </a:t>
            </a:r>
            <a:r>
              <a:rPr lang="en-US" b="1" dirty="0"/>
              <a:t>398 </a:t>
            </a:r>
            <a:r>
              <a:rPr lang="en-US" dirty="0"/>
              <a:t>148 (2012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LC </a:t>
            </a:r>
            <a:r>
              <a:rPr lang="en-US" dirty="0"/>
              <a:t>Pitchford, </a:t>
            </a:r>
            <a:r>
              <a:rPr lang="en-US" i="1" dirty="0" smtClean="0"/>
              <a:t>et al.</a:t>
            </a:r>
            <a:r>
              <a:rPr lang="en-US" dirty="0" smtClean="0"/>
              <a:t>, Plasma </a:t>
            </a:r>
            <a:r>
              <a:rPr lang="en-US" dirty="0"/>
              <a:t>Processes and Polymers, </a:t>
            </a:r>
            <a:r>
              <a:rPr lang="en-US" b="1" dirty="0"/>
              <a:t>14</a:t>
            </a:r>
            <a:r>
              <a:rPr lang="en-US" dirty="0"/>
              <a:t> 1600098 (2017</a:t>
            </a:r>
            <a:r>
              <a:rPr lang="en-US" dirty="0" smtClean="0"/>
              <a:t>)</a:t>
            </a:r>
          </a:p>
          <a:p>
            <a:r>
              <a:rPr lang="fr-FR" dirty="0"/>
              <a:t> </a:t>
            </a:r>
            <a:r>
              <a:rPr lang="fr-FR" dirty="0" smtClean="0"/>
              <a:t>  E </a:t>
            </a:r>
            <a:r>
              <a:rPr lang="fr-FR" dirty="0"/>
              <a:t>Carbone, </a:t>
            </a:r>
            <a:r>
              <a:rPr lang="fr-FR" i="1" dirty="0" smtClean="0"/>
              <a:t>et al.,</a:t>
            </a:r>
            <a:r>
              <a:rPr lang="fr-FR" dirty="0" smtClean="0"/>
              <a:t> </a:t>
            </a:r>
            <a:r>
              <a:rPr lang="fr-FR" dirty="0" err="1"/>
              <a:t>Atoms</a:t>
            </a:r>
            <a:r>
              <a:rPr lang="fr-FR" i="1" dirty="0"/>
              <a:t> </a:t>
            </a:r>
            <a:r>
              <a:rPr lang="fr-FR" dirty="0"/>
              <a:t> </a:t>
            </a:r>
            <a:r>
              <a:rPr lang="fr-FR" b="1" i="1" dirty="0" smtClean="0"/>
              <a:t>9 </a:t>
            </a:r>
            <a:r>
              <a:rPr lang="fr-FR" dirty="0" smtClean="0"/>
              <a:t>(</a:t>
            </a:r>
            <a:r>
              <a:rPr lang="fr-FR" dirty="0"/>
              <a:t>1), 16 (2021).   </a:t>
            </a:r>
            <a:endParaRPr lang="pt-PT" dirty="0"/>
          </a:p>
        </p:txBody>
      </p:sp>
      <p:sp>
        <p:nvSpPr>
          <p:cNvPr id="18" name="Rounded Rectangle 2"/>
          <p:cNvSpPr/>
          <p:nvPr/>
        </p:nvSpPr>
        <p:spPr>
          <a:xfrm>
            <a:off x="2892557" y="3488688"/>
            <a:ext cx="1656184" cy="633670"/>
          </a:xfrm>
          <a:prstGeom prst="roundRect">
            <a:avLst/>
          </a:prstGeom>
          <a:solidFill>
            <a:schemeClr val="bg1"/>
          </a:solidFill>
          <a:ln>
            <a:solidFill>
              <a:srgbClr val="1A0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Tech support</a:t>
            </a:r>
          </a:p>
        </p:txBody>
      </p:sp>
      <p:sp>
        <p:nvSpPr>
          <p:cNvPr id="16" name="Striped Right Arrow 28"/>
          <p:cNvSpPr/>
          <p:nvPr/>
        </p:nvSpPr>
        <p:spPr>
          <a:xfrm>
            <a:off x="4489759" y="3564598"/>
            <a:ext cx="995087" cy="481853"/>
          </a:xfrm>
          <a:prstGeom prst="stripedRightArrow">
            <a:avLst/>
          </a:prstGeom>
          <a:solidFill>
            <a:srgbClr val="6666FF"/>
          </a:solidFill>
          <a:ln>
            <a:solidFill>
              <a:srgbClr val="1A02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1"/>
          <p:cNvSpPr/>
          <p:nvPr/>
        </p:nvSpPr>
        <p:spPr>
          <a:xfrm>
            <a:off x="8244266" y="1700808"/>
            <a:ext cx="3621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Approximately</a:t>
            </a:r>
            <a:r>
              <a:rPr lang="fr-FR" dirty="0"/>
              <a:t> 65 </a:t>
            </a:r>
            <a:r>
              <a:rPr lang="fr-FR" dirty="0" err="1" smtClean="0"/>
              <a:t>volunteers</a:t>
            </a:r>
            <a:r>
              <a:rPr lang="fr-FR" dirty="0" smtClean="0"/>
              <a:t> – </a:t>
            </a:r>
            <a:r>
              <a:rPr lang="fr-FR" dirty="0" err="1"/>
              <a:t>both</a:t>
            </a:r>
            <a:r>
              <a:rPr lang="fr-FR" dirty="0"/>
              <a:t> data </a:t>
            </a:r>
            <a:r>
              <a:rPr lang="fr-FR" dirty="0" err="1"/>
              <a:t>contributors</a:t>
            </a:r>
            <a:r>
              <a:rPr lang="fr-FR" dirty="0"/>
              <a:t> as </a:t>
            </a:r>
            <a:r>
              <a:rPr lang="fr-FR" dirty="0" err="1"/>
              <a:t>well</a:t>
            </a:r>
            <a:r>
              <a:rPr lang="fr-FR" dirty="0"/>
              <a:t> as the support teams - </a:t>
            </a:r>
            <a:r>
              <a:rPr lang="fr-FR" dirty="0" err="1"/>
              <a:t>from</a:t>
            </a:r>
            <a:r>
              <a:rPr lang="fr-FR" dirty="0"/>
              <a:t> 17 countries </a:t>
            </a:r>
            <a:r>
              <a:rPr lang="fr-FR" dirty="0" smtClean="0"/>
              <a:t>have </a:t>
            </a:r>
            <a:r>
              <a:rPr lang="fr-FR" dirty="0" err="1"/>
              <a:t>contributed</a:t>
            </a:r>
            <a:r>
              <a:rPr lang="fr-FR" dirty="0"/>
              <a:t> to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42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59" y="1706794"/>
            <a:ext cx="5487571" cy="43889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3013" y="590644"/>
            <a:ext cx="1107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Steve </a:t>
            </a:r>
            <a:r>
              <a:rPr lang="fr-FR" sz="2000" dirty="0" err="1" smtClean="0"/>
              <a:t>Biagi</a:t>
            </a:r>
            <a:r>
              <a:rPr lang="fr-FR" sz="2000" dirty="0" smtClean="0"/>
              <a:t>, one of the first </a:t>
            </a:r>
            <a:r>
              <a:rPr lang="fr-FR" sz="2000" dirty="0" err="1" smtClean="0"/>
              <a:t>contributors</a:t>
            </a:r>
            <a:r>
              <a:rPr lang="fr-FR" sz="2000" dirty="0" smtClean="0"/>
              <a:t> to </a:t>
            </a:r>
            <a:r>
              <a:rPr lang="fr-FR" sz="2000" dirty="0" err="1" smtClean="0"/>
              <a:t>LXCat</a:t>
            </a:r>
            <a:r>
              <a:rPr lang="fr-FR" sz="2000" dirty="0" smtClean="0"/>
              <a:t>, and Luis Alves (</a:t>
            </a:r>
            <a:r>
              <a:rPr lang="fr-FR" sz="2000" dirty="0" smtClean="0"/>
              <a:t>IST-</a:t>
            </a:r>
            <a:r>
              <a:rPr lang="fr-FR" sz="2000" dirty="0" err="1" smtClean="0"/>
              <a:t>Lisbon</a:t>
            </a:r>
            <a:r>
              <a:rPr lang="fr-FR" sz="2000" dirty="0" smtClean="0"/>
              <a:t> </a:t>
            </a:r>
            <a:r>
              <a:rPr lang="fr-FR" sz="2000" dirty="0" err="1" smtClean="0"/>
              <a:t>database</a:t>
            </a:r>
            <a:r>
              <a:rPr lang="fr-FR" sz="2000" dirty="0" smtClean="0"/>
              <a:t>) </a:t>
            </a:r>
            <a:r>
              <a:rPr lang="fr-FR" sz="2000" dirty="0" err="1" smtClean="0"/>
              <a:t>visited</a:t>
            </a:r>
            <a:r>
              <a:rPr lang="fr-FR" sz="2000" dirty="0" smtClean="0"/>
              <a:t> Toulouse in 2011 to </a:t>
            </a:r>
            <a:r>
              <a:rPr lang="fr-FR" sz="2000" dirty="0" err="1" smtClean="0"/>
              <a:t>prepare</a:t>
            </a:r>
            <a:r>
              <a:rPr lang="fr-FR" sz="2000" dirty="0" smtClean="0"/>
              <a:t> for the workshop on </a:t>
            </a:r>
            <a:r>
              <a:rPr lang="fr-FR" sz="2000" dirty="0" err="1" smtClean="0"/>
              <a:t>LXCat</a:t>
            </a:r>
            <a:r>
              <a:rPr lang="fr-FR" sz="2000" dirty="0" smtClean="0"/>
              <a:t> at the </a:t>
            </a:r>
            <a:r>
              <a:rPr lang="fr-FR" sz="2000" dirty="0" err="1" smtClean="0"/>
              <a:t>upcoming</a:t>
            </a:r>
            <a:r>
              <a:rPr lang="fr-FR" sz="2000" dirty="0" smtClean="0"/>
              <a:t> </a:t>
            </a:r>
            <a:r>
              <a:rPr lang="fr-FR" sz="2000" dirty="0" err="1" smtClean="0"/>
              <a:t>Gaseous</a:t>
            </a:r>
            <a:r>
              <a:rPr lang="fr-FR" sz="2000" dirty="0" smtClean="0"/>
              <a:t> Electronics </a:t>
            </a:r>
            <a:r>
              <a:rPr lang="fr-FR" sz="2000" dirty="0" err="1" smtClean="0"/>
              <a:t>Conference</a:t>
            </a:r>
            <a:r>
              <a:rPr lang="fr-FR" sz="2000" dirty="0" smtClean="0"/>
              <a:t>.  The focus of the workshop </a:t>
            </a:r>
            <a:r>
              <a:rPr lang="fr-FR" sz="2000" dirty="0" err="1" smtClean="0"/>
              <a:t>was</a:t>
            </a:r>
            <a:r>
              <a:rPr lang="fr-FR" sz="2000" dirty="0" smtClean="0"/>
              <a:t> </a:t>
            </a:r>
            <a:r>
              <a:rPr lang="fr-FR" sz="2000" dirty="0" err="1" smtClean="0"/>
              <a:t>comparisons</a:t>
            </a:r>
            <a:r>
              <a:rPr lang="fr-FR" sz="2000" dirty="0" smtClean="0"/>
              <a:t> of data </a:t>
            </a:r>
            <a:r>
              <a:rPr lang="fr-FR" sz="2000" dirty="0" smtClean="0"/>
              <a:t>for </a:t>
            </a:r>
            <a:r>
              <a:rPr lang="fr-FR" sz="2000" dirty="0" smtClean="0"/>
              <a:t>rare </a:t>
            </a:r>
            <a:r>
              <a:rPr lang="fr-FR" sz="2000" dirty="0" err="1" smtClean="0"/>
              <a:t>gases</a:t>
            </a:r>
            <a:r>
              <a:rPr lang="fr-FR" sz="2000" dirty="0"/>
              <a:t> on </a:t>
            </a:r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 smtClean="0"/>
              <a:t>databases</a:t>
            </a:r>
            <a:r>
              <a:rPr lang="fr-FR" sz="2000" dirty="0" smtClean="0"/>
              <a:t>.  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968868" y="6210933"/>
            <a:ext cx="705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Steve </a:t>
            </a:r>
            <a:r>
              <a:rPr lang="fr-FR" dirty="0" err="1" smtClean="0"/>
              <a:t>Biagi</a:t>
            </a:r>
            <a:r>
              <a:rPr lang="fr-FR" dirty="0" smtClean="0"/>
              <a:t> (UK), Leanne Pitchford, </a:t>
            </a:r>
            <a:r>
              <a:rPr lang="fr-FR" dirty="0" err="1" smtClean="0"/>
              <a:t>Mairie-Claude</a:t>
            </a:r>
            <a:r>
              <a:rPr lang="fr-FR" dirty="0" smtClean="0"/>
              <a:t> Bordage, and Luis Alves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73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9690" y="161857"/>
            <a:ext cx="521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70C0"/>
                </a:solidFill>
              </a:rPr>
              <a:t>Datasets</a:t>
            </a:r>
            <a:r>
              <a:rPr lang="fr-FR" sz="2000" dirty="0">
                <a:solidFill>
                  <a:srgbClr val="0070C0"/>
                </a:solidFill>
              </a:rPr>
              <a:t> for e/Ar </a:t>
            </a:r>
            <a:r>
              <a:rPr lang="fr-FR" sz="2000" dirty="0" err="1">
                <a:solidFill>
                  <a:srgbClr val="0070C0"/>
                </a:solidFill>
              </a:rPr>
              <a:t>from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two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different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databases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032386" y="888810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8" y="620941"/>
            <a:ext cx="3548315" cy="2860157"/>
          </a:xfrm>
          <a:prstGeom prst="rect">
            <a:avLst/>
          </a:prstGeom>
        </p:spPr>
      </p:pic>
      <p:pic>
        <p:nvPicPr>
          <p:cNvPr id="19" name="Image 18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6" y="3647092"/>
            <a:ext cx="3886496" cy="302585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327723" y="961106"/>
            <a:ext cx="1267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Phelps</a:t>
            </a:r>
          </a:p>
          <a:p>
            <a:endParaRPr lang="fr-FR" dirty="0" smtClean="0"/>
          </a:p>
          <a:p>
            <a:r>
              <a:rPr lang="fr-FR" dirty="0" smtClean="0"/>
              <a:t>1 excitation</a:t>
            </a:r>
          </a:p>
          <a:p>
            <a:r>
              <a:rPr lang="fr-FR" dirty="0" err="1" smtClean="0"/>
              <a:t>levels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412105" y="3912487"/>
            <a:ext cx="1384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Biagi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44 excitation</a:t>
            </a:r>
          </a:p>
          <a:p>
            <a:r>
              <a:rPr lang="fr-FR" dirty="0" err="1" smtClean="0"/>
              <a:t>levels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6439653" y="620941"/>
            <a:ext cx="5100705" cy="5548631"/>
            <a:chOff x="803366" y="822393"/>
            <a:chExt cx="4876800" cy="5908699"/>
          </a:xfrm>
        </p:grpSpPr>
        <p:pic>
          <p:nvPicPr>
            <p:cNvPr id="16" name="Image 15" descr="Capture d’écra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66" y="822393"/>
              <a:ext cx="4876800" cy="5908699"/>
            </a:xfrm>
            <a:prstGeom prst="rect">
              <a:avLst/>
            </a:prstGeom>
          </p:spPr>
        </p:pic>
        <p:cxnSp>
          <p:nvCxnSpPr>
            <p:cNvPr id="21" name="Connecteur droit avec flèche 20"/>
            <p:cNvCxnSpPr/>
            <p:nvPr/>
          </p:nvCxnSpPr>
          <p:spPr>
            <a:xfrm flipH="1">
              <a:off x="4547558" y="964019"/>
              <a:ext cx="977462" cy="11561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oneTexte 4"/>
          <p:cNvSpPr txBox="1"/>
          <p:nvPr/>
        </p:nvSpPr>
        <p:spPr>
          <a:xfrm>
            <a:off x="6204349" y="192635"/>
            <a:ext cx="5686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70C0"/>
                </a:solidFill>
              </a:rPr>
              <a:t>Comparisons</a:t>
            </a:r>
            <a:r>
              <a:rPr lang="fr-FR" sz="2000" dirty="0" smtClean="0">
                <a:solidFill>
                  <a:srgbClr val="0070C0"/>
                </a:solidFill>
              </a:rPr>
              <a:t> of </a:t>
            </a:r>
            <a:r>
              <a:rPr lang="fr-FR" sz="2000" dirty="0" err="1" smtClean="0">
                <a:solidFill>
                  <a:srgbClr val="0070C0"/>
                </a:solidFill>
              </a:rPr>
              <a:t>calculated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reduced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mobility</a:t>
            </a:r>
            <a:r>
              <a:rPr lang="fr-FR" sz="2000" dirty="0" smtClean="0">
                <a:solidFill>
                  <a:srgbClr val="0070C0"/>
                </a:solidFill>
              </a:rPr>
              <a:t> in Argon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34225" y="6500270"/>
            <a:ext cx="7557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See</a:t>
            </a:r>
            <a:r>
              <a:rPr lang="fr-FR" sz="1600" dirty="0" smtClean="0"/>
              <a:t> </a:t>
            </a:r>
            <a:r>
              <a:rPr lang="fr-FR" sz="1600" dirty="0" err="1" smtClean="0"/>
              <a:t>similar</a:t>
            </a:r>
            <a:r>
              <a:rPr lang="fr-FR" sz="1600" dirty="0" smtClean="0"/>
              <a:t> </a:t>
            </a:r>
            <a:r>
              <a:rPr lang="fr-FR" sz="1600" dirty="0" err="1" smtClean="0"/>
              <a:t>comparisons</a:t>
            </a:r>
            <a:r>
              <a:rPr lang="fr-FR" sz="1600" dirty="0" smtClean="0"/>
              <a:t> for He, Ne, Kr, Xe, N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, 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, H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,</a:t>
            </a:r>
            <a:r>
              <a:rPr lang="fr-FR" sz="1600" dirty="0"/>
              <a:t> </a:t>
            </a:r>
            <a:r>
              <a:rPr lang="fr-FR" sz="1600" dirty="0" smtClean="0"/>
              <a:t>D</a:t>
            </a:r>
            <a:r>
              <a:rPr lang="fr-FR" sz="1600" baseline="-25000" dirty="0" smtClean="0"/>
              <a:t>2</a:t>
            </a:r>
            <a:r>
              <a:rPr lang="fr-FR" sz="1600" dirty="0"/>
              <a:t>,</a:t>
            </a:r>
            <a:r>
              <a:rPr lang="fr-FR" sz="1600" dirty="0" smtClean="0"/>
              <a:t> CO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 </a:t>
            </a:r>
            <a:r>
              <a:rPr lang="fr-FR" sz="1600" dirty="0" err="1" smtClean="0"/>
              <a:t>available</a:t>
            </a:r>
            <a:r>
              <a:rPr lang="fr-FR" sz="1600" dirty="0" smtClean="0"/>
              <a:t> on the </a:t>
            </a:r>
            <a:r>
              <a:rPr lang="fr-FR" sz="1600" dirty="0" err="1" smtClean="0"/>
              <a:t>LXCat</a:t>
            </a:r>
            <a:r>
              <a:rPr lang="fr-FR" sz="1600" dirty="0" smtClean="0"/>
              <a:t> site.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89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0014" y="2647930"/>
            <a:ext cx="21789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endParaRPr lang="fr-FR" sz="2400" dirty="0"/>
          </a:p>
          <a:p>
            <a:pPr marL="457200" indent="-457200">
              <a:buAutoNum type="arabicParenR"/>
            </a:pPr>
            <a:endParaRPr lang="fr-FR" sz="2400" dirty="0" smtClean="0"/>
          </a:p>
          <a:p>
            <a:r>
              <a:rPr lang="fr-FR" sz="2800" dirty="0" smtClean="0"/>
              <a:t>The </a:t>
            </a:r>
            <a:r>
              <a:rPr lang="fr-FR" sz="2800" dirty="0" err="1" smtClean="0"/>
              <a:t>take-aways</a:t>
            </a:r>
            <a:r>
              <a:rPr lang="fr-FR" sz="2800" dirty="0" smtClean="0"/>
              <a:t> I </a:t>
            </a:r>
            <a:r>
              <a:rPr lang="fr-FR" sz="2800" dirty="0" err="1" smtClean="0"/>
              <a:t>would</a:t>
            </a:r>
            <a:r>
              <a:rPr lang="fr-FR" sz="2800" dirty="0" smtClean="0"/>
              <a:t> </a:t>
            </a:r>
            <a:r>
              <a:rPr lang="fr-FR" sz="2800" dirty="0" err="1" smtClean="0"/>
              <a:t>like</a:t>
            </a:r>
            <a:r>
              <a:rPr lang="fr-FR" sz="2800" dirty="0" smtClean="0"/>
              <a:t> </a:t>
            </a:r>
            <a:r>
              <a:rPr lang="fr-FR" sz="2800" dirty="0" err="1" smtClean="0"/>
              <a:t>you</a:t>
            </a:r>
            <a:r>
              <a:rPr lang="fr-FR" sz="2800" dirty="0" smtClean="0"/>
              <a:t> to have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talk :</a:t>
            </a:r>
          </a:p>
          <a:p>
            <a:endParaRPr lang="fr-F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30014" y="1189223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800" dirty="0" err="1" smtClean="0"/>
              <a:t>Outline</a:t>
            </a:r>
            <a:endParaRPr lang="fr-FR" sz="2800" dirty="0"/>
          </a:p>
          <a:p>
            <a:r>
              <a:rPr lang="fr-FR" sz="2400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110" y="3972599"/>
            <a:ext cx="9511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1)  The </a:t>
            </a:r>
            <a:r>
              <a:rPr lang="fr-FR" sz="2400" dirty="0"/>
              <a:t>LTP </a:t>
            </a:r>
            <a:r>
              <a:rPr lang="fr-FR" sz="2400" dirty="0" err="1"/>
              <a:t>community</a:t>
            </a:r>
            <a:r>
              <a:rPr lang="fr-FR" sz="2400" dirty="0"/>
              <a:t> has </a:t>
            </a:r>
            <a:r>
              <a:rPr lang="fr-FR" sz="2400" dirty="0" err="1"/>
              <a:t>benefited</a:t>
            </a:r>
            <a:r>
              <a:rPr lang="fr-FR" sz="2400" dirty="0"/>
              <a:t> </a:t>
            </a:r>
            <a:r>
              <a:rPr lang="fr-FR" sz="2400" dirty="0" err="1"/>
              <a:t>tremendously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 smtClean="0"/>
              <a:t>access</a:t>
            </a:r>
            <a:r>
              <a:rPr lang="fr-FR" sz="2400" dirty="0" smtClean="0"/>
              <a:t> to Steve </a:t>
            </a:r>
            <a:r>
              <a:rPr lang="fr-FR" sz="2400" dirty="0" err="1"/>
              <a:t>Biagi’s</a:t>
            </a:r>
            <a:r>
              <a:rPr lang="fr-FR" sz="2400" dirty="0"/>
              <a:t> compilations of </a:t>
            </a:r>
            <a:r>
              <a:rPr lang="fr-FR" sz="2400" dirty="0" err="1"/>
              <a:t>electron</a:t>
            </a:r>
            <a:r>
              <a:rPr lang="fr-FR" sz="2400" dirty="0"/>
              <a:t>/</a:t>
            </a:r>
            <a:r>
              <a:rPr lang="fr-FR" sz="2400" dirty="0" err="1"/>
              <a:t>neutral</a:t>
            </a:r>
            <a:r>
              <a:rPr lang="fr-FR" sz="2400" dirty="0"/>
              <a:t> </a:t>
            </a:r>
            <a:r>
              <a:rPr lang="fr-FR" sz="2400" dirty="0" err="1"/>
              <a:t>scattering</a:t>
            </a:r>
            <a:r>
              <a:rPr lang="fr-FR" sz="2400" dirty="0"/>
              <a:t> cross sections.  </a:t>
            </a:r>
            <a:r>
              <a:rPr lang="fr-FR" sz="2400" dirty="0" err="1"/>
              <a:t>These</a:t>
            </a:r>
            <a:r>
              <a:rPr lang="fr-FR" sz="2400" dirty="0"/>
              <a:t> are the best data </a:t>
            </a:r>
            <a:r>
              <a:rPr lang="fr-FR" sz="2400" dirty="0" smtClean="0"/>
              <a:t>of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kind</a:t>
            </a:r>
            <a:r>
              <a:rPr lang="fr-FR" sz="2400" dirty="0" smtClean="0"/>
              <a:t>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</a:t>
            </a:r>
            <a:r>
              <a:rPr lang="fr-FR" sz="2400" dirty="0" err="1"/>
              <a:t>today</a:t>
            </a:r>
            <a:r>
              <a:rPr lang="fr-FR" sz="2400" dirty="0"/>
              <a:t>. </a:t>
            </a:r>
          </a:p>
          <a:p>
            <a:r>
              <a:rPr lang="fr-FR" sz="2400" dirty="0" smtClean="0"/>
              <a:t>2)  </a:t>
            </a:r>
            <a:r>
              <a:rPr lang="fr-FR" sz="2400" dirty="0" err="1" smtClean="0"/>
              <a:t>Some</a:t>
            </a:r>
            <a:r>
              <a:rPr lang="fr-FR" sz="2400" dirty="0"/>
              <a:t>, but not all, of </a:t>
            </a:r>
            <a:r>
              <a:rPr lang="fr-FR" sz="2400" dirty="0" err="1" smtClean="0"/>
              <a:t>Steve’s</a:t>
            </a:r>
            <a:r>
              <a:rPr lang="fr-FR" sz="2400" dirty="0" smtClean="0"/>
              <a:t> </a:t>
            </a:r>
            <a:r>
              <a:rPr lang="fr-FR" sz="2400" dirty="0"/>
              <a:t>data are </a:t>
            </a:r>
            <a:r>
              <a:rPr lang="fr-FR" sz="2400" dirty="0" err="1"/>
              <a:t>available</a:t>
            </a:r>
            <a:r>
              <a:rPr lang="fr-FR" sz="2400" dirty="0"/>
              <a:t> on </a:t>
            </a:r>
            <a:r>
              <a:rPr lang="fr-FR" sz="2400" dirty="0" err="1"/>
              <a:t>LXCat</a:t>
            </a:r>
            <a:r>
              <a:rPr lang="fr-FR" sz="2400" dirty="0"/>
              <a:t>.  </a:t>
            </a:r>
            <a:r>
              <a:rPr lang="fr-FR" sz="2400" dirty="0" smtClean="0"/>
              <a:t> </a:t>
            </a:r>
            <a:r>
              <a:rPr lang="fr-FR" sz="2400" dirty="0" smtClean="0"/>
              <a:t>I </a:t>
            </a:r>
            <a:r>
              <a:rPr lang="fr-FR" sz="2400" dirty="0" err="1" smtClean="0"/>
              <a:t>hope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work</a:t>
            </a:r>
            <a:r>
              <a:rPr lang="fr-FR" sz="2400" dirty="0" smtClean="0"/>
              <a:t> </a:t>
            </a:r>
            <a:r>
              <a:rPr lang="fr-FR" sz="2400" dirty="0" err="1" smtClean="0"/>
              <a:t>together</a:t>
            </a:r>
            <a:r>
              <a:rPr lang="fr-FR" sz="2400" dirty="0" smtClean="0"/>
              <a:t> to </a:t>
            </a:r>
            <a:r>
              <a:rPr lang="fr-FR" sz="2400" dirty="0" err="1" smtClean="0"/>
              <a:t>get</a:t>
            </a:r>
            <a:r>
              <a:rPr lang="fr-FR" sz="2400" dirty="0" smtClean="0"/>
              <a:t> more of </a:t>
            </a:r>
            <a:r>
              <a:rPr lang="fr-FR" sz="2400" dirty="0" err="1" smtClean="0"/>
              <a:t>his</a:t>
            </a:r>
            <a:r>
              <a:rPr lang="fr-FR" sz="2400" dirty="0" smtClean="0"/>
              <a:t> data on </a:t>
            </a:r>
            <a:r>
              <a:rPr lang="fr-FR" sz="2400" dirty="0" err="1" smtClean="0"/>
              <a:t>LXCat</a:t>
            </a:r>
            <a:r>
              <a:rPr lang="fr-FR" sz="2400" dirty="0" smtClean="0"/>
              <a:t>.  </a:t>
            </a:r>
            <a:endParaRPr lang="fr-FR" sz="24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114621" y="1669696"/>
            <a:ext cx="1242989" cy="486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114621" y="3882251"/>
            <a:ext cx="7937939" cy="902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14110" y="17677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/>
              <a:t>1</a:t>
            </a:r>
            <a:r>
              <a:rPr lang="fr-FR" sz="2400" dirty="0"/>
              <a:t>) </a:t>
            </a:r>
            <a:r>
              <a:rPr lang="fr-FR" sz="2400" dirty="0" err="1"/>
              <a:t>Low-temperature</a:t>
            </a:r>
            <a:r>
              <a:rPr lang="fr-FR" sz="2400" dirty="0"/>
              <a:t> plasmas </a:t>
            </a:r>
          </a:p>
          <a:p>
            <a:r>
              <a:rPr lang="fr-FR" sz="2400" dirty="0" smtClean="0"/>
              <a:t>2</a:t>
            </a:r>
            <a:r>
              <a:rPr lang="fr-FR" sz="2400" dirty="0"/>
              <a:t>) Data </a:t>
            </a:r>
            <a:r>
              <a:rPr lang="fr-FR" sz="2400" dirty="0" err="1"/>
              <a:t>needs</a:t>
            </a:r>
            <a:r>
              <a:rPr lang="fr-FR" sz="2400" dirty="0"/>
              <a:t> for </a:t>
            </a:r>
            <a:r>
              <a:rPr lang="fr-FR" sz="2400" dirty="0" err="1"/>
              <a:t>modeling</a:t>
            </a:r>
            <a:r>
              <a:rPr lang="fr-FR" sz="2400" dirty="0"/>
              <a:t> </a:t>
            </a:r>
            <a:r>
              <a:rPr lang="fr-FR" sz="2400" dirty="0" err="1"/>
              <a:t>LTPs</a:t>
            </a:r>
            <a:endParaRPr lang="fr-FR" sz="2400" dirty="0"/>
          </a:p>
          <a:p>
            <a:r>
              <a:rPr lang="fr-FR" sz="2400" dirty="0" smtClean="0"/>
              <a:t>3</a:t>
            </a:r>
            <a:r>
              <a:rPr lang="fr-FR" sz="2400" dirty="0"/>
              <a:t>) </a:t>
            </a:r>
            <a:r>
              <a:rPr lang="fr-FR" sz="2400" dirty="0" smtClean="0"/>
              <a:t>The </a:t>
            </a:r>
            <a:r>
              <a:rPr lang="fr-FR" sz="2400" dirty="0" err="1"/>
              <a:t>LXCat</a:t>
            </a:r>
            <a:r>
              <a:rPr lang="fr-FR" sz="2400" dirty="0"/>
              <a:t> </a:t>
            </a:r>
            <a:r>
              <a:rPr lang="fr-FR" sz="2400" dirty="0" err="1"/>
              <a:t>platform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1937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2480" y="548640"/>
            <a:ext cx="7404463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What</a:t>
            </a:r>
            <a:r>
              <a:rPr lang="fr-FR" sz="2800" dirty="0" smtClean="0"/>
              <a:t> data are </a:t>
            </a:r>
            <a:r>
              <a:rPr lang="fr-FR" sz="2800" dirty="0" err="1" smtClean="0"/>
              <a:t>available</a:t>
            </a:r>
            <a:r>
              <a:rPr lang="fr-FR" sz="2800" dirty="0" smtClean="0"/>
              <a:t> on </a:t>
            </a:r>
            <a:r>
              <a:rPr lang="fr-FR" sz="2800" dirty="0" err="1" smtClean="0"/>
              <a:t>LXCat</a:t>
            </a:r>
            <a:r>
              <a:rPr lang="fr-FR" sz="2800" dirty="0" smtClean="0"/>
              <a:t> </a:t>
            </a:r>
            <a:r>
              <a:rPr lang="fr-FR" sz="2800" dirty="0" err="1" smtClean="0"/>
              <a:t>today</a:t>
            </a:r>
            <a:r>
              <a:rPr lang="fr-FR" sz="2800" dirty="0" smtClean="0"/>
              <a:t>?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for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</a:p>
          <a:p>
            <a:r>
              <a:rPr lang="fr-FR" dirty="0"/>
              <a:t> 	</a:t>
            </a:r>
            <a:r>
              <a:rPr lang="fr-FR" dirty="0" smtClean="0">
                <a:solidFill>
                  <a:srgbClr val="FF0000"/>
                </a:solidFill>
              </a:rPr>
              <a:t>23 </a:t>
            </a:r>
            <a:r>
              <a:rPr lang="fr-FR" dirty="0" err="1" smtClean="0">
                <a:solidFill>
                  <a:srgbClr val="FF0000"/>
                </a:solidFill>
              </a:rPr>
              <a:t>databases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containing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electron</a:t>
            </a:r>
            <a:r>
              <a:rPr lang="fr-FR" dirty="0" smtClean="0">
                <a:solidFill>
                  <a:srgbClr val="FF0000"/>
                </a:solidFill>
              </a:rPr>
              <a:t>/</a:t>
            </a:r>
            <a:r>
              <a:rPr lang="fr-FR" dirty="0" err="1" smtClean="0">
                <a:solidFill>
                  <a:srgbClr val="FF0000"/>
                </a:solidFill>
              </a:rPr>
              <a:t>neutral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scattering</a:t>
            </a:r>
            <a:r>
              <a:rPr lang="fr-FR" dirty="0" smtClean="0">
                <a:solidFill>
                  <a:srgbClr val="FF0000"/>
                </a:solidFill>
              </a:rPr>
              <a:t> cross sections*</a:t>
            </a:r>
          </a:p>
          <a:p>
            <a:r>
              <a:rPr lang="fr-FR" dirty="0"/>
              <a:t>	</a:t>
            </a:r>
            <a:r>
              <a:rPr lang="fr-FR" dirty="0" smtClean="0"/>
              <a:t>1 </a:t>
            </a:r>
            <a:r>
              <a:rPr lang="fr-FR" dirty="0" err="1" smtClean="0"/>
              <a:t>database</a:t>
            </a:r>
            <a:r>
              <a:rPr lang="fr-FR" dirty="0" smtClean="0"/>
              <a:t> </a:t>
            </a:r>
            <a:r>
              <a:rPr lang="fr-FR" dirty="0" err="1" smtClean="0"/>
              <a:t>containing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oscillator</a:t>
            </a:r>
            <a:r>
              <a:rPr lang="fr-FR" dirty="0" smtClean="0"/>
              <a:t> </a:t>
            </a:r>
            <a:r>
              <a:rPr lang="fr-FR" dirty="0" err="1" smtClean="0"/>
              <a:t>strengths</a:t>
            </a:r>
            <a:r>
              <a:rPr lang="fr-FR" dirty="0" smtClean="0"/>
              <a:t> for 65 </a:t>
            </a:r>
            <a:r>
              <a:rPr lang="fr-FR" dirty="0" err="1" smtClean="0"/>
              <a:t>species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5 </a:t>
            </a:r>
            <a:r>
              <a:rPr lang="fr-FR" dirty="0" err="1" smtClean="0"/>
              <a:t>databases</a:t>
            </a:r>
            <a:r>
              <a:rPr lang="fr-FR" dirty="0" smtClean="0"/>
              <a:t> </a:t>
            </a:r>
            <a:r>
              <a:rPr lang="fr-FR" dirty="0" err="1" smtClean="0"/>
              <a:t>containing</a:t>
            </a:r>
            <a:r>
              <a:rPr lang="fr-FR" dirty="0" smtClean="0"/>
              <a:t> </a:t>
            </a:r>
            <a:r>
              <a:rPr lang="fr-FR" dirty="0" err="1" smtClean="0"/>
              <a:t>differential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r>
              <a:rPr lang="fr-FR" dirty="0" smtClean="0"/>
              <a:t> data</a:t>
            </a:r>
          </a:p>
          <a:p>
            <a:r>
              <a:rPr lang="fr-FR" dirty="0"/>
              <a:t>	</a:t>
            </a:r>
            <a:r>
              <a:rPr lang="fr-FR" dirty="0" smtClean="0"/>
              <a:t>12 </a:t>
            </a:r>
            <a:r>
              <a:rPr lang="fr-FR" dirty="0" err="1" smtClean="0"/>
              <a:t>databases</a:t>
            </a:r>
            <a:r>
              <a:rPr lang="fr-FR" dirty="0" smtClean="0"/>
              <a:t> </a:t>
            </a:r>
            <a:r>
              <a:rPr lang="fr-FR" dirty="0" err="1" smtClean="0"/>
              <a:t>containing</a:t>
            </a:r>
            <a:r>
              <a:rPr lang="fr-FR" dirty="0" smtClean="0"/>
              <a:t> </a:t>
            </a:r>
            <a:r>
              <a:rPr lang="fr-FR" dirty="0" err="1" smtClean="0"/>
              <a:t>swarm</a:t>
            </a:r>
            <a:r>
              <a:rPr lang="fr-FR" dirty="0" smtClean="0"/>
              <a:t>/transport data</a:t>
            </a:r>
          </a:p>
          <a:p>
            <a:endParaRPr lang="fr-FR" dirty="0"/>
          </a:p>
          <a:p>
            <a:r>
              <a:rPr lang="fr-FR" dirty="0" smtClean="0"/>
              <a:t>for ions</a:t>
            </a:r>
          </a:p>
          <a:p>
            <a:r>
              <a:rPr lang="fr-FR" dirty="0"/>
              <a:t>	</a:t>
            </a:r>
            <a:r>
              <a:rPr lang="fr-FR" dirty="0" smtClean="0"/>
              <a:t>2 </a:t>
            </a:r>
            <a:r>
              <a:rPr lang="fr-FR" dirty="0" err="1" smtClean="0"/>
              <a:t>databases</a:t>
            </a:r>
            <a:r>
              <a:rPr lang="fr-FR" dirty="0" smtClean="0"/>
              <a:t> </a:t>
            </a:r>
            <a:r>
              <a:rPr lang="fr-FR" dirty="0" err="1" smtClean="0"/>
              <a:t>containing</a:t>
            </a:r>
            <a:r>
              <a:rPr lang="fr-FR" dirty="0" smtClean="0"/>
              <a:t> ion/</a:t>
            </a:r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r>
              <a:rPr lang="fr-FR" dirty="0" smtClean="0"/>
              <a:t> cross sections</a:t>
            </a:r>
          </a:p>
          <a:p>
            <a:r>
              <a:rPr lang="fr-FR" dirty="0"/>
              <a:t>	</a:t>
            </a:r>
            <a:r>
              <a:rPr lang="fr-FR" dirty="0" smtClean="0"/>
              <a:t>1 </a:t>
            </a:r>
            <a:r>
              <a:rPr lang="fr-FR" dirty="0" err="1" smtClean="0"/>
              <a:t>database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interaction </a:t>
            </a:r>
            <a:r>
              <a:rPr lang="fr-FR" dirty="0" err="1" smtClean="0"/>
              <a:t>potentials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3 </a:t>
            </a:r>
            <a:r>
              <a:rPr lang="fr-FR" dirty="0" err="1" smtClean="0"/>
              <a:t>databases</a:t>
            </a:r>
            <a:r>
              <a:rPr lang="fr-FR" dirty="0" smtClean="0"/>
              <a:t> </a:t>
            </a:r>
            <a:r>
              <a:rPr lang="fr-FR" dirty="0" err="1" smtClean="0"/>
              <a:t>containing</a:t>
            </a:r>
            <a:r>
              <a:rPr lang="fr-FR" dirty="0" smtClean="0"/>
              <a:t> </a:t>
            </a:r>
            <a:r>
              <a:rPr lang="fr-FR" dirty="0" err="1" smtClean="0"/>
              <a:t>swarm</a:t>
            </a:r>
            <a:r>
              <a:rPr lang="fr-FR" dirty="0" smtClean="0"/>
              <a:t>/transport data</a:t>
            </a:r>
          </a:p>
          <a:p>
            <a:r>
              <a:rPr lang="fr-FR" dirty="0"/>
              <a:t>	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792480" y="5283200"/>
            <a:ext cx="5665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 </a:t>
            </a:r>
            <a:r>
              <a:rPr lang="fr-FR" sz="2400" dirty="0" smtClean="0">
                <a:solidFill>
                  <a:srgbClr val="FF0000"/>
                </a:solidFill>
              </a:rPr>
              <a:t>The </a:t>
            </a:r>
            <a:r>
              <a:rPr lang="fr-FR" sz="2400" dirty="0" err="1" smtClean="0">
                <a:solidFill>
                  <a:srgbClr val="FF0000"/>
                </a:solidFill>
              </a:rPr>
              <a:t>Biagi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data are the </a:t>
            </a:r>
            <a:r>
              <a:rPr lang="fr-FR" sz="2400" dirty="0" err="1" smtClean="0">
                <a:solidFill>
                  <a:srgbClr val="FF0000"/>
                </a:solidFill>
              </a:rPr>
              <a:t>most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downloaded</a:t>
            </a:r>
            <a:r>
              <a:rPr lang="fr-FR" sz="2400" dirty="0" smtClean="0">
                <a:solidFill>
                  <a:srgbClr val="FF0000"/>
                </a:solidFill>
              </a:rPr>
              <a:t>.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6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235800" y="383261"/>
            <a:ext cx="11609598" cy="3174124"/>
            <a:chOff x="205984" y="2659117"/>
            <a:chExt cx="11609598" cy="3174124"/>
          </a:xfrm>
        </p:grpSpPr>
        <p:pic>
          <p:nvPicPr>
            <p:cNvPr id="2" name="Image 1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84" y="2659117"/>
              <a:ext cx="11609598" cy="3174124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2502426" y="5317434"/>
              <a:ext cx="129452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8 Sept 2025</a:t>
              </a:r>
              <a:endParaRPr lang="en-US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977442" y="5317434"/>
              <a:ext cx="14115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15 Sept 2025</a:t>
              </a:r>
              <a:endParaRPr lang="en-US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488647" y="5317434"/>
              <a:ext cx="14115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22 Sept 2025</a:t>
              </a:r>
              <a:endParaRPr lang="en-US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982706" y="5317434"/>
              <a:ext cx="14115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29 Sept 2025</a:t>
              </a:r>
              <a:endParaRPr lang="en-US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08111" y="3589127"/>
              <a:ext cx="53671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210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08111" y="4341852"/>
              <a:ext cx="53671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105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08111" y="5051691"/>
              <a:ext cx="61953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0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19470" y="3491166"/>
              <a:ext cx="518763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Unique </a:t>
              </a:r>
              <a:r>
                <a:rPr lang="fr-FR" sz="2000" b="1" dirty="0" err="1" smtClean="0"/>
                <a:t>visitors</a:t>
              </a:r>
              <a:r>
                <a:rPr lang="fr-FR" sz="2000" b="1" dirty="0" smtClean="0"/>
                <a:t> per </a:t>
              </a:r>
              <a:r>
                <a:rPr lang="fr-FR" sz="2000" b="1" dirty="0" err="1" smtClean="0"/>
                <a:t>day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during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September</a:t>
              </a:r>
              <a:r>
                <a:rPr lang="fr-FR" sz="2000" b="1" dirty="0" smtClean="0"/>
                <a:t> 2025</a:t>
              </a:r>
              <a:endParaRPr lang="en-US" sz="200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872239" y="4227248"/>
            <a:ext cx="4652832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The </a:t>
            </a:r>
            <a:r>
              <a:rPr lang="fr-FR" sz="2000" dirty="0" err="1" smtClean="0"/>
              <a:t>formal</a:t>
            </a:r>
            <a:r>
              <a:rPr lang="fr-FR" sz="2000" dirty="0" smtClean="0"/>
              <a:t> by-</a:t>
            </a:r>
            <a:r>
              <a:rPr lang="fr-FR" sz="2000" dirty="0" err="1" smtClean="0"/>
              <a:t>laws</a:t>
            </a:r>
            <a:r>
              <a:rPr lang="fr-FR" sz="2000" dirty="0" smtClean="0"/>
              <a:t> for the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 are </a:t>
            </a:r>
            <a:r>
              <a:rPr lang="fr-FR" sz="2000" dirty="0" err="1" smtClean="0"/>
              <a:t>available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LXCat</a:t>
            </a:r>
            <a:r>
              <a:rPr lang="fr-FR" sz="2000" dirty="0" smtClean="0"/>
              <a:t> site.  </a:t>
            </a:r>
            <a:endParaRPr lang="fr-FR" sz="2000" dirty="0" smtClean="0"/>
          </a:p>
          <a:p>
            <a:r>
              <a:rPr lang="fr-FR" sz="2000" dirty="0" smtClean="0"/>
              <a:t>The </a:t>
            </a:r>
            <a:r>
              <a:rPr lang="fr-FR" sz="2000" dirty="0" smtClean="0"/>
              <a:t>non-profit </a:t>
            </a:r>
            <a:r>
              <a:rPr lang="fr-FR" sz="2000" dirty="0" err="1" smtClean="0"/>
              <a:t>organization</a:t>
            </a:r>
            <a:r>
              <a:rPr lang="fr-FR" sz="2000" dirty="0" smtClean="0"/>
              <a:t>, </a:t>
            </a:r>
            <a:r>
              <a:rPr lang="fr-FR" sz="2000" dirty="0" smtClean="0"/>
              <a:t>«</a:t>
            </a:r>
            <a:r>
              <a:rPr lang="fr-FR" sz="2000" dirty="0" smtClean="0"/>
              <a:t> Data for </a:t>
            </a:r>
            <a:r>
              <a:rPr lang="fr-FR" sz="2000" dirty="0" err="1" smtClean="0"/>
              <a:t>Modeling</a:t>
            </a:r>
            <a:r>
              <a:rPr lang="fr-FR" sz="2000" dirty="0" smtClean="0"/>
              <a:t> Plasmas » (</a:t>
            </a:r>
            <a:r>
              <a:rPr lang="fr-FR" sz="2000" dirty="0" smtClean="0"/>
              <a:t>DMP), </a:t>
            </a:r>
            <a:r>
              <a:rPr lang="fr-FR" sz="2000" dirty="0" err="1" smtClean="0"/>
              <a:t>was</a:t>
            </a:r>
            <a:r>
              <a:rPr lang="fr-FR" sz="2000" dirty="0" smtClean="0"/>
              <a:t> </a:t>
            </a:r>
            <a:r>
              <a:rPr lang="fr-FR" sz="2000" dirty="0" err="1" smtClean="0"/>
              <a:t>established</a:t>
            </a:r>
            <a:r>
              <a:rPr lang="fr-FR" sz="2000" dirty="0" smtClean="0"/>
              <a:t> in France in 2015.  </a:t>
            </a:r>
            <a:endParaRPr lang="fr-FR" sz="2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ADCC03B-E654-47A7-85B1-727C3E68B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83" y="4438924"/>
            <a:ext cx="4194249" cy="283227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604052" y="3838759"/>
            <a:ext cx="300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Geographical</a:t>
            </a:r>
            <a:r>
              <a:rPr lang="fr-FR" sz="2400" dirty="0" smtClean="0"/>
              <a:t> distribution of </a:t>
            </a:r>
            <a:r>
              <a:rPr lang="fr-FR" sz="2400" dirty="0" err="1" smtClean="0"/>
              <a:t>visitors</a:t>
            </a:r>
            <a:r>
              <a:rPr lang="fr-FR" sz="2400" dirty="0" smtClean="0"/>
              <a:t> to </a:t>
            </a:r>
            <a:r>
              <a:rPr lang="fr-FR" sz="2400" dirty="0" err="1" smtClean="0"/>
              <a:t>LXCat</a:t>
            </a:r>
            <a:r>
              <a:rPr lang="fr-FR" sz="2400" dirty="0" smtClean="0"/>
              <a:t> (2019)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27382" y="599832"/>
            <a:ext cx="8142291" cy="603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4390243" y="347798"/>
            <a:ext cx="322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Some</a:t>
            </a:r>
            <a:r>
              <a:rPr lang="fr-FR" sz="2800" dirty="0" smtClean="0"/>
              <a:t> </a:t>
            </a:r>
            <a:r>
              <a:rPr lang="fr-FR" sz="2800" dirty="0" err="1" smtClean="0"/>
              <a:t>LXCat</a:t>
            </a:r>
            <a:r>
              <a:rPr lang="fr-FR" sz="2800" dirty="0" smtClean="0"/>
              <a:t> </a:t>
            </a:r>
            <a:r>
              <a:rPr lang="fr-FR" sz="2800" dirty="0" err="1" smtClean="0"/>
              <a:t>statistics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48080" y="3749040"/>
            <a:ext cx="4653280" cy="2875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83920" y="2940797"/>
            <a:ext cx="453563" cy="381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8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3932" y="417573"/>
            <a:ext cx="6195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Remembering Steve, a colleague and a friend, and </a:t>
            </a:r>
            <a:r>
              <a:rPr lang="en-US" sz="2400" dirty="0" smtClean="0"/>
              <a:t>his </a:t>
            </a:r>
            <a:r>
              <a:rPr lang="en-US" sz="2400" dirty="0"/>
              <a:t>wife, </a:t>
            </a:r>
            <a:r>
              <a:rPr lang="en-US" sz="2400" dirty="0" smtClean="0"/>
              <a:t>Marie </a:t>
            </a:r>
            <a:r>
              <a:rPr lang="en-US" sz="2400" dirty="0"/>
              <a:t>— together again, and fondly </a:t>
            </a:r>
            <a:r>
              <a:rPr lang="en-US" sz="2400" dirty="0" smtClean="0"/>
              <a:t>remembered.</a:t>
            </a:r>
            <a:endParaRPr lang="en-US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Cinque </a:t>
            </a:r>
            <a:r>
              <a:rPr lang="fr-FR" sz="2400" dirty="0" smtClean="0"/>
              <a:t>Terre, </a:t>
            </a:r>
            <a:r>
              <a:rPr lang="fr-FR" sz="2400" dirty="0" err="1" smtClean="0"/>
              <a:t>Italy</a:t>
            </a:r>
            <a:r>
              <a:rPr lang="fr-FR" sz="2400" dirty="0" smtClean="0"/>
              <a:t>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33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92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46546" y="585123"/>
            <a:ext cx="502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Low</a:t>
            </a:r>
            <a:r>
              <a:rPr lang="fr-FR" sz="2800" b="1" dirty="0" smtClean="0"/>
              <a:t> </a:t>
            </a:r>
            <a:r>
              <a:rPr lang="fr-FR" sz="2800" b="1" dirty="0" err="1"/>
              <a:t>Temperature</a:t>
            </a:r>
            <a:r>
              <a:rPr lang="fr-FR" sz="2800" b="1" dirty="0"/>
              <a:t> Plasmas (</a:t>
            </a:r>
            <a:r>
              <a:rPr lang="fr-FR" sz="2800" b="1" dirty="0" err="1"/>
              <a:t>LTPs</a:t>
            </a:r>
            <a:r>
              <a:rPr lang="fr-FR" sz="2800" b="1" dirty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1088" y="1480886"/>
            <a:ext cx="1016206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The </a:t>
            </a:r>
            <a:r>
              <a:rPr lang="fr-FR" sz="2000" b="1" dirty="0" err="1">
                <a:solidFill>
                  <a:srgbClr val="FF0000"/>
                </a:solidFill>
              </a:rPr>
              <a:t>properties</a:t>
            </a:r>
            <a:r>
              <a:rPr lang="fr-FR" sz="2000" b="1" dirty="0">
                <a:solidFill>
                  <a:srgbClr val="FF0000"/>
                </a:solidFill>
              </a:rPr>
              <a:t> of plasmas </a:t>
            </a:r>
            <a:r>
              <a:rPr lang="fr-FR" sz="2000" dirty="0"/>
              <a:t>are </a:t>
            </a:r>
            <a:r>
              <a:rPr lang="fr-FR" sz="2000" dirty="0" err="1"/>
              <a:t>so</a:t>
            </a:r>
            <a:r>
              <a:rPr lang="fr-FR" sz="2000" dirty="0"/>
              <a:t> </a:t>
            </a:r>
            <a:r>
              <a:rPr lang="fr-FR" sz="2000" dirty="0" err="1"/>
              <a:t>remarkable</a:t>
            </a:r>
            <a:r>
              <a:rPr lang="fr-FR" sz="2000" dirty="0"/>
              <a:t> (</a:t>
            </a:r>
            <a:r>
              <a:rPr lang="fr-FR" sz="2000" dirty="0" err="1"/>
              <a:t>electrical</a:t>
            </a:r>
            <a:r>
              <a:rPr lang="fr-FR" sz="2000" dirty="0"/>
              <a:t> </a:t>
            </a:r>
            <a:r>
              <a:rPr lang="fr-FR" sz="2000" dirty="0" err="1"/>
              <a:t>conductivity</a:t>
            </a:r>
            <a:r>
              <a:rPr lang="fr-FR" sz="2000" dirty="0"/>
              <a:t>, light </a:t>
            </a:r>
            <a:r>
              <a:rPr lang="fr-FR" sz="2000" dirty="0" err="1"/>
              <a:t>emission</a:t>
            </a:r>
            <a:r>
              <a:rPr lang="fr-FR" sz="2000" dirty="0"/>
              <a:t>, self-</a:t>
            </a:r>
            <a:r>
              <a:rPr lang="fr-FR" sz="2000" dirty="0" err="1"/>
              <a:t>organization</a:t>
            </a:r>
            <a:r>
              <a:rPr lang="fr-FR" sz="2000" dirty="0"/>
              <a:t>, </a:t>
            </a:r>
            <a:r>
              <a:rPr lang="fr-FR" sz="2000" dirty="0" err="1"/>
              <a:t>extraordinary</a:t>
            </a:r>
            <a:r>
              <a:rPr lang="fr-FR" sz="2000" dirty="0"/>
              <a:t> </a:t>
            </a:r>
            <a:r>
              <a:rPr lang="fr-FR" sz="2000" dirty="0" err="1"/>
              <a:t>chemical</a:t>
            </a:r>
            <a:r>
              <a:rPr lang="fr-FR" sz="2000" dirty="0"/>
              <a:t> </a:t>
            </a:r>
            <a:r>
              <a:rPr lang="fr-FR" sz="2000" dirty="0" err="1"/>
              <a:t>activity</a:t>
            </a:r>
            <a:r>
              <a:rPr lang="fr-FR" sz="2000" dirty="0"/>
              <a:t>..)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"plasma" </a:t>
            </a:r>
            <a:r>
              <a:rPr lang="fr-FR" sz="2000" b="1" dirty="0" err="1">
                <a:solidFill>
                  <a:srgbClr val="FF0000"/>
                </a:solidFill>
              </a:rPr>
              <a:t>is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considered</a:t>
            </a:r>
            <a:r>
              <a:rPr lang="fr-FR" sz="2000" b="1" dirty="0">
                <a:solidFill>
                  <a:srgbClr val="FF0000"/>
                </a:solidFill>
              </a:rPr>
              <a:t> the 4th state of </a:t>
            </a:r>
            <a:r>
              <a:rPr lang="fr-FR" sz="2000" b="1" dirty="0" err="1">
                <a:solidFill>
                  <a:srgbClr val="FF0000"/>
                </a:solidFill>
              </a:rPr>
              <a:t>matter</a:t>
            </a:r>
            <a:r>
              <a:rPr lang="fr-FR" sz="2000" b="1" dirty="0" smtClean="0">
                <a:solidFill>
                  <a:srgbClr val="FF0000"/>
                </a:solidFill>
              </a:rPr>
              <a:t>.      </a:t>
            </a:r>
            <a:endParaRPr lang="fr-FR" sz="2000" b="1" dirty="0"/>
          </a:p>
          <a:p>
            <a:endParaRPr lang="fr-FR" sz="2000" dirty="0"/>
          </a:p>
          <a:p>
            <a:r>
              <a:rPr lang="fr-FR" sz="2000" dirty="0" smtClean="0"/>
              <a:t>Most of </a:t>
            </a:r>
            <a:r>
              <a:rPr lang="fr-FR" sz="2000" dirty="0"/>
              <a:t>the visible </a:t>
            </a:r>
            <a:r>
              <a:rPr lang="fr-FR" sz="2000" dirty="0" err="1"/>
              <a:t>universe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in the plasma state.  </a:t>
            </a:r>
            <a:r>
              <a:rPr lang="fr-FR" sz="2000" dirty="0" err="1"/>
              <a:t>However</a:t>
            </a:r>
            <a:r>
              <a:rPr lang="fr-FR" sz="2000" dirty="0"/>
              <a:t>, </a:t>
            </a:r>
            <a:r>
              <a:rPr lang="fr-FR" sz="2000" b="1" dirty="0" err="1">
                <a:solidFill>
                  <a:srgbClr val="FF0000"/>
                </a:solidFill>
              </a:rPr>
              <a:t>most</a:t>
            </a:r>
            <a:r>
              <a:rPr lang="fr-FR" sz="2000" b="1" dirty="0">
                <a:solidFill>
                  <a:srgbClr val="FF0000"/>
                </a:solidFill>
              </a:rPr>
              <a:t> of the plasmas on </a:t>
            </a:r>
            <a:r>
              <a:rPr lang="fr-FR" sz="2000" b="1" dirty="0" err="1">
                <a:solidFill>
                  <a:srgbClr val="FF0000"/>
                </a:solidFill>
              </a:rPr>
              <a:t>earth</a:t>
            </a:r>
            <a:r>
              <a:rPr lang="fr-FR" sz="2000" b="1" dirty="0">
                <a:solidFill>
                  <a:srgbClr val="FF0000"/>
                </a:solidFill>
              </a:rPr>
              <a:t> are </a:t>
            </a:r>
            <a:r>
              <a:rPr lang="fr-FR" sz="2000" b="1" dirty="0" err="1" smtClean="0">
                <a:solidFill>
                  <a:srgbClr val="FF0000"/>
                </a:solidFill>
              </a:rPr>
              <a:t>LTPs</a:t>
            </a:r>
            <a:r>
              <a:rPr lang="fr-FR" sz="2000" b="1" dirty="0" smtClean="0">
                <a:solidFill>
                  <a:srgbClr val="FF0000"/>
                </a:solidFill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</a:rPr>
              <a:t>created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by man</a:t>
            </a:r>
            <a:r>
              <a:rPr lang="fr-FR" sz="2000" b="1" dirty="0"/>
              <a:t> </a:t>
            </a:r>
            <a:r>
              <a:rPr lang="fr-FR" sz="2000" dirty="0"/>
              <a:t>for </a:t>
            </a:r>
            <a:r>
              <a:rPr lang="fr-FR" sz="2000" dirty="0" err="1"/>
              <a:t>technical</a:t>
            </a:r>
            <a:r>
              <a:rPr lang="fr-FR" sz="2000" dirty="0"/>
              <a:t> </a:t>
            </a:r>
            <a:r>
              <a:rPr lang="fr-FR" sz="2000" dirty="0" err="1"/>
              <a:t>purposes</a:t>
            </a:r>
            <a:r>
              <a:rPr lang="fr-FR" sz="2000" u="sng" dirty="0"/>
              <a:t>. </a:t>
            </a:r>
          </a:p>
          <a:p>
            <a:endParaRPr lang="fr-FR" sz="2000" dirty="0"/>
          </a:p>
          <a:p>
            <a:r>
              <a:rPr lang="fr-FR" sz="2000" dirty="0"/>
              <a:t>In </a:t>
            </a:r>
            <a:r>
              <a:rPr lang="fr-FR" sz="2000" dirty="0" err="1"/>
              <a:t>contrast</a:t>
            </a:r>
            <a:r>
              <a:rPr lang="fr-FR" sz="2000" dirty="0"/>
              <a:t> to "fusion" </a:t>
            </a:r>
            <a:r>
              <a:rPr lang="fr-FR" sz="2000" dirty="0" smtClean="0"/>
              <a:t>plasmas</a:t>
            </a:r>
            <a:r>
              <a:rPr lang="fr-FR" sz="2000" dirty="0"/>
              <a:t>, </a:t>
            </a:r>
            <a:r>
              <a:rPr lang="fr-FR" sz="2000" b="1" dirty="0" err="1">
                <a:solidFill>
                  <a:srgbClr val="FF0000"/>
                </a:solidFill>
              </a:rPr>
              <a:t>charged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particles</a:t>
            </a:r>
            <a:r>
              <a:rPr lang="fr-FR" sz="2000" b="1" dirty="0">
                <a:solidFill>
                  <a:srgbClr val="FF0000"/>
                </a:solidFill>
              </a:rPr>
              <a:t> in </a:t>
            </a:r>
            <a:r>
              <a:rPr lang="fr-FR" sz="2000" b="1" dirty="0" err="1">
                <a:solidFill>
                  <a:srgbClr val="FF0000"/>
                </a:solidFill>
              </a:rPr>
              <a:t>LTPs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interact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with</a:t>
            </a:r>
            <a:r>
              <a:rPr lang="fr-FR" sz="2000" b="1" dirty="0" smtClean="0">
                <a:solidFill>
                  <a:srgbClr val="FF0000"/>
                </a:solidFill>
              </a:rPr>
              <a:t> the </a:t>
            </a:r>
            <a:r>
              <a:rPr lang="fr-FR" sz="2000" b="1" dirty="0">
                <a:solidFill>
                  <a:srgbClr val="FF0000"/>
                </a:solidFill>
              </a:rPr>
              <a:t>neutral background </a:t>
            </a:r>
            <a:r>
              <a:rPr lang="fr-FR" sz="2000" b="1" dirty="0" err="1">
                <a:solidFill>
                  <a:srgbClr val="FF0000"/>
                </a:solidFill>
              </a:rPr>
              <a:t>gas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and surfaces, as </a:t>
            </a:r>
            <a:r>
              <a:rPr lang="fr-FR" sz="2000" dirty="0" err="1"/>
              <a:t>well</a:t>
            </a:r>
            <a:r>
              <a:rPr lang="fr-FR" sz="2000" dirty="0"/>
              <a:t> as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other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r>
              <a:rPr lang="fr-FR" sz="2000" dirty="0"/>
              <a:t>This </a:t>
            </a:r>
            <a:r>
              <a:rPr lang="fr-FR" sz="2000" b="1" dirty="0">
                <a:solidFill>
                  <a:srgbClr val="FF0000"/>
                </a:solidFill>
              </a:rPr>
              <a:t>talk </a:t>
            </a:r>
            <a:r>
              <a:rPr lang="fr-FR" sz="2000" b="1" dirty="0" err="1">
                <a:solidFill>
                  <a:srgbClr val="FF0000"/>
                </a:solidFill>
              </a:rPr>
              <a:t>will</a:t>
            </a:r>
            <a:r>
              <a:rPr lang="fr-FR" sz="2000" b="1" dirty="0">
                <a:solidFill>
                  <a:srgbClr val="FF0000"/>
                </a:solidFill>
              </a:rPr>
              <a:t> focus on </a:t>
            </a:r>
            <a:r>
              <a:rPr lang="fr-FR" sz="2000" b="1" dirty="0" err="1">
                <a:solidFill>
                  <a:srgbClr val="FF0000"/>
                </a:solidFill>
              </a:rPr>
              <a:t>collisional</a:t>
            </a:r>
            <a:r>
              <a:rPr lang="fr-FR" sz="2000" b="1" dirty="0">
                <a:solidFill>
                  <a:srgbClr val="FF0000"/>
                </a:solidFill>
              </a:rPr>
              <a:t>, non-thermal </a:t>
            </a:r>
            <a:r>
              <a:rPr lang="fr-FR" sz="2000" b="1" dirty="0" err="1">
                <a:solidFill>
                  <a:srgbClr val="FF0000"/>
                </a:solidFill>
              </a:rPr>
              <a:t>LTPs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r>
              <a:rPr lang="fr-FR" sz="2000" dirty="0" err="1"/>
              <a:t>where</a:t>
            </a:r>
            <a:r>
              <a:rPr lang="fr-FR" sz="2000" dirty="0"/>
              <a:t>  </a:t>
            </a:r>
            <a:r>
              <a:rPr lang="fr-FR" sz="2000" dirty="0" smtClean="0"/>
              <a:t>  </a:t>
            </a:r>
            <a:r>
              <a:rPr lang="fr-FR" sz="2000" b="1" dirty="0"/>
              <a:t> « </a:t>
            </a:r>
            <a:r>
              <a:rPr lang="fr-FR" sz="2000" dirty="0" err="1" smtClean="0"/>
              <a:t>T</a:t>
            </a:r>
            <a:r>
              <a:rPr lang="fr-FR" sz="2000" baseline="-25000" dirty="0" err="1" smtClean="0"/>
              <a:t>electron</a:t>
            </a:r>
            <a:r>
              <a:rPr lang="fr-FR" sz="2000" baseline="-25000" dirty="0"/>
              <a:t> </a:t>
            </a:r>
            <a:r>
              <a:rPr lang="fr-FR" sz="2000" b="1" dirty="0" smtClean="0"/>
              <a:t>»  &gt;</a:t>
            </a:r>
            <a:r>
              <a:rPr lang="fr-FR" sz="2000" dirty="0" smtClean="0"/>
              <a:t>&gt; </a:t>
            </a:r>
            <a:r>
              <a:rPr lang="fr-FR" sz="2000" dirty="0" err="1"/>
              <a:t>T</a:t>
            </a:r>
            <a:r>
              <a:rPr lang="fr-FR" sz="2000" baseline="-25000" dirty="0" err="1"/>
              <a:t>ion</a:t>
            </a:r>
            <a:r>
              <a:rPr lang="fr-FR" sz="2000" dirty="0"/>
              <a:t> ≈T</a:t>
            </a:r>
            <a:r>
              <a:rPr lang="fr-FR" sz="2000" baseline="-25000" dirty="0"/>
              <a:t>g</a:t>
            </a:r>
            <a:r>
              <a:rPr lang="fr-FR" sz="2000" dirty="0"/>
              <a:t> ,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«</a:t>
            </a:r>
            <a:r>
              <a:rPr lang="fr-FR" sz="2000" b="1" dirty="0">
                <a:solidFill>
                  <a:srgbClr val="FF0000"/>
                </a:solidFill>
              </a:rPr>
              <a:t> </a:t>
            </a:r>
            <a:r>
              <a:rPr lang="fr-FR" sz="2000" dirty="0" err="1">
                <a:solidFill>
                  <a:srgbClr val="FF0000"/>
                </a:solidFill>
              </a:rPr>
              <a:t>T</a:t>
            </a:r>
            <a:r>
              <a:rPr lang="fr-FR" sz="2000" baseline="-25000" dirty="0" err="1">
                <a:solidFill>
                  <a:srgbClr val="FF0000"/>
                </a:solidFill>
              </a:rPr>
              <a:t>electron</a:t>
            </a:r>
            <a:r>
              <a:rPr lang="fr-FR" sz="2000" baseline="-25000" dirty="0">
                <a:solidFill>
                  <a:srgbClr val="FF0000"/>
                </a:solidFill>
              </a:rPr>
              <a:t> </a:t>
            </a:r>
            <a:r>
              <a:rPr lang="fr-FR" sz="2000" b="1" dirty="0">
                <a:solidFill>
                  <a:srgbClr val="FF0000"/>
                </a:solidFill>
              </a:rPr>
              <a:t>» 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~ </a:t>
            </a:r>
            <a:r>
              <a:rPr lang="fr-FR" sz="2000" b="1" dirty="0">
                <a:solidFill>
                  <a:srgbClr val="FF0000"/>
                </a:solidFill>
              </a:rPr>
              <a:t>1 to 10 eV</a:t>
            </a:r>
            <a:r>
              <a:rPr lang="fr-FR" sz="2000" b="1" dirty="0"/>
              <a:t>, </a:t>
            </a:r>
            <a:r>
              <a:rPr lang="fr-FR" sz="2000" dirty="0"/>
              <a:t>and </a:t>
            </a:r>
            <a:r>
              <a:rPr lang="fr-FR" sz="2000" dirty="0" err="1"/>
              <a:t>where</a:t>
            </a:r>
            <a:r>
              <a:rPr lang="fr-FR" sz="2000" dirty="0"/>
              <a:t> the </a:t>
            </a:r>
            <a:r>
              <a:rPr lang="fr-FR" sz="2000" dirty="0" err="1"/>
              <a:t>degree</a:t>
            </a:r>
            <a:r>
              <a:rPr lang="fr-FR" sz="2000" dirty="0"/>
              <a:t> of </a:t>
            </a:r>
            <a:r>
              <a:rPr lang="fr-FR" sz="2000" dirty="0" err="1"/>
              <a:t>ionization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&lt;&lt; 10</a:t>
            </a:r>
            <a:r>
              <a:rPr lang="fr-FR" sz="2000" baseline="30000" dirty="0"/>
              <a:t>-3</a:t>
            </a:r>
            <a:r>
              <a:rPr lang="fr-FR" sz="2000" dirty="0"/>
              <a:t>.  </a:t>
            </a:r>
            <a:endParaRPr lang="fr-FR" sz="1600" dirty="0"/>
          </a:p>
          <a:p>
            <a:endParaRPr lang="fr-FR" sz="2000" baseline="-25000" dirty="0"/>
          </a:p>
          <a:p>
            <a:r>
              <a:rPr lang="fr-FR" sz="2000" dirty="0"/>
              <a:t>Much </a:t>
            </a:r>
            <a:r>
              <a:rPr lang="fr-FR" sz="2000" i="1" dirty="0"/>
              <a:t>(but not all!) </a:t>
            </a:r>
            <a:r>
              <a:rPr lang="fr-FR" sz="2000" dirty="0"/>
              <a:t>of the </a:t>
            </a:r>
            <a:r>
              <a:rPr lang="fr-FR" sz="2000" dirty="0" err="1"/>
              <a:t>fundamental</a:t>
            </a:r>
            <a:r>
              <a:rPr lang="fr-FR" sz="2000" dirty="0"/>
              <a:t> </a:t>
            </a:r>
            <a:r>
              <a:rPr lang="fr-FR" sz="2000" dirty="0" err="1"/>
              <a:t>physics</a:t>
            </a:r>
            <a:r>
              <a:rPr lang="fr-FR" sz="2000" dirty="0"/>
              <a:t> in </a:t>
            </a:r>
            <a:r>
              <a:rPr lang="fr-FR" sz="2000" dirty="0" err="1"/>
              <a:t>LTPs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well</a:t>
            </a:r>
            <a:r>
              <a:rPr lang="fr-FR" sz="2000" dirty="0"/>
              <a:t> </a:t>
            </a:r>
            <a:r>
              <a:rPr lang="fr-FR" sz="2000" dirty="0" err="1"/>
              <a:t>established</a:t>
            </a:r>
            <a:r>
              <a:rPr lang="fr-FR" sz="2000" dirty="0"/>
              <a:t> and </a:t>
            </a:r>
            <a:r>
              <a:rPr lang="fr-FR" sz="2000" b="1" dirty="0" err="1">
                <a:solidFill>
                  <a:srgbClr val="FF0000"/>
                </a:solidFill>
              </a:rPr>
              <a:t>much</a:t>
            </a:r>
            <a:r>
              <a:rPr lang="fr-FR" sz="2000" b="1" dirty="0">
                <a:solidFill>
                  <a:srgbClr val="FF0000"/>
                </a:solidFill>
              </a:rPr>
              <a:t> of the </a:t>
            </a:r>
            <a:r>
              <a:rPr lang="fr-FR" sz="2000" b="1" dirty="0" err="1">
                <a:solidFill>
                  <a:srgbClr val="FF0000"/>
                </a:solidFill>
              </a:rPr>
              <a:t>research</a:t>
            </a:r>
            <a:r>
              <a:rPr lang="fr-FR" sz="2000" b="1" dirty="0">
                <a:solidFill>
                  <a:srgbClr val="FF0000"/>
                </a:solidFill>
              </a:rPr>
              <a:t> in </a:t>
            </a:r>
            <a:r>
              <a:rPr lang="fr-FR" sz="2000" b="1" dirty="0" err="1">
                <a:solidFill>
                  <a:srgbClr val="FF0000"/>
                </a:solidFill>
              </a:rPr>
              <a:t>LTPs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is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now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concerned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with</a:t>
            </a:r>
            <a:r>
              <a:rPr lang="fr-FR" sz="2000" b="1" dirty="0">
                <a:solidFill>
                  <a:srgbClr val="FF0000"/>
                </a:solidFill>
              </a:rPr>
              <a:t> the </a:t>
            </a:r>
            <a:r>
              <a:rPr lang="fr-FR" sz="2000" b="1" dirty="0" err="1">
                <a:solidFill>
                  <a:srgbClr val="FF0000"/>
                </a:solidFill>
              </a:rPr>
              <a:t>comprehension</a:t>
            </a:r>
            <a:r>
              <a:rPr lang="fr-FR" sz="2000" b="1" dirty="0">
                <a:solidFill>
                  <a:srgbClr val="FF0000"/>
                </a:solidFill>
              </a:rPr>
              <a:t>, </a:t>
            </a:r>
            <a:r>
              <a:rPr lang="fr-FR" sz="2000" b="1" dirty="0" err="1">
                <a:solidFill>
                  <a:srgbClr val="FF0000"/>
                </a:solidFill>
              </a:rPr>
              <a:t>development</a:t>
            </a:r>
            <a:r>
              <a:rPr lang="fr-FR" sz="2000" b="1" dirty="0">
                <a:solidFill>
                  <a:srgbClr val="FF0000"/>
                </a:solidFill>
              </a:rPr>
              <a:t>, and </a:t>
            </a:r>
            <a:r>
              <a:rPr lang="fr-FR" sz="2000" b="1" dirty="0" err="1">
                <a:solidFill>
                  <a:srgbClr val="FF0000"/>
                </a:solidFill>
              </a:rPr>
              <a:t>optimization</a:t>
            </a:r>
            <a:r>
              <a:rPr lang="fr-FR" sz="2000" b="1" dirty="0">
                <a:solidFill>
                  <a:srgbClr val="FF0000"/>
                </a:solidFill>
              </a:rPr>
              <a:t> of </a:t>
            </a:r>
            <a:r>
              <a:rPr lang="fr-FR" sz="2000" b="1" dirty="0" err="1">
                <a:solidFill>
                  <a:srgbClr val="FF0000"/>
                </a:solidFill>
              </a:rPr>
              <a:t>specific</a:t>
            </a:r>
            <a:r>
              <a:rPr lang="fr-FR" sz="2000" b="1" dirty="0">
                <a:solidFill>
                  <a:srgbClr val="FF0000"/>
                </a:solidFill>
              </a:rPr>
              <a:t> plasma configurations for </a:t>
            </a:r>
            <a:r>
              <a:rPr lang="fr-FR" sz="2000" b="1" dirty="0" err="1">
                <a:solidFill>
                  <a:srgbClr val="FF0000"/>
                </a:solidFill>
              </a:rPr>
              <a:t>technical</a:t>
            </a:r>
            <a:r>
              <a:rPr lang="fr-FR" sz="2000" b="1" dirty="0">
                <a:solidFill>
                  <a:srgbClr val="FF0000"/>
                </a:solidFill>
              </a:rPr>
              <a:t> applications.  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446546" y="1108343"/>
            <a:ext cx="511851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7288924" y="6681135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8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418897" y="1360920"/>
            <a:ext cx="9025583" cy="527355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063552" y="1262524"/>
            <a:ext cx="2935064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2800" b="1" i="1" dirty="0" err="1">
                <a:solidFill>
                  <a:srgbClr val="FF0000"/>
                </a:solidFill>
              </a:rPr>
              <a:t>Electrical</a:t>
            </a:r>
            <a:r>
              <a:rPr lang="fr-FR" altLang="fr-FR" sz="2800" b="1" i="1" dirty="0">
                <a:solidFill>
                  <a:srgbClr val="FF0000"/>
                </a:solidFill>
              </a:rPr>
              <a:t> </a:t>
            </a:r>
            <a:r>
              <a:rPr lang="fr-FR" altLang="fr-FR" sz="2800" b="1" i="1" dirty="0" err="1">
                <a:solidFill>
                  <a:srgbClr val="FF0000"/>
                </a:solidFill>
              </a:rPr>
              <a:t>energy</a:t>
            </a:r>
            <a:endParaRPr lang="en-US" altLang="fr-FR" sz="2800" b="1" i="1" dirty="0">
              <a:solidFill>
                <a:srgbClr val="FF0000"/>
              </a:solidFill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066002" y="2157019"/>
            <a:ext cx="1600200" cy="10302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chemeClr val="bg1"/>
                </a:solidFill>
              </a:rPr>
              <a:t>PLASMA</a:t>
            </a:r>
            <a:endParaRPr lang="en-US" altLang="fr-FR" sz="2400" b="1" dirty="0">
              <a:solidFill>
                <a:schemeClr val="bg1"/>
              </a:solidFill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3870722" y="2514203"/>
            <a:ext cx="102870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847528" y="2761856"/>
            <a:ext cx="2192462" cy="676289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b="1" dirty="0"/>
              <a:t>Radiant </a:t>
            </a:r>
            <a:r>
              <a:rPr lang="fr-FR" altLang="fr-FR" b="1" dirty="0" err="1"/>
              <a:t>energy</a:t>
            </a:r>
            <a:r>
              <a:rPr lang="fr-FR" altLang="fr-FR" b="1" dirty="0"/>
              <a:t> </a:t>
            </a:r>
          </a:p>
          <a:p>
            <a:pPr algn="ctr" eaLnBrk="1" hangingPunct="1"/>
            <a:r>
              <a:rPr lang="fr-FR" altLang="fr-FR" sz="1400" dirty="0"/>
              <a:t>Source of photons</a:t>
            </a:r>
            <a:endParaRPr lang="en-US" altLang="fr-FR" sz="1400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56086" y="3849193"/>
            <a:ext cx="2620035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b="1" dirty="0" err="1"/>
              <a:t>Kinetic</a:t>
            </a:r>
            <a:r>
              <a:rPr lang="fr-FR" altLang="fr-FR" b="1" dirty="0"/>
              <a:t> </a:t>
            </a:r>
            <a:r>
              <a:rPr lang="fr-FR" altLang="fr-FR" b="1" dirty="0" err="1"/>
              <a:t>energy</a:t>
            </a:r>
            <a:endParaRPr lang="fr-FR" altLang="fr-FR" b="1" dirty="0"/>
          </a:p>
          <a:p>
            <a:pPr algn="ctr" eaLnBrk="1" hangingPunct="1"/>
            <a:r>
              <a:rPr lang="fr-FR" altLang="fr-FR" sz="1400" dirty="0"/>
              <a:t>Source of </a:t>
            </a:r>
            <a:r>
              <a:rPr lang="fr-FR" altLang="fr-FR" sz="1400" dirty="0" err="1"/>
              <a:t>charged</a:t>
            </a:r>
            <a:r>
              <a:rPr lang="fr-FR" altLang="fr-FR" sz="1400" dirty="0"/>
              <a:t> </a:t>
            </a:r>
            <a:r>
              <a:rPr lang="fr-FR" altLang="fr-FR" sz="1400" dirty="0" err="1"/>
              <a:t>particles</a:t>
            </a:r>
            <a:endParaRPr lang="en-US" altLang="fr-FR" sz="1400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673430" y="2761855"/>
            <a:ext cx="2599035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b="1" dirty="0"/>
              <a:t>Chemical </a:t>
            </a:r>
            <a:r>
              <a:rPr lang="fr-FR" altLang="fr-FR" b="1" dirty="0" err="1"/>
              <a:t>energy</a:t>
            </a:r>
            <a:endParaRPr lang="fr-FR" altLang="fr-FR" b="1" dirty="0"/>
          </a:p>
          <a:p>
            <a:pPr algn="ctr" eaLnBrk="1" hangingPunct="1"/>
            <a:r>
              <a:rPr lang="fr-FR" altLang="fr-FR" sz="1400" dirty="0"/>
              <a:t>Source of </a:t>
            </a:r>
            <a:r>
              <a:rPr lang="fr-FR" altLang="fr-FR" sz="1400" dirty="0" err="1"/>
              <a:t>reactive</a:t>
            </a:r>
            <a:r>
              <a:rPr lang="fr-FR" altLang="fr-FR" sz="1400" dirty="0"/>
              <a:t> </a:t>
            </a:r>
            <a:r>
              <a:rPr lang="fr-FR" altLang="fr-FR" sz="1400" dirty="0" err="1"/>
              <a:t>species</a:t>
            </a:r>
            <a:endParaRPr lang="en-US" altLang="fr-FR" sz="1400" dirty="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847529" y="3534596"/>
            <a:ext cx="2451477" cy="1308859"/>
          </a:xfrm>
          <a:prstGeom prst="rect">
            <a:avLst/>
          </a:prstGeom>
          <a:solidFill>
            <a:srgbClr val="E9EE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altLang="fr-FR" sz="1400" dirty="0"/>
              <a:t> </a:t>
            </a:r>
            <a:r>
              <a:rPr lang="fr-FR" altLang="fr-FR" sz="1400" dirty="0" err="1"/>
              <a:t>Lamps</a:t>
            </a:r>
            <a:endParaRPr lang="fr-FR" altLang="fr-FR" sz="1400" dirty="0"/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 err="1"/>
              <a:t>Lighting</a:t>
            </a:r>
            <a:endParaRPr lang="fr-FR" altLang="fr-FR" sz="1200" dirty="0"/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/>
              <a:t>UV sources for </a:t>
            </a:r>
            <a:r>
              <a:rPr lang="fr-FR" altLang="fr-FR" sz="1200" dirty="0" err="1"/>
              <a:t>sterlization</a:t>
            </a:r>
            <a:endParaRPr lang="fr-FR" altLang="fr-FR" sz="12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altLang="fr-FR" sz="1400" dirty="0"/>
              <a:t> Visualisation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/>
              <a:t>Plasma display panels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altLang="fr-FR" sz="1400" dirty="0"/>
              <a:t> Lasers </a:t>
            </a:r>
            <a:endParaRPr lang="en-US" altLang="fr-FR" sz="1400" dirty="0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556086" y="4600515"/>
            <a:ext cx="2620035" cy="1729165"/>
          </a:xfrm>
          <a:prstGeom prst="rect">
            <a:avLst/>
          </a:prstGeom>
          <a:solidFill>
            <a:srgbClr val="E9EE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altLang="fr-FR" sz="1400" dirty="0"/>
              <a:t> Ion sources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 err="1" smtClean="0"/>
              <a:t>Satellte</a:t>
            </a:r>
            <a:r>
              <a:rPr lang="fr-FR" altLang="fr-FR" sz="1200" dirty="0" smtClean="0"/>
              <a:t> propulsion</a:t>
            </a:r>
            <a:endParaRPr lang="fr-FR" altLang="fr-FR" sz="1200" dirty="0"/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/>
              <a:t>Ion sources for ITER</a:t>
            </a:r>
            <a:r>
              <a:rPr lang="fr-FR" altLang="fr-FR" sz="1400" dirty="0"/>
              <a:t> 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 err="1"/>
              <a:t>Elemental</a:t>
            </a:r>
            <a:r>
              <a:rPr lang="fr-FR" altLang="fr-FR" sz="1200" dirty="0"/>
              <a:t> </a:t>
            </a:r>
            <a:r>
              <a:rPr lang="fr-FR" altLang="fr-FR" sz="1200" dirty="0" err="1"/>
              <a:t>analysis</a:t>
            </a:r>
            <a:r>
              <a:rPr lang="fr-FR" altLang="fr-FR" sz="1200" dirty="0"/>
              <a:t> of </a:t>
            </a:r>
            <a:r>
              <a:rPr lang="fr-FR" altLang="fr-FR" sz="1200" dirty="0" err="1"/>
              <a:t>solids</a:t>
            </a:r>
            <a:endParaRPr lang="fr-FR" altLang="fr-FR" sz="12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altLang="fr-FR" sz="1400" dirty="0"/>
              <a:t> Electron </a:t>
            </a:r>
            <a:r>
              <a:rPr lang="fr-FR" altLang="fr-FR" sz="1400" dirty="0" err="1"/>
              <a:t>beams</a:t>
            </a:r>
            <a:endParaRPr lang="fr-FR" altLang="fr-FR" sz="1400" dirty="0"/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/>
              <a:t>X-ray sources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altLang="fr-FR" sz="1400" dirty="0"/>
              <a:t> Switches, </a:t>
            </a:r>
            <a:r>
              <a:rPr lang="fr-FR" altLang="fr-FR" sz="1400" dirty="0" err="1"/>
              <a:t>current</a:t>
            </a:r>
            <a:r>
              <a:rPr lang="fr-FR" altLang="fr-FR" sz="1400" dirty="0"/>
              <a:t> </a:t>
            </a:r>
            <a:r>
              <a:rPr lang="fr-FR" altLang="fr-FR" sz="1400" dirty="0" err="1"/>
              <a:t>interrupters</a:t>
            </a:r>
            <a:endParaRPr lang="fr-FR" altLang="fr-FR" sz="1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altLang="fr-FR" sz="1400" dirty="0"/>
              <a:t> Flow control</a:t>
            </a:r>
            <a:endParaRPr lang="en-US" altLang="fr-FR" sz="1400" dirty="0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673430" y="3515917"/>
            <a:ext cx="2599035" cy="1111514"/>
          </a:xfrm>
          <a:prstGeom prst="rect">
            <a:avLst/>
          </a:prstGeom>
          <a:solidFill>
            <a:srgbClr val="E9EE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altLang="fr-FR" sz="1400" dirty="0"/>
              <a:t> Surface </a:t>
            </a:r>
            <a:r>
              <a:rPr lang="fr-FR" altLang="fr-FR" sz="1400" dirty="0" err="1"/>
              <a:t>processing</a:t>
            </a:r>
            <a:endParaRPr lang="fr-FR" altLang="fr-FR" sz="1400" dirty="0"/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 err="1"/>
              <a:t>Microelectronics</a:t>
            </a:r>
            <a:r>
              <a:rPr lang="fr-FR" altLang="fr-FR" sz="1200" dirty="0"/>
              <a:t> 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 err="1"/>
              <a:t>Functionalization</a:t>
            </a:r>
            <a:r>
              <a:rPr lang="fr-FR" altLang="fr-FR" sz="1200" dirty="0"/>
              <a:t> of surfaces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altLang="fr-FR" sz="1400" dirty="0"/>
              <a:t> Volume </a:t>
            </a:r>
            <a:r>
              <a:rPr lang="fr-FR" altLang="fr-FR" sz="1400" dirty="0" err="1"/>
              <a:t>processes</a:t>
            </a:r>
            <a:endParaRPr lang="fr-FR" altLang="fr-FR" sz="1400" dirty="0"/>
          </a:p>
          <a:p>
            <a:pPr lvl="1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fr-FR" altLang="fr-FR" sz="1200" dirty="0"/>
              <a:t>Chemical conversion</a:t>
            </a:r>
            <a:endParaRPr lang="fr-FR" altLang="fr-FR" sz="1400" dirty="0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4220120">
            <a:off x="4339049" y="2401805"/>
            <a:ext cx="506413" cy="945269"/>
          </a:xfrm>
          <a:prstGeom prst="downArrow">
            <a:avLst>
              <a:gd name="adj1" fmla="val 50000"/>
              <a:gd name="adj2" fmla="val 30094"/>
            </a:avLst>
          </a:prstGeom>
          <a:solidFill>
            <a:srgbClr val="FF7C8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204" flipH="1">
            <a:off x="5676194" y="3246043"/>
            <a:ext cx="379809" cy="53761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17524134">
            <a:off x="6896390" y="2416552"/>
            <a:ext cx="506413" cy="945269"/>
          </a:xfrm>
          <a:prstGeom prst="downArrow">
            <a:avLst>
              <a:gd name="adj1" fmla="val 50000"/>
              <a:gd name="adj2" fmla="val 30094"/>
            </a:avLst>
          </a:prstGeom>
          <a:solidFill>
            <a:srgbClr val="FF7C8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420258" y="575285"/>
            <a:ext cx="6900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ea typeface="Verdana" panose="020B0604030504040204" pitchFamily="34" charset="0"/>
                <a:cs typeface="Arial" panose="020B0604020202020204" pitchFamily="34" charset="0"/>
              </a:rPr>
              <a:t>Technologies </a:t>
            </a:r>
            <a:r>
              <a:rPr lang="fr-FR" sz="2800" b="1" dirty="0" err="1">
                <a:ea typeface="Verdana" panose="020B0604030504040204" pitchFamily="34" charset="0"/>
                <a:cs typeface="Arial" panose="020B0604020202020204" pitchFamily="34" charset="0"/>
              </a:rPr>
              <a:t>based</a:t>
            </a:r>
            <a:r>
              <a:rPr lang="fr-FR" sz="2800" b="1" dirty="0">
                <a:ea typeface="Verdana" panose="020B0604030504040204" pitchFamily="34" charset="0"/>
                <a:cs typeface="Arial" panose="020B0604020202020204" pitchFamily="34" charset="0"/>
              </a:rPr>
              <a:t> on </a:t>
            </a:r>
            <a:r>
              <a:rPr lang="fr-FR" sz="2800" b="1" dirty="0" err="1">
                <a:ea typeface="Verdana" panose="020B0604030504040204" pitchFamily="34" charset="0"/>
                <a:cs typeface="Arial" panose="020B0604020202020204" pitchFamily="34" charset="0"/>
              </a:rPr>
              <a:t>LTPs</a:t>
            </a:r>
            <a:r>
              <a:rPr lang="fr-FR" sz="2800" b="1" dirty="0">
                <a:ea typeface="Verdana" panose="020B0604030504040204" pitchFamily="34" charset="0"/>
                <a:cs typeface="Arial" panose="020B0604020202020204" pitchFamily="34" charset="0"/>
              </a:rPr>
              <a:t> – a few </a:t>
            </a:r>
            <a:r>
              <a:rPr lang="fr-FR" sz="2800" b="1" dirty="0" err="1">
                <a:ea typeface="Verdana" panose="020B0604030504040204" pitchFamily="34" charset="0"/>
                <a:cs typeface="Arial" panose="020B0604020202020204" pitchFamily="34" charset="0"/>
              </a:rPr>
              <a:t>examples</a:t>
            </a:r>
            <a:endParaRPr lang="fr-FR" sz="2800" b="1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Éclair 10"/>
          <p:cNvSpPr/>
          <p:nvPr/>
        </p:nvSpPr>
        <p:spPr>
          <a:xfrm rot="20577171">
            <a:off x="5006751" y="1586561"/>
            <a:ext cx="504056" cy="67761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446546" y="1098505"/>
            <a:ext cx="6874640" cy="2034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10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525517" y="395761"/>
            <a:ext cx="296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Generation</a:t>
            </a:r>
            <a:r>
              <a:rPr lang="fr-FR" sz="2800" b="1" dirty="0"/>
              <a:t> of </a:t>
            </a:r>
            <a:r>
              <a:rPr lang="fr-FR" sz="2800" b="1" dirty="0" err="1"/>
              <a:t>LTPs</a:t>
            </a:r>
            <a:endParaRPr lang="fr-FR" sz="28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3065A0-1DAE-4FCD-822C-388A9A97FA9C}"/>
              </a:ext>
            </a:extLst>
          </p:cNvPr>
          <p:cNvSpPr txBox="1"/>
          <p:nvPr/>
        </p:nvSpPr>
        <p:spPr>
          <a:xfrm>
            <a:off x="947716" y="1092137"/>
            <a:ext cx="972523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r>
              <a:rPr lang="fr-FR" sz="2000" dirty="0" err="1" smtClean="0"/>
              <a:t>LTPs</a:t>
            </a:r>
            <a:r>
              <a:rPr lang="fr-FR" sz="2000" dirty="0" smtClean="0"/>
              <a:t> </a:t>
            </a:r>
            <a:r>
              <a:rPr lang="fr-FR" sz="2000" dirty="0"/>
              <a:t>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generated</a:t>
            </a:r>
            <a:r>
              <a:rPr lang="fr-FR" sz="2000" dirty="0"/>
              <a:t> </a:t>
            </a:r>
            <a:r>
              <a:rPr lang="fr-FR" sz="2000" dirty="0" err="1"/>
              <a:t>most</a:t>
            </a:r>
            <a:r>
              <a:rPr lang="fr-FR" sz="2000" dirty="0"/>
              <a:t> </a:t>
            </a:r>
            <a:r>
              <a:rPr lang="fr-FR" sz="2000" dirty="0" err="1"/>
              <a:t>simply</a:t>
            </a:r>
            <a:r>
              <a:rPr lang="fr-FR" sz="2000" dirty="0"/>
              <a:t> </a:t>
            </a:r>
            <a:r>
              <a:rPr lang="fr-FR" sz="2000" dirty="0" smtClean="0"/>
              <a:t>by </a:t>
            </a:r>
            <a:r>
              <a:rPr lang="fr-FR" sz="2000" dirty="0" err="1"/>
              <a:t>applying</a:t>
            </a:r>
            <a:r>
              <a:rPr lang="fr-FR" sz="2000" dirty="0"/>
              <a:t> a voltage (&gt; </a:t>
            </a:r>
            <a:r>
              <a:rPr lang="fr-FR" sz="2000" dirty="0" err="1"/>
              <a:t>V</a:t>
            </a:r>
            <a:r>
              <a:rPr lang="fr-FR" sz="2000" baseline="-25000" dirty="0" err="1"/>
              <a:t>b</a:t>
            </a:r>
            <a:r>
              <a:rPr lang="fr-FR" sz="2000" dirty="0"/>
              <a:t>)  </a:t>
            </a:r>
            <a:r>
              <a:rPr lang="fr-FR" sz="2000" dirty="0" err="1"/>
              <a:t>beween</a:t>
            </a:r>
            <a:r>
              <a:rPr lang="fr-FR" sz="2000" dirty="0"/>
              <a:t> </a:t>
            </a:r>
            <a:r>
              <a:rPr lang="fr-FR" sz="2000" dirty="0" err="1"/>
              <a:t>two</a:t>
            </a:r>
            <a:r>
              <a:rPr lang="fr-FR" sz="2000" dirty="0"/>
              <a:t> </a:t>
            </a:r>
            <a:r>
              <a:rPr lang="fr-FR" sz="2000" dirty="0" err="1"/>
              <a:t>electrodes</a:t>
            </a:r>
            <a:r>
              <a:rPr lang="fr-FR" sz="2000" dirty="0"/>
              <a:t>, </a:t>
            </a:r>
            <a:r>
              <a:rPr lang="fr-FR" sz="2000" dirty="0" err="1"/>
              <a:t>separated</a:t>
            </a:r>
            <a:r>
              <a:rPr lang="fr-FR" sz="2000" dirty="0"/>
              <a:t> by a </a:t>
            </a:r>
            <a:r>
              <a:rPr lang="fr-FR" sz="2000" dirty="0" err="1"/>
              <a:t>gas</a:t>
            </a:r>
            <a:r>
              <a:rPr lang="fr-FR" sz="2000" dirty="0"/>
              <a:t> gap.</a:t>
            </a: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48916" y="903113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3653023" y="2580901"/>
            <a:ext cx="4314622" cy="3459286"/>
            <a:chOff x="2532070" y="2012992"/>
            <a:chExt cx="4314622" cy="3459286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9EA28C54-4EBF-428A-869A-7802286477F3}"/>
                </a:ext>
              </a:extLst>
            </p:cNvPr>
            <p:cNvGrpSpPr/>
            <p:nvPr/>
          </p:nvGrpSpPr>
          <p:grpSpPr>
            <a:xfrm>
              <a:off x="2532070" y="2012992"/>
              <a:ext cx="4314622" cy="3459286"/>
              <a:chOff x="709708" y="1484784"/>
              <a:chExt cx="3430244" cy="2595190"/>
            </a:xfrm>
          </p:grpSpPr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622DB128-7D1D-439E-BC58-4E709AE09BC2}"/>
                  </a:ext>
                </a:extLst>
              </p:cNvPr>
              <p:cNvCxnSpPr/>
              <p:nvPr/>
            </p:nvCxnSpPr>
            <p:spPr>
              <a:xfrm>
                <a:off x="1615187" y="1703710"/>
                <a:ext cx="0" cy="20882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D0A6FD18-A117-4FBE-8FB7-77E822E2EAA6}"/>
                  </a:ext>
                </a:extLst>
              </p:cNvPr>
              <p:cNvCxnSpPr/>
              <p:nvPr/>
            </p:nvCxnSpPr>
            <p:spPr>
              <a:xfrm>
                <a:off x="956229" y="2780766"/>
                <a:ext cx="6122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93322259-FF81-4802-B4AE-E4A07AEDEC73}"/>
                  </a:ext>
                </a:extLst>
              </p:cNvPr>
              <p:cNvCxnSpPr/>
              <p:nvPr/>
            </p:nvCxnSpPr>
            <p:spPr>
              <a:xfrm>
                <a:off x="946423" y="2784112"/>
                <a:ext cx="25658" cy="11254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2C3FC391-540A-4C1F-8ECF-8ABBB5F9916B}"/>
                  </a:ext>
                </a:extLst>
              </p:cNvPr>
              <p:cNvCxnSpPr/>
              <p:nvPr/>
            </p:nvCxnSpPr>
            <p:spPr>
              <a:xfrm>
                <a:off x="709708" y="3935958"/>
                <a:ext cx="4734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889511FD-E514-4381-A952-E1A5914C8C37}"/>
                  </a:ext>
                </a:extLst>
              </p:cNvPr>
              <p:cNvCxnSpPr/>
              <p:nvPr/>
            </p:nvCxnSpPr>
            <p:spPr>
              <a:xfrm>
                <a:off x="792474" y="3935958"/>
                <a:ext cx="3906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4577924C-47F0-40BB-810F-ECB33692A3BA}"/>
                  </a:ext>
                </a:extLst>
              </p:cNvPr>
              <p:cNvCxnSpPr/>
              <p:nvPr/>
            </p:nvCxnSpPr>
            <p:spPr>
              <a:xfrm>
                <a:off x="802407" y="4007966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EEEA57A9-72D5-4E6C-B84F-94C1C093CBE6}"/>
                  </a:ext>
                </a:extLst>
              </p:cNvPr>
              <p:cNvCxnSpPr/>
              <p:nvPr/>
            </p:nvCxnSpPr>
            <p:spPr>
              <a:xfrm>
                <a:off x="920765" y="4079974"/>
                <a:ext cx="513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6F5D3029-D1F3-473D-8551-81F842543C7F}"/>
                  </a:ext>
                </a:extLst>
              </p:cNvPr>
              <p:cNvCxnSpPr/>
              <p:nvPr/>
            </p:nvCxnSpPr>
            <p:spPr>
              <a:xfrm>
                <a:off x="2983339" y="1667988"/>
                <a:ext cx="0" cy="20882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EB8A7A52-25C0-4E75-AA25-325E9E97D2A9}"/>
                  </a:ext>
                </a:extLst>
              </p:cNvPr>
              <p:cNvCxnSpPr/>
              <p:nvPr/>
            </p:nvCxnSpPr>
            <p:spPr>
              <a:xfrm>
                <a:off x="3019159" y="2780766"/>
                <a:ext cx="6122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5492566D-B7D1-49D0-8868-2C33B358721A}"/>
                  </a:ext>
                </a:extLst>
              </p:cNvPr>
              <p:cNvSpPr/>
              <p:nvPr/>
            </p:nvSpPr>
            <p:spPr>
              <a:xfrm>
                <a:off x="3635896" y="2519430"/>
                <a:ext cx="504056" cy="52267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7B964197-C253-4B70-ACDA-D9E2B40694DD}"/>
                  </a:ext>
                </a:extLst>
              </p:cNvPr>
              <p:cNvSpPr txBox="1"/>
              <p:nvPr/>
            </p:nvSpPr>
            <p:spPr>
              <a:xfrm>
                <a:off x="3746246" y="2596977"/>
                <a:ext cx="292100" cy="34634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solidFill>
                      <a:srgbClr val="0070C0"/>
                    </a:solidFill>
                  </a:rPr>
                  <a:t>V</a:t>
                </a:r>
              </a:p>
            </p:txBody>
          </p:sp>
          <p:sp>
            <p:nvSpPr>
              <p:cNvPr id="74" name="Rectangle à coins arrondis 49">
                <a:extLst>
                  <a:ext uri="{FF2B5EF4-FFF2-40B4-BE49-F238E27FC236}">
                    <a16:creationId xmlns:a16="http://schemas.microsoft.com/office/drawing/2014/main" id="{121142E5-C604-4DDE-B749-3AF7A15BAA84}"/>
                  </a:ext>
                </a:extLst>
              </p:cNvPr>
              <p:cNvSpPr/>
              <p:nvPr/>
            </p:nvSpPr>
            <p:spPr>
              <a:xfrm>
                <a:off x="1262355" y="1484784"/>
                <a:ext cx="2062930" cy="248745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5" name="Image 74" descr="Capture d’écran">
                <a:extLst>
                  <a:ext uri="{FF2B5EF4-FFF2-40B4-BE49-F238E27FC236}">
                    <a16:creationId xmlns:a16="http://schemas.microsoft.com/office/drawing/2014/main" id="{BAC8D853-5D4A-4C41-AD9A-EC6179D5A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28015" y="3079472"/>
                <a:ext cx="663251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</p:pic>
        </p:grp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46C6162-C16F-4FF7-950A-ED0B285C938F}"/>
                </a:ext>
              </a:extLst>
            </p:cNvPr>
            <p:cNvSpPr txBox="1"/>
            <p:nvPr/>
          </p:nvSpPr>
          <p:spPr>
            <a:xfrm rot="16200000">
              <a:off x="3035393" y="2850993"/>
              <a:ext cx="946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cathode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BFC82227-E021-4488-8DF7-3B5157D05E41}"/>
                </a:ext>
              </a:extLst>
            </p:cNvPr>
            <p:cNvSpPr txBox="1"/>
            <p:nvPr/>
          </p:nvSpPr>
          <p:spPr>
            <a:xfrm rot="5400000">
              <a:off x="5127669" y="3136448"/>
              <a:ext cx="77617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anode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E69C6F40-0221-4956-809A-096370B81E56}"/>
                </a:ext>
              </a:extLst>
            </p:cNvPr>
            <p:cNvSpPr txBox="1"/>
            <p:nvPr/>
          </p:nvSpPr>
          <p:spPr>
            <a:xfrm>
              <a:off x="3684198" y="4510152"/>
              <a:ext cx="20775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Neutral </a:t>
              </a:r>
              <a:r>
                <a:rPr lang="fr-FR" sz="2000" dirty="0" err="1"/>
                <a:t>gas</a:t>
              </a:r>
              <a:r>
                <a:rPr lang="fr-FR" sz="2000" dirty="0"/>
                <a:t>, N</a:t>
              </a:r>
            </a:p>
          </p:txBody>
        </p:sp>
      </p:grpSp>
      <p:cxnSp>
        <p:nvCxnSpPr>
          <p:cNvPr id="24" name="Connecteur droit 23"/>
          <p:cNvCxnSpPr/>
          <p:nvPr/>
        </p:nvCxnSpPr>
        <p:spPr>
          <a:xfrm flipV="1">
            <a:off x="7288924" y="6681135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22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>
            <a:off x="2657782" y="2189289"/>
            <a:ext cx="2747338" cy="3083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25517" y="395761"/>
            <a:ext cx="239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Models</a:t>
            </a:r>
            <a:r>
              <a:rPr lang="fr-FR" sz="2800" b="1" dirty="0" smtClean="0"/>
              <a:t> </a:t>
            </a:r>
            <a:r>
              <a:rPr lang="fr-FR" sz="2800" b="1" dirty="0"/>
              <a:t>of </a:t>
            </a:r>
            <a:r>
              <a:rPr lang="fr-FR" sz="2800" b="1" dirty="0" err="1"/>
              <a:t>LTPs</a:t>
            </a:r>
            <a:endParaRPr lang="fr-FR" sz="2800" b="1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48916" y="903113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48916" y="1555433"/>
            <a:ext cx="7924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762000" eaLnBrk="0" hangingPunct="0"/>
            <a:r>
              <a:rPr lang="fr-FR" sz="2400" b="1" dirty="0">
                <a:solidFill>
                  <a:srgbClr val="A50021"/>
                </a:solidFill>
              </a:rPr>
              <a:t>INPUT:</a:t>
            </a:r>
            <a:r>
              <a:rPr lang="fr-FR" sz="2400" dirty="0"/>
              <a:t> </a:t>
            </a:r>
            <a:r>
              <a:rPr lang="fr-FR" sz="2400" dirty="0" err="1"/>
              <a:t>gas</a:t>
            </a:r>
            <a:r>
              <a:rPr lang="fr-FR" sz="2400" dirty="0"/>
              <a:t> composition and pressure; </a:t>
            </a:r>
            <a:r>
              <a:rPr lang="fr-FR" sz="2400" dirty="0" err="1"/>
              <a:t>geometry</a:t>
            </a:r>
            <a:r>
              <a:rPr lang="fr-FR" sz="2400" dirty="0"/>
              <a:t>; </a:t>
            </a:r>
            <a:r>
              <a:rPr lang="fr-FR" sz="2400" dirty="0" smtClean="0"/>
              <a:t>circuit; …..</a:t>
            </a:r>
            <a:endParaRPr lang="fr-FR" sz="2400" dirty="0"/>
          </a:p>
          <a:p>
            <a:pPr defTabSz="762000" eaLnBrk="0" hangingPunct="0"/>
            <a:r>
              <a:rPr lang="fr-FR" sz="2400" dirty="0"/>
              <a:t>				</a:t>
            </a:r>
            <a:endParaRPr lang="fr-FR" sz="2400" b="1" dirty="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540312" y="5287125"/>
            <a:ext cx="5286375" cy="654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762000" eaLnBrk="0" hangingPunct="0"/>
            <a:r>
              <a:rPr lang="fr-FR" sz="2400" b="1" dirty="0">
                <a:solidFill>
                  <a:srgbClr val="A50021"/>
                </a:solidFill>
              </a:rPr>
              <a:t>OUTPUT</a:t>
            </a:r>
            <a:r>
              <a:rPr lang="fr-FR" sz="2400" dirty="0">
                <a:solidFill>
                  <a:srgbClr val="A50021"/>
                </a:solidFill>
              </a:rPr>
              <a:t>: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b="1" dirty="0"/>
              <a:t>E</a:t>
            </a:r>
            <a:r>
              <a:rPr lang="fr-FR" sz="2400" dirty="0"/>
              <a:t>, n</a:t>
            </a:r>
            <a:r>
              <a:rPr lang="fr-FR" sz="2400" baseline="-25000" dirty="0"/>
              <a:t>e</a:t>
            </a:r>
            <a:r>
              <a:rPr lang="fr-FR" sz="2400" dirty="0"/>
              <a:t>, n</a:t>
            </a:r>
            <a:r>
              <a:rPr lang="fr-FR" sz="2400" baseline="-25000" dirty="0"/>
              <a:t>ions</a:t>
            </a:r>
            <a:r>
              <a:rPr lang="fr-FR" sz="2400" dirty="0"/>
              <a:t>, T</a:t>
            </a:r>
            <a:r>
              <a:rPr lang="fr-FR" sz="2400" baseline="-25000" dirty="0"/>
              <a:t>g</a:t>
            </a:r>
            <a:r>
              <a:rPr lang="fr-FR" sz="2400" dirty="0"/>
              <a:t>,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r>
              <a:rPr lang="fr-FR" sz="2400" dirty="0" err="1"/>
              <a:t>densities</a:t>
            </a:r>
            <a:r>
              <a:rPr lang="fr-FR" sz="2400" dirty="0"/>
              <a:t>,.. as </a:t>
            </a:r>
            <a:r>
              <a:rPr lang="fr-FR" sz="2400" dirty="0" err="1"/>
              <a:t>functions</a:t>
            </a:r>
            <a:r>
              <a:rPr lang="fr-FR" sz="2400" dirty="0"/>
              <a:t> of </a:t>
            </a:r>
            <a:r>
              <a:rPr lang="fr-FR" sz="2400" b="1" dirty="0" smtClean="0"/>
              <a:t>r</a:t>
            </a:r>
            <a:r>
              <a:rPr lang="fr-FR" sz="2400" dirty="0" smtClean="0"/>
              <a:t> </a:t>
            </a:r>
            <a:r>
              <a:rPr lang="fr-FR" sz="2400" dirty="0"/>
              <a:t>and t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466811" y="3207675"/>
            <a:ext cx="3129280" cy="10464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Model</a:t>
            </a:r>
            <a:endParaRPr lang="en-US" sz="2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7288924" y="6681135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 flipV="1">
            <a:off x="7288924" y="6681135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3632703" y="1965315"/>
            <a:ext cx="4314622" cy="3459286"/>
            <a:chOff x="2532070" y="2012992"/>
            <a:chExt cx="4314622" cy="3459286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9EA28C54-4EBF-428A-869A-7802286477F3}"/>
                </a:ext>
              </a:extLst>
            </p:cNvPr>
            <p:cNvGrpSpPr/>
            <p:nvPr/>
          </p:nvGrpSpPr>
          <p:grpSpPr>
            <a:xfrm>
              <a:off x="2532070" y="2012992"/>
              <a:ext cx="4314622" cy="3459286"/>
              <a:chOff x="709708" y="1484784"/>
              <a:chExt cx="3430244" cy="2595190"/>
            </a:xfrm>
          </p:grpSpPr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622DB128-7D1D-439E-BC58-4E709AE09BC2}"/>
                  </a:ext>
                </a:extLst>
              </p:cNvPr>
              <p:cNvCxnSpPr/>
              <p:nvPr/>
            </p:nvCxnSpPr>
            <p:spPr>
              <a:xfrm>
                <a:off x="1615187" y="1703710"/>
                <a:ext cx="0" cy="20882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D0A6FD18-A117-4FBE-8FB7-77E822E2EAA6}"/>
                  </a:ext>
                </a:extLst>
              </p:cNvPr>
              <p:cNvCxnSpPr/>
              <p:nvPr/>
            </p:nvCxnSpPr>
            <p:spPr>
              <a:xfrm>
                <a:off x="956229" y="2780766"/>
                <a:ext cx="6122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93322259-FF81-4802-B4AE-E4A07AEDEC73}"/>
                  </a:ext>
                </a:extLst>
              </p:cNvPr>
              <p:cNvCxnSpPr/>
              <p:nvPr/>
            </p:nvCxnSpPr>
            <p:spPr>
              <a:xfrm>
                <a:off x="946423" y="2784112"/>
                <a:ext cx="25658" cy="11254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2C3FC391-540A-4C1F-8ECF-8ABBB5F9916B}"/>
                  </a:ext>
                </a:extLst>
              </p:cNvPr>
              <p:cNvCxnSpPr/>
              <p:nvPr/>
            </p:nvCxnSpPr>
            <p:spPr>
              <a:xfrm>
                <a:off x="709708" y="3935958"/>
                <a:ext cx="4734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889511FD-E514-4381-A952-E1A5914C8C37}"/>
                  </a:ext>
                </a:extLst>
              </p:cNvPr>
              <p:cNvCxnSpPr/>
              <p:nvPr/>
            </p:nvCxnSpPr>
            <p:spPr>
              <a:xfrm>
                <a:off x="792474" y="3935958"/>
                <a:ext cx="3906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4577924C-47F0-40BB-810F-ECB33692A3BA}"/>
                  </a:ext>
                </a:extLst>
              </p:cNvPr>
              <p:cNvCxnSpPr/>
              <p:nvPr/>
            </p:nvCxnSpPr>
            <p:spPr>
              <a:xfrm>
                <a:off x="802407" y="4007966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EEEA57A9-72D5-4E6C-B84F-94C1C093CBE6}"/>
                  </a:ext>
                </a:extLst>
              </p:cNvPr>
              <p:cNvCxnSpPr/>
              <p:nvPr/>
            </p:nvCxnSpPr>
            <p:spPr>
              <a:xfrm>
                <a:off x="920765" y="4079974"/>
                <a:ext cx="513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6F5D3029-D1F3-473D-8551-81F842543C7F}"/>
                  </a:ext>
                </a:extLst>
              </p:cNvPr>
              <p:cNvCxnSpPr/>
              <p:nvPr/>
            </p:nvCxnSpPr>
            <p:spPr>
              <a:xfrm>
                <a:off x="2983339" y="1667988"/>
                <a:ext cx="0" cy="20882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EB8A7A52-25C0-4E75-AA25-325E9E97D2A9}"/>
                  </a:ext>
                </a:extLst>
              </p:cNvPr>
              <p:cNvCxnSpPr/>
              <p:nvPr/>
            </p:nvCxnSpPr>
            <p:spPr>
              <a:xfrm>
                <a:off x="3019159" y="2780766"/>
                <a:ext cx="6122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5492566D-B7D1-49D0-8868-2C33B358721A}"/>
                  </a:ext>
                </a:extLst>
              </p:cNvPr>
              <p:cNvSpPr/>
              <p:nvPr/>
            </p:nvSpPr>
            <p:spPr>
              <a:xfrm>
                <a:off x="3635896" y="2519430"/>
                <a:ext cx="504056" cy="52267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7B964197-C253-4B70-ACDA-D9E2B40694DD}"/>
                  </a:ext>
                </a:extLst>
              </p:cNvPr>
              <p:cNvSpPr txBox="1"/>
              <p:nvPr/>
            </p:nvSpPr>
            <p:spPr>
              <a:xfrm>
                <a:off x="3746246" y="2596977"/>
                <a:ext cx="292100" cy="34634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solidFill>
                      <a:srgbClr val="0070C0"/>
                    </a:solidFill>
                  </a:rPr>
                  <a:t>V</a:t>
                </a:r>
              </a:p>
            </p:txBody>
          </p:sp>
          <p:sp>
            <p:nvSpPr>
              <p:cNvPr id="74" name="Rectangle à coins arrondis 49">
                <a:extLst>
                  <a:ext uri="{FF2B5EF4-FFF2-40B4-BE49-F238E27FC236}">
                    <a16:creationId xmlns:a16="http://schemas.microsoft.com/office/drawing/2014/main" id="{121142E5-C604-4DDE-B749-3AF7A15BAA84}"/>
                  </a:ext>
                </a:extLst>
              </p:cNvPr>
              <p:cNvSpPr/>
              <p:nvPr/>
            </p:nvSpPr>
            <p:spPr>
              <a:xfrm>
                <a:off x="1262355" y="1484784"/>
                <a:ext cx="2062930" cy="248745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5" name="Image 74" descr="Capture d’écran">
                <a:extLst>
                  <a:ext uri="{FF2B5EF4-FFF2-40B4-BE49-F238E27FC236}">
                    <a16:creationId xmlns:a16="http://schemas.microsoft.com/office/drawing/2014/main" id="{BAC8D853-5D4A-4C41-AD9A-EC6179D5A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28015" y="3079472"/>
                <a:ext cx="663251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</p:pic>
        </p:grp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46C6162-C16F-4FF7-950A-ED0B285C938F}"/>
                </a:ext>
              </a:extLst>
            </p:cNvPr>
            <p:cNvSpPr txBox="1"/>
            <p:nvPr/>
          </p:nvSpPr>
          <p:spPr>
            <a:xfrm rot="16200000">
              <a:off x="3035393" y="2850993"/>
              <a:ext cx="946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cathode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BFC82227-E021-4488-8DF7-3B5157D05E41}"/>
                </a:ext>
              </a:extLst>
            </p:cNvPr>
            <p:cNvSpPr txBox="1"/>
            <p:nvPr/>
          </p:nvSpPr>
          <p:spPr>
            <a:xfrm rot="5400000">
              <a:off x="5127669" y="3136448"/>
              <a:ext cx="77617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anode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E69C6F40-0221-4956-809A-096370B81E56}"/>
                </a:ext>
              </a:extLst>
            </p:cNvPr>
            <p:cNvSpPr txBox="1"/>
            <p:nvPr/>
          </p:nvSpPr>
          <p:spPr>
            <a:xfrm>
              <a:off x="3684198" y="4510152"/>
              <a:ext cx="20775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Neutral </a:t>
              </a:r>
              <a:r>
                <a:rPr lang="fr-FR" sz="2000" dirty="0" err="1"/>
                <a:t>gas</a:t>
              </a:r>
              <a:r>
                <a:rPr lang="fr-FR" sz="2000" dirty="0"/>
                <a:t>, N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5052361" y="2154087"/>
            <a:ext cx="3300610" cy="2587020"/>
            <a:chOff x="4884196" y="1775719"/>
            <a:chExt cx="3300610" cy="2587020"/>
          </a:xfrm>
        </p:grpSpPr>
        <p:pic>
          <p:nvPicPr>
            <p:cNvPr id="28" name="Picture 2" descr="Magnifying Glass - Club Penguin Wiki - The free, editable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815782" y="2271153"/>
              <a:ext cx="2160000" cy="202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6947736" y="1775719"/>
              <a:ext cx="1237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>
                  <a:solidFill>
                    <a:srgbClr val="FF0000"/>
                  </a:solidFill>
                </a:rPr>
                <a:t>electron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Groupe 29"/>
            <p:cNvGrpSpPr>
              <a:grpSpLocks noChangeAspect="1"/>
            </p:cNvGrpSpPr>
            <p:nvPr/>
          </p:nvGrpSpPr>
          <p:grpSpPr>
            <a:xfrm>
              <a:off x="5097933" y="2562806"/>
              <a:ext cx="835200" cy="720000"/>
              <a:chOff x="611560" y="2308810"/>
              <a:chExt cx="2088232" cy="1800200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1096342" y="2452826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261" name="Ellipse 26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2" name="Ellipse 26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3" name="Ellipse 26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4" name="Ellipse 26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5" name="Ellipse 26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6" name="Ellipse 26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7" name="Ellipse 26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8" name="Ellipse 26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9" name="Ellipse 26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0" name="Ellipse 26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3" name="Groupe 32"/>
              <p:cNvGrpSpPr/>
              <p:nvPr/>
            </p:nvGrpSpPr>
            <p:grpSpPr>
              <a:xfrm>
                <a:off x="611560" y="2668850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251" name="Ellipse 25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2" name="Ellipse 25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3" name="Ellipse 25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4" name="Ellipse 25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5" name="Ellipse 25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6" name="Ellipse 25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7" name="Ellipse 25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8" name="Ellipse 25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9" name="Ellipse 25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0" name="Ellipse 25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1627290" y="3532946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241" name="Ellipse 24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2" name="Ellipse 24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Ellipse 24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4" name="Ellipse 24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5" name="Ellipse 24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6" name="Ellipse 24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7" name="Ellipse 24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8" name="Ellipse 24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9" name="Ellipse 24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0" name="Ellipse 24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1749602" y="2982034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231" name="Ellipse 23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2" name="Ellipse 23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3" name="Ellipse 23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4" name="Ellipse 23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5" name="Ellipse 23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6" name="Ellipse 23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7" name="Ellipse 23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8" name="Ellipse 23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9" name="Ellipse 23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0" name="Ellipse 23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1292402" y="3134434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221" name="Ellipse 22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Ellipse 22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3" name="Ellipse 22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Ellipse 22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5" name="Ellipse 22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6" name="Ellipse 22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7" name="Ellipse 22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8" name="Ellipse 22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9" name="Ellipse 22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0" name="Ellipse 22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1619672" y="2956882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211" name="Ellipse 21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2" name="Ellipse 21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3" name="Ellipse 21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4" name="Ellipse 21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Ellipse 21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6" name="Ellipse 21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7" name="Ellipse 21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8" name="Ellipse 21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9" name="Ellipse 21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0" name="Ellipse 21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1555282" y="2524834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201" name="Ellipse 20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2" name="Ellipse 20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Ellipse 20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Ellipse 20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" name="Ellipse 20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6" name="Ellipse 20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7" name="Ellipse 20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8" name="Ellipse 20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9" name="Ellipse 20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0" name="Ellipse 20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2059338" y="3244914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91" name="Ellipse 19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2" name="Ellipse 19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3" name="Ellipse 19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4" name="Ellipse 19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5" name="Ellipse 19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6" name="Ellipse 19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7" name="Ellipse 19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8" name="Ellipse 19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9" name="Ellipse 19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0" name="Ellipse 19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0" name="Ellipse 39"/>
              <p:cNvSpPr/>
              <p:nvPr/>
            </p:nvSpPr>
            <p:spPr>
              <a:xfrm>
                <a:off x="1470640" y="3038950"/>
                <a:ext cx="72008" cy="636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1" name="Groupe 40"/>
              <p:cNvGrpSpPr/>
              <p:nvPr/>
            </p:nvGrpSpPr>
            <p:grpSpPr>
              <a:xfrm>
                <a:off x="946448" y="3460938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81" name="Ellipse 18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2" name="Ellipse 18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3" name="Ellipse 18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4" name="Ellipse 18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5" name="Ellipse 18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6" name="Ellipse 18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7" name="Ellipse 18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8" name="Ellipse 18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9" name="Ellipse 18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0" name="Ellipse 18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2" name="Groupe 41"/>
              <p:cNvGrpSpPr/>
              <p:nvPr/>
            </p:nvGrpSpPr>
            <p:grpSpPr>
              <a:xfrm>
                <a:off x="611560" y="3062426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71" name="Ellipse 17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2" name="Ellipse 17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4" name="Ellipse 17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6" name="Ellipse 17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Ellipse 17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8" name="Ellipse 17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9" name="Ellipse 17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0" name="Ellipse 17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3" name="Groupe 42"/>
              <p:cNvGrpSpPr/>
              <p:nvPr/>
            </p:nvGrpSpPr>
            <p:grpSpPr>
              <a:xfrm>
                <a:off x="2098576" y="2308810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61" name="Ellipse 16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2" name="Ellipse 16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4" name="Ellipse 16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5" name="Ellipse 16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6" name="Ellipse 16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8" name="Ellipse 16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0" name="Ellipse 16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4" name="Groupe 43"/>
              <p:cNvGrpSpPr/>
              <p:nvPr/>
            </p:nvGrpSpPr>
            <p:grpSpPr>
              <a:xfrm>
                <a:off x="874440" y="2452826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51" name="Ellipse 15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2" name="Ellipse 15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4" name="Ellipse 15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5" name="Ellipse 15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6" name="Ellipse 15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7" name="Ellipse 15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8" name="Ellipse 15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9" name="Ellipse 15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0" name="Ellipse 15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1187624" y="3532946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41" name="Ellipse 14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2" name="Ellipse 14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3" name="Ellipse 14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4" name="Ellipse 14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6" name="Ellipse 14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8" name="Ellipse 14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0" name="Ellipse 14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1248742" y="3028890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31" name="Ellipse 13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2" name="Ellipse 13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3" name="Ellipse 13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4" name="Ellipse 13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5" name="Ellipse 13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6" name="Ellipse 13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7" name="Ellipse 13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8" name="Ellipse 13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9" name="Ellipse 13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0" name="Ellipse 13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2026568" y="2812866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21" name="Ellipse 12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2" name="Ellipse 12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4" name="Ellipse 12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5" name="Ellipse 12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6" name="Ellipse 12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7" name="Ellipse 12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8" name="Ellipse 12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9" name="Ellipse 12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0" name="Ellipse 12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>
                <a:off x="1738536" y="3532946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11" name="Ellipse 11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2" name="Ellipse 11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4" name="Ellipse 11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5" name="Ellipse 11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6" name="Ellipse 11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7" name="Ellipse 11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8" name="Ellipse 11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9" name="Ellipse 11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0" name="Ellipse 11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9" name="Groupe 48"/>
              <p:cNvGrpSpPr/>
              <p:nvPr/>
            </p:nvGrpSpPr>
            <p:grpSpPr>
              <a:xfrm>
                <a:off x="1695237" y="2520743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101" name="Ellipse 10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3" name="Ellipse 10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Ellipse 10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6" name="Ellipse 10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7" name="Ellipse 10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8" name="Ellipse 10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9" name="Ellipse 10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0" name="Ellipse 10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0" name="Groupe 49"/>
              <p:cNvGrpSpPr/>
              <p:nvPr/>
            </p:nvGrpSpPr>
            <p:grpSpPr>
              <a:xfrm>
                <a:off x="1547664" y="2308810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91" name="Ellipse 9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3" name="Ellipse 9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Ellipse 9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" name="Ellipse 9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Ellipse 9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Ellipse 9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Ellipse 9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9" name="Ellipse 9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Ellipse 9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" name="Groupe 50"/>
              <p:cNvGrpSpPr/>
              <p:nvPr/>
            </p:nvGrpSpPr>
            <p:grpSpPr>
              <a:xfrm rot="16568544">
                <a:off x="747644" y="3338516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81" name="Ellipse 80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Ellipse 81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" name="Ellipse 82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Ellipse 83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Ellipse 84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Ellipse 8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Ellipse 8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Ellipse 8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9" name="Ellipse 8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Ellipse 8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2" name="Groupe 51"/>
              <p:cNvGrpSpPr/>
              <p:nvPr/>
            </p:nvGrpSpPr>
            <p:grpSpPr>
              <a:xfrm rot="16568544">
                <a:off x="629496" y="2483164"/>
                <a:ext cx="601216" cy="576064"/>
                <a:chOff x="2987824" y="2348880"/>
                <a:chExt cx="601216" cy="576064"/>
              </a:xfrm>
              <a:solidFill>
                <a:srgbClr val="00B050"/>
              </a:solidFill>
            </p:grpSpPr>
            <p:sp>
              <p:nvSpPr>
                <p:cNvPr id="53" name="Ellipse 52"/>
                <p:cNvSpPr/>
                <p:nvPr/>
              </p:nvSpPr>
              <p:spPr>
                <a:xfrm>
                  <a:off x="3059832" y="23488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Ellipse 53"/>
                <p:cNvSpPr/>
                <p:nvPr/>
              </p:nvSpPr>
              <p:spPr>
                <a:xfrm>
                  <a:off x="3212232" y="25012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3203848" y="2653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Ellipse 55"/>
                <p:cNvSpPr/>
                <p:nvPr/>
              </p:nvSpPr>
              <p:spPr>
                <a:xfrm>
                  <a:off x="3517032" y="2636912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Ellipse 56"/>
                <p:cNvSpPr/>
                <p:nvPr/>
              </p:nvSpPr>
              <p:spPr>
                <a:xfrm>
                  <a:off x="2987824" y="270892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3131840" y="285293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3347864" y="242088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Ellipse 77"/>
                <p:cNvSpPr/>
                <p:nvPr/>
              </p:nvSpPr>
              <p:spPr>
                <a:xfrm>
                  <a:off x="3347864" y="2780928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Ellipse 78"/>
                <p:cNvSpPr/>
                <p:nvPr/>
              </p:nvSpPr>
              <p:spPr>
                <a:xfrm>
                  <a:off x="2987824" y="2492896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Ellipse 79"/>
                <p:cNvSpPr/>
                <p:nvPr/>
              </p:nvSpPr>
              <p:spPr>
                <a:xfrm>
                  <a:off x="3347864" y="2564904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cxnSp>
          <p:nvCxnSpPr>
            <p:cNvPr id="31" name="Connecteur droit avec flèche 30"/>
            <p:cNvCxnSpPr>
              <a:cxnSpLocks/>
            </p:cNvCxnSpPr>
            <p:nvPr/>
          </p:nvCxnSpPr>
          <p:spPr>
            <a:xfrm flipH="1">
              <a:off x="5507583" y="2125000"/>
              <a:ext cx="1534623" cy="72196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ZoneTexte 270"/>
          <p:cNvSpPr txBox="1"/>
          <p:nvPr/>
        </p:nvSpPr>
        <p:spPr>
          <a:xfrm>
            <a:off x="1841602" y="712310"/>
            <a:ext cx="2638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 </a:t>
            </a:r>
            <a:r>
              <a:rPr lang="fr-FR" sz="2800" b="1" dirty="0" err="1"/>
              <a:t>closer</a:t>
            </a:r>
            <a:r>
              <a:rPr lang="fr-FR" sz="2800" b="1" dirty="0"/>
              <a:t> look……</a:t>
            </a:r>
          </a:p>
        </p:txBody>
      </p:sp>
      <p:sp>
        <p:nvSpPr>
          <p:cNvPr id="272" name="Ellipse 271"/>
          <p:cNvSpPr/>
          <p:nvPr/>
        </p:nvSpPr>
        <p:spPr>
          <a:xfrm>
            <a:off x="5562273" y="3182006"/>
            <a:ext cx="115614" cy="1051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ZoneTexte 272"/>
          <p:cNvSpPr txBox="1"/>
          <p:nvPr/>
        </p:nvSpPr>
        <p:spPr>
          <a:xfrm>
            <a:off x="7075533" y="2175438"/>
            <a:ext cx="13110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electron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2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" descr="Magnifying Glass - Club Penguin Wiki - The free, editabl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8890" y="1084954"/>
            <a:ext cx="538085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999537" y="5976571"/>
            <a:ext cx="2133600" cy="365125"/>
          </a:xfrm>
        </p:spPr>
        <p:txBody>
          <a:bodyPr/>
          <a:lstStyle/>
          <a:p>
            <a:fld id="{AC8D283E-4026-4BEB-AB12-A0F2D8E4E5EF}" type="slidenum">
              <a:rPr lang="fr-FR" smtClean="0"/>
              <a:t>8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6946329" y="1804754"/>
            <a:ext cx="2088232" cy="1800200"/>
            <a:chOff x="3131840" y="1876762"/>
            <a:chExt cx="2088232" cy="1800200"/>
          </a:xfrm>
          <a:solidFill>
            <a:srgbClr val="00B050"/>
          </a:solidFill>
        </p:grpSpPr>
        <p:grpSp>
          <p:nvGrpSpPr>
            <p:cNvPr id="6" name="Groupe 5"/>
            <p:cNvGrpSpPr/>
            <p:nvPr/>
          </p:nvGrpSpPr>
          <p:grpSpPr>
            <a:xfrm>
              <a:off x="3616622" y="2020778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5" name="Ellipse 4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3131840" y="2236802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25" name="Ellipse 24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4147570" y="3100898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37" name="Ellipse 36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7" name="Groupe 46"/>
            <p:cNvGrpSpPr/>
            <p:nvPr/>
          </p:nvGrpSpPr>
          <p:grpSpPr>
            <a:xfrm>
              <a:off x="4269882" y="2549986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48" name="Ellipse 47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8" name="Groupe 57"/>
            <p:cNvGrpSpPr/>
            <p:nvPr/>
          </p:nvGrpSpPr>
          <p:grpSpPr>
            <a:xfrm>
              <a:off x="3812682" y="2702386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59" name="Ellipse 58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9" name="Groupe 68"/>
            <p:cNvGrpSpPr/>
            <p:nvPr/>
          </p:nvGrpSpPr>
          <p:grpSpPr>
            <a:xfrm>
              <a:off x="4139952" y="2524834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70" name="Ellipse 6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0" name="Groupe 79"/>
            <p:cNvGrpSpPr/>
            <p:nvPr/>
          </p:nvGrpSpPr>
          <p:grpSpPr>
            <a:xfrm>
              <a:off x="4075562" y="2092786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81" name="Ellipse 80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1" name="Groupe 90"/>
            <p:cNvGrpSpPr/>
            <p:nvPr/>
          </p:nvGrpSpPr>
          <p:grpSpPr>
            <a:xfrm>
              <a:off x="4579618" y="2812866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92" name="Ellipse 91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4" name="Ellipse 103"/>
            <p:cNvSpPr/>
            <p:nvPr/>
          </p:nvSpPr>
          <p:spPr>
            <a:xfrm>
              <a:off x="4006822" y="2622804"/>
              <a:ext cx="72008" cy="6362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5" name="Groupe 124"/>
            <p:cNvGrpSpPr/>
            <p:nvPr/>
          </p:nvGrpSpPr>
          <p:grpSpPr>
            <a:xfrm>
              <a:off x="3466728" y="3028890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126" name="Ellipse 125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Ellipse 129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6" name="Groupe 135"/>
            <p:cNvGrpSpPr/>
            <p:nvPr/>
          </p:nvGrpSpPr>
          <p:grpSpPr>
            <a:xfrm>
              <a:off x="3131840" y="2630378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137" name="Ellipse 136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7" name="Groupe 146"/>
            <p:cNvGrpSpPr/>
            <p:nvPr/>
          </p:nvGrpSpPr>
          <p:grpSpPr>
            <a:xfrm>
              <a:off x="4618856" y="1876762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148" name="Ellipse 147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8" name="Groupe 157"/>
            <p:cNvGrpSpPr/>
            <p:nvPr/>
          </p:nvGrpSpPr>
          <p:grpSpPr>
            <a:xfrm>
              <a:off x="3394720" y="2020778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159" name="Ellipse 158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" name="Ellipse 159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" name="Ellipse 160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" name="Ellipse 161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3" name="Ellipse 162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4" name="Ellipse 163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5" name="Ellipse 164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6" name="Ellipse 165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7" name="Ellipse 166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8" name="Ellipse 167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9" name="Groupe 168"/>
            <p:cNvGrpSpPr/>
            <p:nvPr/>
          </p:nvGrpSpPr>
          <p:grpSpPr>
            <a:xfrm>
              <a:off x="3707904" y="3100898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170" name="Ellipse 16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2" name="Ellipse 17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4" name="Ellipse 17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8" name="Ellipse 17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0" name="Groupe 179"/>
            <p:cNvGrpSpPr/>
            <p:nvPr/>
          </p:nvGrpSpPr>
          <p:grpSpPr>
            <a:xfrm>
              <a:off x="3769022" y="2596842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181" name="Ellipse 180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Ellipse 181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4" name="Ellipse 183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" name="Ellipse 185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Ellipse 187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" name="Ellipse 189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1" name="Groupe 190"/>
            <p:cNvGrpSpPr/>
            <p:nvPr/>
          </p:nvGrpSpPr>
          <p:grpSpPr>
            <a:xfrm>
              <a:off x="4546848" y="2380818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192" name="Ellipse 191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4" name="Ellipse 193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6" name="Ellipse 195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8" name="Ellipse 197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9" name="Ellipse 198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0" name="Ellipse 199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2" name="Groupe 201"/>
            <p:cNvGrpSpPr/>
            <p:nvPr/>
          </p:nvGrpSpPr>
          <p:grpSpPr>
            <a:xfrm>
              <a:off x="4258816" y="3100898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203" name="Ellipse 202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4" name="Ellipse 203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5" name="Ellipse 204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6" name="Ellipse 205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7" name="Ellipse 206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8" name="Ellipse 207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9" name="Ellipse 208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0" name="Ellipse 209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1" name="Ellipse 210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2" name="Ellipse 211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3" name="Groupe 212"/>
            <p:cNvGrpSpPr/>
            <p:nvPr/>
          </p:nvGrpSpPr>
          <p:grpSpPr>
            <a:xfrm>
              <a:off x="4215517" y="2088695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214" name="Ellipse 213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6" name="Ellipse 215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7" name="Ellipse 216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8" name="Ellipse 217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9" name="Ellipse 218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0" name="Ellipse 219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1" name="Ellipse 220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2" name="Ellipse 221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3" name="Ellipse 222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4" name="Groupe 223"/>
            <p:cNvGrpSpPr/>
            <p:nvPr/>
          </p:nvGrpSpPr>
          <p:grpSpPr>
            <a:xfrm>
              <a:off x="4067944" y="1876762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225" name="Ellipse 224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6" name="Ellipse 225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Ellipse 227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9" name="Ellipse 228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0" name="Ellipse 229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2" name="Ellipse 231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5" name="Groupe 234"/>
            <p:cNvGrpSpPr/>
            <p:nvPr/>
          </p:nvGrpSpPr>
          <p:grpSpPr>
            <a:xfrm rot="16568544">
              <a:off x="3267924" y="2906468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236" name="Ellipse 235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8" name="Ellipse 237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0" name="Ellipse 239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2" name="Ellipse 241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6" name="Groupe 245"/>
            <p:cNvGrpSpPr/>
            <p:nvPr/>
          </p:nvGrpSpPr>
          <p:grpSpPr>
            <a:xfrm rot="16568544">
              <a:off x="3149776" y="2051116"/>
              <a:ext cx="601216" cy="576064"/>
              <a:chOff x="2987824" y="2348880"/>
              <a:chExt cx="601216" cy="576064"/>
            </a:xfrm>
            <a:grpFill/>
          </p:grpSpPr>
          <p:sp>
            <p:nvSpPr>
              <p:cNvPr id="247" name="Ellipse 246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8" name="Ellipse 247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9" name="Ellipse 248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0" name="Ellipse 249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1" name="Ellipse 250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2" name="Ellipse 251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3" name="Ellipse 252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4" name="Ellipse 253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5" name="Ellipse 254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6" name="Ellipse 255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0" name="ZoneTexte 9"/>
          <p:cNvSpPr txBox="1"/>
          <p:nvPr/>
        </p:nvSpPr>
        <p:spPr>
          <a:xfrm>
            <a:off x="9750493" y="1262619"/>
            <a:ext cx="1242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electron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61" name="Connecteur droit avec flèche 260"/>
          <p:cNvCxnSpPr/>
          <p:nvPr/>
        </p:nvCxnSpPr>
        <p:spPr>
          <a:xfrm flipH="1">
            <a:off x="7929288" y="1617292"/>
            <a:ext cx="1821205" cy="92330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EFCE9D4-3AC6-4A09-9ECD-6C530336022F}"/>
              </a:ext>
            </a:extLst>
          </p:cNvPr>
          <p:cNvSpPr txBox="1"/>
          <p:nvPr/>
        </p:nvSpPr>
        <p:spPr>
          <a:xfrm>
            <a:off x="324477" y="1079819"/>
            <a:ext cx="5869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Electrons (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small</a:t>
            </a:r>
            <a:r>
              <a:rPr lang="fr-FR" sz="2400" dirty="0"/>
              <a:t> mass) </a:t>
            </a:r>
            <a:r>
              <a:rPr lang="fr-FR" sz="2400" dirty="0" smtClean="0"/>
              <a:t>are </a:t>
            </a:r>
            <a:r>
              <a:rPr lang="fr-FR" sz="2400" dirty="0" err="1" smtClean="0"/>
              <a:t>easier</a:t>
            </a:r>
            <a:r>
              <a:rPr lang="fr-FR" sz="2400" dirty="0" smtClean="0"/>
              <a:t> to </a:t>
            </a:r>
            <a:r>
              <a:rPr lang="fr-FR" sz="2400" dirty="0" err="1" smtClean="0"/>
              <a:t>accelerate</a:t>
            </a:r>
            <a:r>
              <a:rPr lang="fr-FR" sz="2400" dirty="0" smtClean="0"/>
              <a:t> by </a:t>
            </a:r>
            <a:r>
              <a:rPr lang="fr-FR" sz="2400" dirty="0" err="1"/>
              <a:t>electric</a:t>
            </a:r>
            <a:r>
              <a:rPr lang="fr-FR" sz="2400" dirty="0"/>
              <a:t> </a:t>
            </a:r>
            <a:r>
              <a:rPr lang="fr-FR" sz="2400" dirty="0" err="1" smtClean="0"/>
              <a:t>fields</a:t>
            </a:r>
            <a:r>
              <a:rPr lang="fr-FR" sz="2400" dirty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are ions.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happens</a:t>
            </a:r>
            <a:r>
              <a:rPr lang="fr-FR" sz="2400" dirty="0" smtClean="0"/>
              <a:t> </a:t>
            </a:r>
            <a:r>
              <a:rPr lang="fr-FR" sz="2400" dirty="0" err="1" smtClean="0"/>
              <a:t>when</a:t>
            </a:r>
            <a:r>
              <a:rPr lang="fr-FR" sz="2400" dirty="0" smtClean="0"/>
              <a:t> an </a:t>
            </a:r>
            <a:r>
              <a:rPr lang="fr-FR" sz="2400" dirty="0" err="1" smtClean="0"/>
              <a:t>energetic</a:t>
            </a:r>
            <a:r>
              <a:rPr lang="fr-FR" sz="2400" dirty="0" smtClean="0"/>
              <a:t> </a:t>
            </a:r>
            <a:r>
              <a:rPr lang="fr-FR" sz="2400" dirty="0" err="1" smtClean="0"/>
              <a:t>electron</a:t>
            </a:r>
            <a:r>
              <a:rPr lang="fr-FR" sz="2400" dirty="0" smtClean="0"/>
              <a:t> </a:t>
            </a:r>
            <a:r>
              <a:rPr lang="fr-FR" sz="2400" dirty="0" err="1" smtClean="0"/>
              <a:t>collides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smtClean="0"/>
              <a:t>an </a:t>
            </a:r>
            <a:r>
              <a:rPr lang="fr-FR" sz="2400" b="1" dirty="0" smtClean="0"/>
              <a:t>N</a:t>
            </a:r>
            <a:r>
              <a:rPr lang="fr-FR" sz="2400" b="1" baseline="-25000" dirty="0" smtClean="0"/>
              <a:t>2</a:t>
            </a:r>
            <a:r>
              <a:rPr lang="fr-FR" sz="2400" dirty="0" smtClean="0"/>
              <a:t> </a:t>
            </a:r>
            <a:r>
              <a:rPr lang="fr-FR" sz="2400" dirty="0" err="1" smtClean="0"/>
              <a:t>molecule</a:t>
            </a:r>
            <a:r>
              <a:rPr lang="fr-FR" sz="2400" dirty="0" smtClean="0"/>
              <a:t>?         </a:t>
            </a:r>
            <a:r>
              <a:rPr lang="fr-FR" sz="2400" dirty="0"/>
              <a:t>	</a:t>
            </a:r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err="1" smtClean="0"/>
              <a:t>elastic</a:t>
            </a:r>
            <a:r>
              <a:rPr lang="fr-FR" sz="2400" dirty="0" smtClean="0"/>
              <a:t> collisions : e + </a:t>
            </a:r>
            <a:r>
              <a:rPr lang="fr-FR" sz="2400" b="1" dirty="0" smtClean="0"/>
              <a:t>N</a:t>
            </a:r>
            <a:r>
              <a:rPr lang="fr-FR" sz="2400" b="1" baseline="-25000" dirty="0" smtClean="0"/>
              <a:t>2</a:t>
            </a:r>
            <a:r>
              <a:rPr lang="fr-FR" sz="2400" dirty="0" smtClean="0"/>
              <a:t>=&gt; e +</a:t>
            </a:r>
            <a:r>
              <a:rPr lang="fr-FR" sz="2400" b="1" dirty="0"/>
              <a:t> N</a:t>
            </a:r>
            <a:r>
              <a:rPr lang="fr-FR" sz="2400" b="1" baseline="-25000" dirty="0"/>
              <a:t>2 </a:t>
            </a:r>
            <a:r>
              <a:rPr lang="fr-FR" sz="2400" dirty="0" smtClean="0"/>
              <a:t>	excitation : e +</a:t>
            </a:r>
            <a:r>
              <a:rPr lang="fr-FR" sz="2400" b="1" dirty="0"/>
              <a:t> N</a:t>
            </a:r>
            <a:r>
              <a:rPr lang="fr-FR" sz="2400" b="1" baseline="-25000" dirty="0"/>
              <a:t>2 </a:t>
            </a:r>
            <a:r>
              <a:rPr lang="fr-FR" sz="2400" dirty="0" smtClean="0"/>
              <a:t>=&gt; e + </a:t>
            </a:r>
            <a:r>
              <a:rPr lang="fr-FR" sz="2400" b="1" dirty="0" smtClean="0"/>
              <a:t>N</a:t>
            </a:r>
            <a:r>
              <a:rPr lang="fr-FR" sz="2400" b="1" baseline="-25000" dirty="0" smtClean="0"/>
              <a:t>2</a:t>
            </a:r>
            <a:r>
              <a:rPr lang="fr-FR" sz="2400" b="1" baseline="30000" dirty="0" smtClean="0"/>
              <a:t>*</a:t>
            </a:r>
            <a:r>
              <a:rPr lang="fr-FR" sz="2400" dirty="0" smtClean="0"/>
              <a:t>   	</a:t>
            </a:r>
            <a:r>
              <a:rPr lang="fr-FR" sz="2400" dirty="0" err="1" smtClean="0"/>
              <a:t>ionization</a:t>
            </a:r>
            <a:r>
              <a:rPr lang="fr-FR" sz="2400" dirty="0"/>
              <a:t> </a:t>
            </a:r>
            <a:r>
              <a:rPr lang="fr-FR" sz="2400" dirty="0" smtClean="0"/>
              <a:t>: e + </a:t>
            </a:r>
            <a:r>
              <a:rPr lang="fr-FR" sz="2400" b="1" dirty="0"/>
              <a:t>N</a:t>
            </a:r>
            <a:r>
              <a:rPr lang="fr-FR" sz="2400" b="1" baseline="-25000" dirty="0"/>
              <a:t>2</a:t>
            </a:r>
            <a:r>
              <a:rPr lang="fr-FR" sz="2400" dirty="0" smtClean="0"/>
              <a:t> =&gt; e + e + </a:t>
            </a:r>
            <a:r>
              <a:rPr lang="fr-FR" sz="2400" b="1" dirty="0" smtClean="0"/>
              <a:t>N</a:t>
            </a:r>
            <a:r>
              <a:rPr lang="fr-FR" sz="2400" b="1" baseline="-25000" dirty="0" smtClean="0"/>
              <a:t>2</a:t>
            </a:r>
            <a:r>
              <a:rPr lang="fr-FR" sz="2400" b="1" baseline="30000" dirty="0" smtClean="0"/>
              <a:t>+</a:t>
            </a:r>
            <a:endParaRPr lang="fr-FR" sz="2400" b="1" baseline="-25000" dirty="0" smtClean="0"/>
          </a:p>
          <a:p>
            <a:endParaRPr lang="fr-FR" sz="2400" b="1" baseline="30000" dirty="0"/>
          </a:p>
          <a:p>
            <a:r>
              <a:rPr lang="fr-FR" sz="2400" dirty="0" smtClean="0"/>
              <a:t>The </a:t>
            </a:r>
            <a:r>
              <a:rPr lang="fr-FR" sz="2400" dirty="0" err="1" smtClean="0"/>
              <a:t>probability</a:t>
            </a:r>
            <a:r>
              <a:rPr lang="fr-FR" sz="2400" dirty="0" smtClean="0"/>
              <a:t> for a collision to </a:t>
            </a:r>
            <a:r>
              <a:rPr lang="fr-FR" sz="2400" dirty="0" err="1" smtClean="0"/>
              <a:t>happen</a:t>
            </a:r>
            <a:r>
              <a:rPr lang="fr-FR" sz="2400" dirty="0" smtClean="0"/>
              <a:t> </a:t>
            </a:r>
            <a:r>
              <a:rPr lang="fr-FR" sz="2400" dirty="0" err="1" smtClean="0"/>
              <a:t>depends</a:t>
            </a:r>
            <a:r>
              <a:rPr lang="fr-FR" sz="2400" dirty="0" smtClean="0"/>
              <a:t> on the </a:t>
            </a:r>
            <a:r>
              <a:rPr lang="fr-FR" sz="2400" dirty="0" err="1" smtClean="0"/>
              <a:t>electron</a:t>
            </a:r>
            <a:r>
              <a:rPr lang="fr-FR" sz="2400" dirty="0" smtClean="0"/>
              <a:t> </a:t>
            </a:r>
            <a:r>
              <a:rPr lang="fr-FR" sz="2400" dirty="0" err="1" smtClean="0"/>
              <a:t>energy</a:t>
            </a:r>
            <a:r>
              <a:rPr lang="fr-FR" sz="2400" dirty="0" smtClean="0"/>
              <a:t>. That </a:t>
            </a:r>
            <a:r>
              <a:rPr lang="fr-FR" sz="2400" dirty="0" err="1" smtClean="0"/>
              <a:t>is</a:t>
            </a:r>
            <a:r>
              <a:rPr lang="fr-FR" sz="2400" dirty="0" smtClean="0"/>
              <a:t>, cross sections </a:t>
            </a:r>
            <a:r>
              <a:rPr lang="fr-FR" sz="2400" dirty="0" err="1" smtClean="0"/>
              <a:t>depend</a:t>
            </a:r>
            <a:r>
              <a:rPr lang="fr-FR" sz="2400" dirty="0" smtClean="0"/>
              <a:t> on </a:t>
            </a:r>
            <a:r>
              <a:rPr lang="fr-FR" sz="2400" dirty="0" err="1" smtClean="0"/>
              <a:t>electron</a:t>
            </a:r>
            <a:r>
              <a:rPr lang="fr-FR" sz="2400" dirty="0" smtClean="0"/>
              <a:t> </a:t>
            </a:r>
            <a:r>
              <a:rPr lang="fr-FR" sz="2400" dirty="0" err="1" smtClean="0"/>
              <a:t>energy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cxnSp>
        <p:nvCxnSpPr>
          <p:cNvPr id="257" name="Connecteur droit 256"/>
          <p:cNvCxnSpPr/>
          <p:nvPr/>
        </p:nvCxnSpPr>
        <p:spPr>
          <a:xfrm flipV="1">
            <a:off x="525517" y="684925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7777655" y="2501451"/>
            <a:ext cx="115614" cy="1051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0" name="Connecteur droit avec flèche 259"/>
          <p:cNvCxnSpPr/>
          <p:nvPr/>
        </p:nvCxnSpPr>
        <p:spPr>
          <a:xfrm flipH="1">
            <a:off x="8680704" y="2787776"/>
            <a:ext cx="1265036" cy="313701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978510" y="2575294"/>
            <a:ext cx="147829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</a:rPr>
              <a:t>molecules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262" name="Connecteur droit 261"/>
          <p:cNvCxnSpPr/>
          <p:nvPr/>
        </p:nvCxnSpPr>
        <p:spPr>
          <a:xfrm flipV="1">
            <a:off x="7288924" y="6681135"/>
            <a:ext cx="4624552" cy="105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2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fld id="{AC8D283E-4026-4BEB-AB12-A0F2D8E4E5EF}" type="slidenum">
              <a:rPr lang="fr-FR" smtClean="0"/>
              <a:t>9</a:t>
            </a:fld>
            <a:endParaRPr lang="fr-FR" dirty="0"/>
          </a:p>
        </p:txBody>
      </p:sp>
      <p:graphicFrame>
        <p:nvGraphicFramePr>
          <p:cNvPr id="106" name="Objet 105"/>
          <p:cNvGraphicFramePr>
            <a:graphicFrameLocks noChangeAspect="1"/>
          </p:cNvGraphicFramePr>
          <p:nvPr>
            <p:extLst/>
          </p:nvPr>
        </p:nvGraphicFramePr>
        <p:xfrm>
          <a:off x="4876230" y="2791520"/>
          <a:ext cx="48879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106" name="Obje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230" y="2791520"/>
                        <a:ext cx="488791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ZoneTexte 108"/>
          <p:cNvSpPr txBox="1"/>
          <p:nvPr/>
        </p:nvSpPr>
        <p:spPr>
          <a:xfrm>
            <a:off x="2352444" y="144983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Gill Sans MT" panose="020B0502020104020203" pitchFamily="34" charset="0"/>
              </a:rPr>
              <a:t>f </a:t>
            </a:r>
            <a:r>
              <a:rPr lang="fr-FR" sz="2400" dirty="0">
                <a:latin typeface="Gill Sans MT" panose="020B0502020104020203" pitchFamily="34" charset="0"/>
              </a:rPr>
              <a:t>(</a:t>
            </a:r>
            <a:r>
              <a:rPr lang="fr-FR" sz="2400" b="1" dirty="0" err="1">
                <a:latin typeface="Gill Sans MT" panose="020B0502020104020203" pitchFamily="34" charset="0"/>
              </a:rPr>
              <a:t>r,v</a:t>
            </a:r>
            <a:r>
              <a:rPr lang="fr-FR" sz="2400" dirty="0" err="1">
                <a:latin typeface="Gill Sans MT" panose="020B0502020104020203" pitchFamily="34" charset="0"/>
              </a:rPr>
              <a:t>,t</a:t>
            </a:r>
            <a:r>
              <a:rPr lang="fr-FR" sz="2400" dirty="0">
                <a:latin typeface="Gill Sans MT" panose="020B0502020104020203" pitchFamily="34" charset="0"/>
              </a:rPr>
              <a:t>) = </a:t>
            </a:r>
            <a:r>
              <a:rPr lang="fr-FR" sz="2400" dirty="0" err="1">
                <a:latin typeface="Gill Sans MT" panose="020B0502020104020203" pitchFamily="34" charset="0"/>
              </a:rPr>
              <a:t>electron</a:t>
            </a:r>
            <a:r>
              <a:rPr lang="fr-FR" sz="2400" dirty="0">
                <a:latin typeface="Gill Sans MT" panose="020B0502020104020203" pitchFamily="34" charset="0"/>
              </a:rPr>
              <a:t> </a:t>
            </a:r>
            <a:r>
              <a:rPr lang="fr-FR" sz="2400" dirty="0" err="1">
                <a:latin typeface="Gill Sans MT" panose="020B0502020104020203" pitchFamily="34" charset="0"/>
              </a:rPr>
              <a:t>velocity</a:t>
            </a:r>
            <a:r>
              <a:rPr lang="fr-FR" sz="2400" dirty="0">
                <a:latin typeface="Gill Sans MT" panose="020B0502020104020203" pitchFamily="34" charset="0"/>
              </a:rPr>
              <a:t> distribution </a:t>
            </a:r>
            <a:r>
              <a:rPr lang="fr-FR" sz="2400" dirty="0" err="1">
                <a:latin typeface="Gill Sans MT" panose="020B0502020104020203" pitchFamily="34" charset="0"/>
              </a:rPr>
              <a:t>function</a:t>
            </a:r>
            <a:endParaRPr lang="fr-FR" sz="2400" dirty="0">
              <a:latin typeface="Gill Sans MT" panose="020B0502020104020203" pitchFamily="34" charset="0"/>
            </a:endParaRPr>
          </a:p>
        </p:txBody>
      </p:sp>
      <p:cxnSp>
        <p:nvCxnSpPr>
          <p:cNvPr id="262" name="Connecteur droit avec flèche 261"/>
          <p:cNvCxnSpPr/>
          <p:nvPr/>
        </p:nvCxnSpPr>
        <p:spPr>
          <a:xfrm>
            <a:off x="2251374" y="4293096"/>
            <a:ext cx="175639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ZoneTexte 262"/>
          <p:cNvSpPr txBox="1"/>
          <p:nvPr/>
        </p:nvSpPr>
        <p:spPr>
          <a:xfrm>
            <a:off x="2403797" y="4293096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Gill Sans MT" panose="020B0502020104020203" pitchFamily="34" charset="0"/>
              </a:rPr>
              <a:t>a </a:t>
            </a:r>
            <a:r>
              <a:rPr lang="fr-FR" sz="2800" dirty="0">
                <a:latin typeface="Gill Sans MT" panose="020B0502020104020203" pitchFamily="34" charset="0"/>
              </a:rPr>
              <a:t>= -</a:t>
            </a:r>
            <a:r>
              <a:rPr lang="fr-FR" sz="2800" dirty="0" err="1">
                <a:latin typeface="Gill Sans MT" panose="020B0502020104020203" pitchFamily="34" charset="0"/>
              </a:rPr>
              <a:t>e</a:t>
            </a:r>
            <a:r>
              <a:rPr lang="fr-FR" sz="2800" b="1" dirty="0" err="1">
                <a:latin typeface="Gill Sans MT" panose="020B0502020104020203" pitchFamily="34" charset="0"/>
              </a:rPr>
              <a:t>E</a:t>
            </a:r>
            <a:r>
              <a:rPr lang="fr-FR" sz="2800" dirty="0">
                <a:latin typeface="Gill Sans MT" panose="020B0502020104020203" pitchFamily="34" charset="0"/>
              </a:rPr>
              <a:t>/m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19937" y="3903440"/>
            <a:ext cx="188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ill Sans MT" panose="020B0502020104020203" pitchFamily="34" charset="0"/>
              </a:rPr>
              <a:t>transport in r</a:t>
            </a:r>
          </a:p>
        </p:txBody>
      </p:sp>
      <p:sp>
        <p:nvSpPr>
          <p:cNvPr id="264" name="ZoneTexte 263"/>
          <p:cNvSpPr txBox="1"/>
          <p:nvPr/>
        </p:nvSpPr>
        <p:spPr>
          <a:xfrm>
            <a:off x="6475556" y="4407496"/>
            <a:ext cx="189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ill Sans MT" panose="020B0502020104020203" pitchFamily="34" charset="0"/>
              </a:rPr>
              <a:t>transport in v</a:t>
            </a:r>
          </a:p>
        </p:txBody>
      </p:sp>
      <p:sp>
        <p:nvSpPr>
          <p:cNvPr id="265" name="ZoneTexte 264"/>
          <p:cNvSpPr txBox="1"/>
          <p:nvPr/>
        </p:nvSpPr>
        <p:spPr>
          <a:xfrm>
            <a:off x="8771987" y="3985901"/>
            <a:ext cx="164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ill Sans MT" panose="020B0502020104020203" pitchFamily="34" charset="0"/>
              </a:rPr>
              <a:t>collision </a:t>
            </a:r>
            <a:r>
              <a:rPr lang="fr-FR" sz="2400" dirty="0" err="1">
                <a:latin typeface="Gill Sans MT" panose="020B0502020104020203" pitchFamily="34" charset="0"/>
              </a:rPr>
              <a:t>operator</a:t>
            </a:r>
            <a:endParaRPr lang="fr-FR" sz="2400" dirty="0">
              <a:latin typeface="Gill Sans MT" panose="020B0502020104020203" pitchFamily="34" charset="0"/>
            </a:endParaRPr>
          </a:p>
        </p:txBody>
      </p:sp>
      <p:cxnSp>
        <p:nvCxnSpPr>
          <p:cNvPr id="266" name="Connecteur droit 265"/>
          <p:cNvCxnSpPr/>
          <p:nvPr/>
        </p:nvCxnSpPr>
        <p:spPr>
          <a:xfrm>
            <a:off x="6023992" y="3664113"/>
            <a:ext cx="634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avec flèche 269"/>
          <p:cNvCxnSpPr>
            <a:stCxn id="11" idx="0"/>
          </p:cNvCxnSpPr>
          <p:nvPr/>
        </p:nvCxnSpPr>
        <p:spPr>
          <a:xfrm flipH="1" flipV="1">
            <a:off x="6312024" y="3727737"/>
            <a:ext cx="122650" cy="175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e 276"/>
          <p:cNvGrpSpPr/>
          <p:nvPr/>
        </p:nvGrpSpPr>
        <p:grpSpPr>
          <a:xfrm>
            <a:off x="7333270" y="3687416"/>
            <a:ext cx="634938" cy="736809"/>
            <a:chOff x="5737262" y="3028890"/>
            <a:chExt cx="634938" cy="736809"/>
          </a:xfrm>
        </p:grpSpPr>
        <p:cxnSp>
          <p:nvCxnSpPr>
            <p:cNvPr id="267" name="Connecteur droit 266"/>
            <p:cNvCxnSpPr/>
            <p:nvPr/>
          </p:nvCxnSpPr>
          <p:spPr>
            <a:xfrm>
              <a:off x="5737262" y="3028890"/>
              <a:ext cx="6349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avec flèche 271"/>
            <p:cNvCxnSpPr/>
            <p:nvPr/>
          </p:nvCxnSpPr>
          <p:spPr>
            <a:xfrm flipV="1">
              <a:off x="6012160" y="3056737"/>
              <a:ext cx="72008" cy="7089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e 275"/>
          <p:cNvGrpSpPr/>
          <p:nvPr/>
        </p:nvGrpSpPr>
        <p:grpSpPr>
          <a:xfrm>
            <a:off x="8752471" y="3767604"/>
            <a:ext cx="634938" cy="201106"/>
            <a:chOff x="6588224" y="3028890"/>
            <a:chExt cx="634938" cy="201106"/>
          </a:xfrm>
        </p:grpSpPr>
        <p:cxnSp>
          <p:nvCxnSpPr>
            <p:cNvPr id="268" name="Connecteur droit 267"/>
            <p:cNvCxnSpPr/>
            <p:nvPr/>
          </p:nvCxnSpPr>
          <p:spPr>
            <a:xfrm>
              <a:off x="6588224" y="3028890"/>
              <a:ext cx="63493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avec flèche 273"/>
            <p:cNvCxnSpPr/>
            <p:nvPr/>
          </p:nvCxnSpPr>
          <p:spPr>
            <a:xfrm flipH="1" flipV="1">
              <a:off x="6804248" y="3056737"/>
              <a:ext cx="72008" cy="17325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ZoneTexte 256"/>
          <p:cNvSpPr txBox="1"/>
          <p:nvPr/>
        </p:nvSpPr>
        <p:spPr>
          <a:xfrm>
            <a:off x="1150735" y="323470"/>
            <a:ext cx="644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Gill Sans MT" panose="020B0502020104020203" pitchFamily="34" charset="0"/>
              </a:rPr>
              <a:t>Boltzmann </a:t>
            </a:r>
            <a:r>
              <a:rPr lang="fr-FR" sz="3600" dirty="0" err="1" smtClean="0">
                <a:latin typeface="Gill Sans MT" panose="020B0502020104020203" pitchFamily="34" charset="0"/>
              </a:rPr>
              <a:t>equation</a:t>
            </a:r>
            <a:r>
              <a:rPr lang="fr-FR" sz="3600" dirty="0" smtClean="0">
                <a:latin typeface="Gill Sans MT" panose="020B0502020104020203" pitchFamily="34" charset="0"/>
              </a:rPr>
              <a:t> </a:t>
            </a:r>
            <a:r>
              <a:rPr lang="fr-FR" sz="3600" dirty="0">
                <a:latin typeface="Gill Sans MT" panose="020B0502020104020203" pitchFamily="34" charset="0"/>
              </a:rPr>
              <a:t>for </a:t>
            </a:r>
            <a:r>
              <a:rPr lang="fr-FR" sz="3600" dirty="0" err="1">
                <a:latin typeface="Gill Sans MT" panose="020B0502020104020203" pitchFamily="34" charset="0"/>
              </a:rPr>
              <a:t>electrons</a:t>
            </a:r>
            <a:endParaRPr lang="fr-FR" sz="3600" dirty="0">
              <a:latin typeface="Gill Sans MT" panose="020B0502020104020203" pitchFamily="34" charset="0"/>
            </a:endParaRPr>
          </a:p>
        </p:txBody>
      </p:sp>
      <p:sp>
        <p:nvSpPr>
          <p:cNvPr id="259" name="Espace réservé du numéro de diapositive 1"/>
          <p:cNvSpPr txBox="1">
            <a:spLocks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AC8D283E-4026-4BEB-AB12-A0F2D8E4E5EF}" type="slidenum">
              <a:rPr lang="fr-FR"/>
              <a:pPr/>
              <a:t>9</a:t>
            </a:fld>
            <a:endParaRPr lang="fr-FR" dirty="0"/>
          </a:p>
        </p:txBody>
      </p:sp>
      <p:grpSp>
        <p:nvGrpSpPr>
          <p:cNvPr id="260" name="Groupe 259">
            <a:extLst>
              <a:ext uri="{FF2B5EF4-FFF2-40B4-BE49-F238E27FC236}">
                <a16:creationId xmlns:a16="http://schemas.microsoft.com/office/drawing/2014/main" id="{A8B997DB-4740-4AA7-9187-06EE5E3FC18A}"/>
              </a:ext>
            </a:extLst>
          </p:cNvPr>
          <p:cNvGrpSpPr/>
          <p:nvPr/>
        </p:nvGrpSpPr>
        <p:grpSpPr>
          <a:xfrm>
            <a:off x="2207568" y="5004170"/>
            <a:ext cx="4333162" cy="1205076"/>
            <a:chOff x="175835" y="4816212"/>
            <a:chExt cx="4333162" cy="1205076"/>
          </a:xfrm>
        </p:grpSpPr>
        <p:sp>
          <p:nvSpPr>
            <p:cNvPr id="261" name="ZoneTexte 260">
              <a:extLst>
                <a:ext uri="{FF2B5EF4-FFF2-40B4-BE49-F238E27FC236}">
                  <a16:creationId xmlns:a16="http://schemas.microsoft.com/office/drawing/2014/main" id="{34A84109-5CA4-47CF-921D-EFF16E0EC37E}"/>
                </a:ext>
              </a:extLst>
            </p:cNvPr>
            <p:cNvSpPr txBox="1"/>
            <p:nvPr/>
          </p:nvSpPr>
          <p:spPr>
            <a:xfrm>
              <a:off x="175835" y="5005625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000" dirty="0"/>
            </a:p>
            <a:p>
              <a:endParaRPr lang="fr-FR" sz="2000" dirty="0"/>
            </a:p>
            <a:p>
              <a:endParaRPr lang="fr-F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Rectangle 268"/>
                <p:cNvSpPr/>
                <p:nvPr/>
              </p:nvSpPr>
              <p:spPr>
                <a:xfrm>
                  <a:off x="951485" y="4816212"/>
                  <a:ext cx="3557512" cy="10610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 </m:t>
                            </m:r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latin typeface="Cambria Math"/>
                          </a:rPr>
                          <m:t>𝒓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269" name="Rectangle 2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85" y="4816212"/>
                  <a:ext cx="3557512" cy="10610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1" name="ZoneTexte 270">
            <a:extLst>
              <a:ext uri="{FF2B5EF4-FFF2-40B4-BE49-F238E27FC236}">
                <a16:creationId xmlns:a16="http://schemas.microsoft.com/office/drawing/2014/main" id="{8D9A9A95-DE30-47E4-9094-C40471B345EA}"/>
              </a:ext>
            </a:extLst>
          </p:cNvPr>
          <p:cNvSpPr txBox="1"/>
          <p:nvPr/>
        </p:nvSpPr>
        <p:spPr>
          <a:xfrm>
            <a:off x="1820112" y="5968070"/>
            <a:ext cx="856895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Gill Sans MT" panose="020B0502020104020203" pitchFamily="34" charset="0"/>
              </a:rPr>
              <a:t>- Electron </a:t>
            </a:r>
            <a:r>
              <a:rPr lang="fr-FR" sz="2400" dirty="0">
                <a:latin typeface="Gill Sans MT" panose="020B0502020104020203" pitchFamily="34" charset="0"/>
              </a:rPr>
              <a:t>transport &amp; rate coefficients are </a:t>
            </a:r>
            <a:r>
              <a:rPr lang="fr-FR" sz="2400" dirty="0" err="1">
                <a:latin typeface="Gill Sans MT" panose="020B0502020104020203" pitchFamily="34" charset="0"/>
              </a:rPr>
              <a:t>integrals</a:t>
            </a:r>
            <a:r>
              <a:rPr lang="fr-FR" sz="2400" dirty="0">
                <a:latin typeface="Gill Sans MT" panose="020B0502020104020203" pitchFamily="34" charset="0"/>
              </a:rPr>
              <a:t> over </a:t>
            </a:r>
            <a:r>
              <a:rPr lang="fr-FR" sz="2400" i="1" dirty="0">
                <a:latin typeface="Gill Sans MT" panose="020B0502020104020203" pitchFamily="34" charset="0"/>
              </a:rPr>
              <a:t>f(</a:t>
            </a:r>
            <a:r>
              <a:rPr lang="fr-FR" sz="2400" b="1" i="1" dirty="0" err="1">
                <a:latin typeface="Gill Sans MT" panose="020B0502020104020203" pitchFamily="34" charset="0"/>
              </a:rPr>
              <a:t>r,v</a:t>
            </a:r>
            <a:r>
              <a:rPr lang="fr-FR" sz="2400" i="1" dirty="0" err="1">
                <a:latin typeface="Gill Sans MT" panose="020B0502020104020203" pitchFamily="34" charset="0"/>
              </a:rPr>
              <a:t>,t</a:t>
            </a:r>
            <a:r>
              <a:rPr lang="fr-FR" sz="2400" i="1" dirty="0" smtClean="0">
                <a:latin typeface="Gill Sans MT" panose="020B0502020104020203" pitchFamily="34" charset="0"/>
              </a:rPr>
              <a:t>)</a:t>
            </a:r>
            <a:endParaRPr lang="fr-FR" sz="2400" dirty="0">
              <a:latin typeface="Gill Sans MT" panose="020B0502020104020203" pitchFamily="34" charset="0"/>
            </a:endParaRPr>
          </a:p>
          <a:p>
            <a:r>
              <a:rPr lang="fr-FR" sz="2400" dirty="0" smtClean="0">
                <a:latin typeface="Gill Sans MT" panose="020B0502020104020203" pitchFamily="34" charset="0"/>
              </a:rPr>
              <a:t>- E/N </a:t>
            </a:r>
            <a:r>
              <a:rPr lang="fr-FR" sz="2400" dirty="0" err="1" smtClean="0">
                <a:latin typeface="Gill Sans MT" panose="020B0502020104020203" pitchFamily="34" charset="0"/>
              </a:rPr>
              <a:t>is</a:t>
            </a:r>
            <a:r>
              <a:rPr lang="fr-FR" sz="2400" dirty="0" smtClean="0">
                <a:latin typeface="Gill Sans MT" panose="020B0502020104020203" pitchFamily="34" charset="0"/>
              </a:rPr>
              <a:t> an important </a:t>
            </a:r>
            <a:r>
              <a:rPr lang="fr-FR" sz="2400" dirty="0" err="1" smtClean="0">
                <a:latin typeface="Gill Sans MT" panose="020B0502020104020203" pitchFamily="34" charset="0"/>
              </a:rPr>
              <a:t>parameter</a:t>
            </a:r>
            <a:r>
              <a:rPr lang="fr-FR" sz="2400" dirty="0" smtClean="0">
                <a:latin typeface="Gill Sans MT" panose="020B0502020104020203" pitchFamily="34" charset="0"/>
              </a:rPr>
              <a:t>. </a:t>
            </a:r>
            <a:r>
              <a:rPr lang="fr-FR" sz="2400" dirty="0" smtClean="0">
                <a:latin typeface="Gill Sans MT" panose="020B0502020104020203" pitchFamily="34" charset="0"/>
              </a:rPr>
              <a:t>   </a:t>
            </a:r>
            <a:endParaRPr lang="fr-FR" sz="2400" dirty="0">
              <a:latin typeface="Gill Sans MT" panose="020B0502020104020203" pitchFamily="34" charset="0"/>
            </a:endParaRPr>
          </a:p>
        </p:txBody>
      </p:sp>
      <p:sp>
        <p:nvSpPr>
          <p:cNvPr id="273" name="ZoneTexte 272">
            <a:extLst>
              <a:ext uri="{FF2B5EF4-FFF2-40B4-BE49-F238E27FC236}">
                <a16:creationId xmlns:a16="http://schemas.microsoft.com/office/drawing/2014/main" id="{37FD4A70-59B4-4725-84D7-D27282CEF968}"/>
              </a:ext>
            </a:extLst>
          </p:cNvPr>
          <p:cNvSpPr txBox="1"/>
          <p:nvPr/>
        </p:nvSpPr>
        <p:spPr>
          <a:xfrm>
            <a:off x="2114992" y="5228806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Gill Sans MT" panose="020B0502020104020203" pitchFamily="34" charset="0"/>
              </a:rPr>
              <a:t>where</a:t>
            </a:r>
            <a:endParaRPr lang="fr-FR" sz="2400" dirty="0">
              <a:latin typeface="Gill Sans MT" panose="020B0502020104020203" pitchFamily="34" charset="0"/>
            </a:endParaRPr>
          </a:p>
        </p:txBody>
      </p:sp>
      <p:grpSp>
        <p:nvGrpSpPr>
          <p:cNvPr id="498" name="Groupe 497"/>
          <p:cNvGrpSpPr/>
          <p:nvPr/>
        </p:nvGrpSpPr>
        <p:grpSpPr>
          <a:xfrm>
            <a:off x="2135560" y="2308810"/>
            <a:ext cx="2088232" cy="1800200"/>
            <a:chOff x="611560" y="2308810"/>
            <a:chExt cx="2088232" cy="1800200"/>
          </a:xfrm>
        </p:grpSpPr>
        <p:grpSp>
          <p:nvGrpSpPr>
            <p:cNvPr id="499" name="Groupe 498"/>
            <p:cNvGrpSpPr/>
            <p:nvPr/>
          </p:nvGrpSpPr>
          <p:grpSpPr>
            <a:xfrm>
              <a:off x="1096342" y="2452826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710" name="Ellipse 70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1" name="Ellipse 71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2" name="Ellipse 71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3" name="Ellipse 71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4" name="Ellipse 71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5" name="Ellipse 71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6" name="Ellipse 71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7" name="Ellipse 71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8" name="Ellipse 71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9" name="Ellipse 71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0" name="Groupe 499"/>
            <p:cNvGrpSpPr/>
            <p:nvPr/>
          </p:nvGrpSpPr>
          <p:grpSpPr>
            <a:xfrm>
              <a:off x="611560" y="2668850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700" name="Ellipse 69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1" name="Ellipse 70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2" name="Ellipse 70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3" name="Ellipse 70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4" name="Ellipse 70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5" name="Ellipse 70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6" name="Ellipse 70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7" name="Ellipse 70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8" name="Ellipse 70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9" name="Ellipse 70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1" name="Groupe 500"/>
            <p:cNvGrpSpPr/>
            <p:nvPr/>
          </p:nvGrpSpPr>
          <p:grpSpPr>
            <a:xfrm>
              <a:off x="1627290" y="3532946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90" name="Ellipse 68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1" name="Ellipse 69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2" name="Ellipse 69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3" name="Ellipse 69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4" name="Ellipse 69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5" name="Ellipse 69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6" name="Ellipse 69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7" name="Ellipse 69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8" name="Ellipse 69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9" name="Ellipse 69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2" name="Groupe 501"/>
            <p:cNvGrpSpPr/>
            <p:nvPr/>
          </p:nvGrpSpPr>
          <p:grpSpPr>
            <a:xfrm>
              <a:off x="1749602" y="2982034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80" name="Ellipse 67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1" name="Ellipse 68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2" name="Ellipse 68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3" name="Ellipse 68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4" name="Ellipse 68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5" name="Ellipse 68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6" name="Ellipse 68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7" name="Ellipse 68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8" name="Ellipse 68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9" name="Ellipse 68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3" name="Groupe 502"/>
            <p:cNvGrpSpPr/>
            <p:nvPr/>
          </p:nvGrpSpPr>
          <p:grpSpPr>
            <a:xfrm>
              <a:off x="1292402" y="3134434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70" name="Ellipse 66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1" name="Ellipse 67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2" name="Ellipse 67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3" name="Ellipse 67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4" name="Ellipse 67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5" name="Ellipse 67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6" name="Ellipse 67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7" name="Ellipse 67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8" name="Ellipse 67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9" name="Ellipse 67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4" name="Groupe 503"/>
            <p:cNvGrpSpPr/>
            <p:nvPr/>
          </p:nvGrpSpPr>
          <p:grpSpPr>
            <a:xfrm>
              <a:off x="1619672" y="2956882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60" name="Ellipse 65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1" name="Ellipse 66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2" name="Ellipse 66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3" name="Ellipse 66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4" name="Ellipse 66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5" name="Ellipse 66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6" name="Ellipse 66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7" name="Ellipse 66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8" name="Ellipse 66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9" name="Ellipse 66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5" name="Groupe 504"/>
            <p:cNvGrpSpPr/>
            <p:nvPr/>
          </p:nvGrpSpPr>
          <p:grpSpPr>
            <a:xfrm>
              <a:off x="1555282" y="2524834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50" name="Ellipse 64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1" name="Ellipse 65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2" name="Ellipse 65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3" name="Ellipse 65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4" name="Ellipse 65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5" name="Ellipse 65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6" name="Ellipse 65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7" name="Ellipse 65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8" name="Ellipse 65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9" name="Ellipse 65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6" name="Groupe 505"/>
            <p:cNvGrpSpPr/>
            <p:nvPr/>
          </p:nvGrpSpPr>
          <p:grpSpPr>
            <a:xfrm>
              <a:off x="2059338" y="3244914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40" name="Ellipse 63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1" name="Ellipse 64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2" name="Ellipse 64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3" name="Ellipse 64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4" name="Ellipse 64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5" name="Ellipse 64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6" name="Ellipse 64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8" name="Ellipse 64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9" name="Ellipse 64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7" name="Ellipse 506"/>
            <p:cNvSpPr/>
            <p:nvPr/>
          </p:nvSpPr>
          <p:spPr>
            <a:xfrm>
              <a:off x="1470640" y="3038950"/>
              <a:ext cx="72008" cy="636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08" name="Groupe 507"/>
            <p:cNvGrpSpPr/>
            <p:nvPr/>
          </p:nvGrpSpPr>
          <p:grpSpPr>
            <a:xfrm>
              <a:off x="946448" y="3460938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30" name="Ellipse 62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1" name="Ellipse 63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2" name="Ellipse 63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3" name="Ellipse 63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4" name="Ellipse 63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5" name="Ellipse 63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6" name="Ellipse 63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7" name="Ellipse 63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8" name="Ellipse 63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9" name="Ellipse 63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09" name="Groupe 508"/>
            <p:cNvGrpSpPr/>
            <p:nvPr/>
          </p:nvGrpSpPr>
          <p:grpSpPr>
            <a:xfrm>
              <a:off x="611560" y="3062426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20" name="Ellipse 61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1" name="Ellipse 62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2" name="Ellipse 62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3" name="Ellipse 62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4" name="Ellipse 62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5" name="Ellipse 62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6" name="Ellipse 62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7" name="Ellipse 62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8" name="Ellipse 62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9" name="Ellipse 62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0" name="Groupe 509"/>
            <p:cNvGrpSpPr/>
            <p:nvPr/>
          </p:nvGrpSpPr>
          <p:grpSpPr>
            <a:xfrm>
              <a:off x="2098576" y="2308810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10" name="Ellipse 60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1" name="Ellipse 61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2" name="Ellipse 61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3" name="Ellipse 61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4" name="Ellipse 61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5" name="Ellipse 61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6" name="Ellipse 61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7" name="Ellipse 61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8" name="Ellipse 61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9" name="Ellipse 61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1" name="Groupe 510"/>
            <p:cNvGrpSpPr/>
            <p:nvPr/>
          </p:nvGrpSpPr>
          <p:grpSpPr>
            <a:xfrm>
              <a:off x="874440" y="2452826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600" name="Ellipse 59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1" name="Ellipse 60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2" name="Ellipse 60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3" name="Ellipse 60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4" name="Ellipse 60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6" name="Ellipse 60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7" name="Ellipse 60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8" name="Ellipse 60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9" name="Ellipse 60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2" name="Groupe 511"/>
            <p:cNvGrpSpPr/>
            <p:nvPr/>
          </p:nvGrpSpPr>
          <p:grpSpPr>
            <a:xfrm>
              <a:off x="1187624" y="3532946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590" name="Ellipse 58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1" name="Ellipse 59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2" name="Ellipse 59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3" name="Ellipse 59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4" name="Ellipse 59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5" name="Ellipse 59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6" name="Ellipse 59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7" name="Ellipse 59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8" name="Ellipse 59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9" name="Ellipse 59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3" name="Groupe 512"/>
            <p:cNvGrpSpPr/>
            <p:nvPr/>
          </p:nvGrpSpPr>
          <p:grpSpPr>
            <a:xfrm>
              <a:off x="1248742" y="3028890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580" name="Ellipse 57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1" name="Ellipse 58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2" name="Ellipse 58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3" name="Ellipse 58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4" name="Ellipse 58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5" name="Ellipse 58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6" name="Ellipse 58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7" name="Ellipse 58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8" name="Ellipse 58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9" name="Ellipse 58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4" name="Groupe 513"/>
            <p:cNvGrpSpPr/>
            <p:nvPr/>
          </p:nvGrpSpPr>
          <p:grpSpPr>
            <a:xfrm>
              <a:off x="2026568" y="2812866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570" name="Ellipse 56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1" name="Ellipse 57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2" name="Ellipse 57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3" name="Ellipse 57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4" name="Ellipse 57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5" name="Ellipse 57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6" name="Ellipse 57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7" name="Ellipse 57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8" name="Ellipse 57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9" name="Ellipse 57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5" name="Groupe 514"/>
            <p:cNvGrpSpPr/>
            <p:nvPr/>
          </p:nvGrpSpPr>
          <p:grpSpPr>
            <a:xfrm>
              <a:off x="1738536" y="3532946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560" name="Ellipse 55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2" name="Ellipse 56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3" name="Ellipse 56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4" name="Ellipse 56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5" name="Ellipse 56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6" name="Ellipse 56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8" name="Ellipse 56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9" name="Ellipse 56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6" name="Groupe 515"/>
            <p:cNvGrpSpPr/>
            <p:nvPr/>
          </p:nvGrpSpPr>
          <p:grpSpPr>
            <a:xfrm>
              <a:off x="1695237" y="2520743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550" name="Ellipse 54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1" name="Ellipse 55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2" name="Ellipse 55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4" name="Ellipse 55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6" name="Ellipse 55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7" name="Ellipse 55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8" name="Ellipse 55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9" name="Ellipse 55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7" name="Groupe 516"/>
            <p:cNvGrpSpPr/>
            <p:nvPr/>
          </p:nvGrpSpPr>
          <p:grpSpPr>
            <a:xfrm>
              <a:off x="1547664" y="2308810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540" name="Ellipse 53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1" name="Ellipse 54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2" name="Ellipse 54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3" name="Ellipse 54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4" name="Ellipse 54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5" name="Ellipse 54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6" name="Ellipse 54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7" name="Ellipse 54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8" name="Ellipse 54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8" name="Groupe 517"/>
            <p:cNvGrpSpPr/>
            <p:nvPr/>
          </p:nvGrpSpPr>
          <p:grpSpPr>
            <a:xfrm rot="16568544">
              <a:off x="747644" y="3338516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530" name="Ellipse 52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1" name="Ellipse 53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2" name="Ellipse 53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3" name="Ellipse 53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4" name="Ellipse 53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5" name="Ellipse 53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6" name="Ellipse 53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7" name="Ellipse 53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8" name="Ellipse 53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9" name="Ellipse 53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19" name="Groupe 518"/>
            <p:cNvGrpSpPr/>
            <p:nvPr/>
          </p:nvGrpSpPr>
          <p:grpSpPr>
            <a:xfrm rot="16568544">
              <a:off x="629496" y="2483164"/>
              <a:ext cx="601216" cy="576064"/>
              <a:chOff x="2987824" y="2348880"/>
              <a:chExt cx="601216" cy="576064"/>
            </a:xfrm>
            <a:solidFill>
              <a:srgbClr val="00B050"/>
            </a:solidFill>
          </p:grpSpPr>
          <p:sp>
            <p:nvSpPr>
              <p:cNvPr id="520" name="Ellipse 519"/>
              <p:cNvSpPr/>
              <p:nvPr/>
            </p:nvSpPr>
            <p:spPr>
              <a:xfrm>
                <a:off x="3059832" y="23488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1" name="Ellipse 520"/>
              <p:cNvSpPr/>
              <p:nvPr/>
            </p:nvSpPr>
            <p:spPr>
              <a:xfrm>
                <a:off x="3212232" y="25012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2" name="Ellipse 521"/>
              <p:cNvSpPr/>
              <p:nvPr/>
            </p:nvSpPr>
            <p:spPr>
              <a:xfrm>
                <a:off x="3203848" y="265368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3" name="Ellipse 522"/>
              <p:cNvSpPr/>
              <p:nvPr/>
            </p:nvSpPr>
            <p:spPr>
              <a:xfrm>
                <a:off x="3517032" y="2636912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4" name="Ellipse 523"/>
              <p:cNvSpPr/>
              <p:nvPr/>
            </p:nvSpPr>
            <p:spPr>
              <a:xfrm>
                <a:off x="2987824" y="2708920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5" name="Ellipse 524"/>
              <p:cNvSpPr/>
              <p:nvPr/>
            </p:nvSpPr>
            <p:spPr>
              <a:xfrm>
                <a:off x="3131840" y="285293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6" name="Ellipse 525"/>
              <p:cNvSpPr/>
              <p:nvPr/>
            </p:nvSpPr>
            <p:spPr>
              <a:xfrm>
                <a:off x="3347864" y="242088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7" name="Ellipse 526"/>
              <p:cNvSpPr/>
              <p:nvPr/>
            </p:nvSpPr>
            <p:spPr>
              <a:xfrm>
                <a:off x="3347864" y="2780928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8" name="Ellipse 527"/>
              <p:cNvSpPr/>
              <p:nvPr/>
            </p:nvSpPr>
            <p:spPr>
              <a:xfrm>
                <a:off x="2987824" y="2492896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9" name="Ellipse 528"/>
              <p:cNvSpPr/>
              <p:nvPr/>
            </p:nvSpPr>
            <p:spPr>
              <a:xfrm>
                <a:off x="3347864" y="25649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4" name="Connecteur droit 3"/>
          <p:cNvCxnSpPr/>
          <p:nvPr/>
        </p:nvCxnSpPr>
        <p:spPr>
          <a:xfrm>
            <a:off x="1235880" y="967759"/>
            <a:ext cx="6257088" cy="20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12939</TotalTime>
  <Words>1063</Words>
  <Application>Microsoft Office PowerPoint</Application>
  <PresentationFormat>Grand écran</PresentationFormat>
  <Paragraphs>211</Paragraphs>
  <Slides>23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Gill Sans MT</vt:lpstr>
      <vt:lpstr>Times New Roman</vt:lpstr>
      <vt:lpstr>Verdana</vt:lpstr>
      <vt:lpstr>Wingdings</vt:lpstr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leanne pitchford</dc:creator>
  <cp:lastModifiedBy>leanne pitchford</cp:lastModifiedBy>
  <cp:revision>142</cp:revision>
  <cp:lastPrinted>2025-10-07T15:15:30Z</cp:lastPrinted>
  <dcterms:created xsi:type="dcterms:W3CDTF">2025-09-28T11:34:35Z</dcterms:created>
  <dcterms:modified xsi:type="dcterms:W3CDTF">2025-10-08T06:50:52Z</dcterms:modified>
</cp:coreProperties>
</file>