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75" r:id="rId2"/>
    <p:sldId id="256" r:id="rId3"/>
    <p:sldId id="277" r:id="rId4"/>
    <p:sldId id="258" r:id="rId5"/>
    <p:sldId id="274" r:id="rId6"/>
    <p:sldId id="260" r:id="rId7"/>
    <p:sldId id="263" r:id="rId8"/>
    <p:sldId id="262" r:id="rId9"/>
    <p:sldId id="259" r:id="rId10"/>
    <p:sldId id="264" r:id="rId11"/>
    <p:sldId id="261" r:id="rId12"/>
    <p:sldId id="265" r:id="rId13"/>
    <p:sldId id="267" r:id="rId14"/>
    <p:sldId id="266" r:id="rId15"/>
    <p:sldId id="268" r:id="rId16"/>
    <p:sldId id="270" r:id="rId17"/>
    <p:sldId id="280" r:id="rId18"/>
    <p:sldId id="282" r:id="rId19"/>
    <p:sldId id="283" r:id="rId20"/>
    <p:sldId id="281" r:id="rId21"/>
    <p:sldId id="287" r:id="rId22"/>
    <p:sldId id="271" r:id="rId23"/>
    <p:sldId id="278" r:id="rId24"/>
    <p:sldId id="284" r:id="rId25"/>
    <p:sldId id="286" r:id="rId26"/>
    <p:sldId id="276" r:id="rId27"/>
    <p:sldId id="257" r:id="rId28"/>
    <p:sldId id="814" r:id="rId29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0"/>
    <p:restoredTop sz="94718"/>
  </p:normalViewPr>
  <p:slideViewPr>
    <p:cSldViewPr snapToGrid="0">
      <p:cViewPr>
        <p:scale>
          <a:sx n="83" d="100"/>
          <a:sy n="83" d="100"/>
        </p:scale>
        <p:origin x="560" y="9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7E188-398B-D045-91B8-667EC6DE3D7C}" type="datetimeFigureOut">
              <a:rPr lang="en-IT" smtClean="0"/>
              <a:t>03/10/25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3DA25-2A5D-BA49-A580-0F29414013C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84408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3DA25-2A5D-BA49-A580-0F29414013C5}" type="slidenum">
              <a:rPr lang="en-IT" smtClean="0"/>
              <a:t>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84625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3DA25-2A5D-BA49-A580-0F29414013C5}" type="slidenum">
              <a:rPr lang="en-IT" smtClean="0"/>
              <a:t>20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25898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3DA25-2A5D-BA49-A580-0F29414013C5}" type="slidenum">
              <a:rPr lang="en-IT" smtClean="0"/>
              <a:t>22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79612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3DA25-2A5D-BA49-A580-0F29414013C5}" type="slidenum">
              <a:rPr lang="en-IT" smtClean="0"/>
              <a:t>24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03093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3DA25-2A5D-BA49-A580-0F29414013C5}" type="slidenum">
              <a:rPr lang="en-IT" smtClean="0"/>
              <a:t>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90757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3DA25-2A5D-BA49-A580-0F29414013C5}" type="slidenum">
              <a:rPr lang="en-IT" smtClean="0"/>
              <a:t>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78054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3DA25-2A5D-BA49-A580-0F29414013C5}" type="slidenum">
              <a:rPr lang="en-IT" smtClean="0"/>
              <a:t>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69666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3DA25-2A5D-BA49-A580-0F29414013C5}" type="slidenum">
              <a:rPr lang="en-IT" smtClean="0"/>
              <a:t>11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92576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3DA25-2A5D-BA49-A580-0F29414013C5}" type="slidenum">
              <a:rPr lang="en-IT" smtClean="0"/>
              <a:t>13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6431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3DA25-2A5D-BA49-A580-0F29414013C5}" type="slidenum">
              <a:rPr lang="en-IT" smtClean="0"/>
              <a:t>14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92006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3DA25-2A5D-BA49-A580-0F29414013C5}" type="slidenum">
              <a:rPr lang="en-IT" smtClean="0"/>
              <a:t>16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64242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3DA25-2A5D-BA49-A580-0F29414013C5}" type="slidenum">
              <a:rPr lang="en-IT" smtClean="0"/>
              <a:t>17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28738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68AD2-A6E6-84CF-FFF2-90D307234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7E014-0E83-983E-F599-4A4014762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1B369-3336-4D93-9BCA-FB8160E9C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50E3-5B9B-8E43-971D-ED820D788D45}" type="datetimeFigureOut">
              <a:rPr lang="en-IT" smtClean="0"/>
              <a:t>03/10/25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49AA7-4D38-A563-91B1-F715E749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A5AD5-6B48-2E9E-3EB6-D30AC137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24B7-A257-634B-BA8C-28FC6B5CD02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79655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780B1-678F-DD52-9371-5DC641463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D4B1C-8EC5-941B-31E2-DB285BDDF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5A2DB-24A6-09A5-CA6F-936EFC9E8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50E3-5B9B-8E43-971D-ED820D788D45}" type="datetimeFigureOut">
              <a:rPr lang="en-IT" smtClean="0"/>
              <a:t>03/10/25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53F42-8809-6138-4953-00A2BBC36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7BEE6-FBB8-B4A9-9412-DB1CBD378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24B7-A257-634B-BA8C-28FC6B5CD02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8826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6AD52A-F238-FE8A-D897-DB2AF4C998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18731-8BE7-EDB5-84A8-29E70E0A7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8553E-2A7B-B030-EF19-276FC2D70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50E3-5B9B-8E43-971D-ED820D788D45}" type="datetimeFigureOut">
              <a:rPr lang="en-IT" smtClean="0"/>
              <a:t>03/10/25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3C362-6CC6-8A80-E6DA-9E141C588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53250-BD59-D7C8-863E-8B36780EC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24B7-A257-634B-BA8C-28FC6B5CD02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3335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A2AD4-4E99-1FAB-1200-26B1458C9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C1BA6-5059-53DA-0531-BA8E029F2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81453-19B7-7636-689A-DDFA28DA9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50E3-5B9B-8E43-971D-ED820D788D45}" type="datetimeFigureOut">
              <a:rPr lang="en-IT" smtClean="0"/>
              <a:t>03/10/25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10A1B-7E7B-4C34-109A-06FB009F2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DA0EB-3B74-8C39-4B56-316766580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24B7-A257-634B-BA8C-28FC6B5CD02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0852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4DDED-5D67-92D9-BF94-41E34CDEF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2064F-5406-3471-8169-D48A4120F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24C79-503D-A960-B891-3DE89BC92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50E3-5B9B-8E43-971D-ED820D788D45}" type="datetimeFigureOut">
              <a:rPr lang="en-IT" smtClean="0"/>
              <a:t>03/10/25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2590E-4AF7-2E1E-D049-2B5D1CB7B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F8DA0-8BBD-DF86-5445-3D24CD6B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24B7-A257-634B-BA8C-28FC6B5CD02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1781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2E2DC-53C1-0543-D6C4-D6B47A845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66A65-87C1-1C58-F333-3ED4C6A18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8BA76-65C0-27FD-E7C4-0ED5F344C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188FE-AC33-CABA-1DC1-BFCAA6348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50E3-5B9B-8E43-971D-ED820D788D45}" type="datetimeFigureOut">
              <a:rPr lang="en-IT" smtClean="0"/>
              <a:t>03/10/25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4E0E5-7D73-46AF-4655-D72A9E5B1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A0743-4586-FE8F-6A28-01726FC5B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24B7-A257-634B-BA8C-28FC6B5CD02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85941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64E81-3FE4-EED8-228A-5357D39B2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A6A64-9A86-3FE2-F146-EE740161F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EE45D-9A51-F7A3-5536-E9BD8F017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2DA89A-A034-96E9-B4E6-F9B9559EB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FDB2A7-73C3-247C-B9B1-0100A282AC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0619C8-63B0-439B-2BAE-8063CB8CF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50E3-5B9B-8E43-971D-ED820D788D45}" type="datetimeFigureOut">
              <a:rPr lang="en-IT" smtClean="0"/>
              <a:t>03/10/25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409915-FEB2-5B11-A339-75A63311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91DBD7-0E9F-89CA-C205-E5333E575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24B7-A257-634B-BA8C-28FC6B5CD02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31257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A286B-841A-397D-E3C0-2808E140E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FC3ADF-E397-20D0-8715-705D8F04D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50E3-5B9B-8E43-971D-ED820D788D45}" type="datetimeFigureOut">
              <a:rPr lang="en-IT" smtClean="0"/>
              <a:t>03/10/25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0412A-87F8-D808-3966-73325EF65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B1176-E9EC-E4C3-BFA9-22E922AF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24B7-A257-634B-BA8C-28FC6B5CD02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90872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0DD2B8-4DFC-7EC5-D10E-53ED0F44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50E3-5B9B-8E43-971D-ED820D788D45}" type="datetimeFigureOut">
              <a:rPr lang="en-IT" smtClean="0"/>
              <a:t>03/10/25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293F32-D8D4-CAD1-E77D-A779308F8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7C247-547F-FEA1-4201-AA01C260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24B7-A257-634B-BA8C-28FC6B5CD02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24435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AEB8-B86D-B2C0-495C-79B895FE2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E3550-7341-C617-D4E8-9B99003ED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074F1-53BB-E534-1082-ACB9DCB17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543EC-95C8-B3B8-44B6-3E901013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50E3-5B9B-8E43-971D-ED820D788D45}" type="datetimeFigureOut">
              <a:rPr lang="en-IT" smtClean="0"/>
              <a:t>03/10/25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1803C-E096-03B8-EACE-CBFB234B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BE1C8-A5EC-1596-65B0-184A6C42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24B7-A257-634B-BA8C-28FC6B5CD02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70111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B63D9-7066-4D1D-C04A-9E710C44A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939331-AB63-730B-10AC-9503B33AC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8479C3-C618-4DA9-CFF1-D718ACFB4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E1022-47CD-C033-FFBF-0EFFA11EB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50E3-5B9B-8E43-971D-ED820D788D45}" type="datetimeFigureOut">
              <a:rPr lang="en-IT" smtClean="0"/>
              <a:t>03/10/25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7B619-2D54-26D4-114F-D0D1BB95E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40303-60EF-5867-4ADA-CDC98485A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E24B7-A257-634B-BA8C-28FC6B5CD02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11592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E93221-6A53-4384-681E-AD822E8AC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D59E6-C5E9-CBB3-DB25-F4A388190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CD9E9-5639-1228-6594-C16417CD6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450E3-5B9B-8E43-971D-ED820D788D45}" type="datetimeFigureOut">
              <a:rPr lang="en-IT" smtClean="0"/>
              <a:t>03/10/25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42525-C4E8-35E5-4189-A3F285DAFB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A6E38-3E4E-00E8-BA93-582347690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E24B7-A257-634B-BA8C-28FC6B5CD02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2380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33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7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1.png"/><Relationship Id="rId4" Type="http://schemas.openxmlformats.org/officeDocument/2006/relationships/image" Target="../media/image88.jpe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0.pn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3.gif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8C5B8-4E66-5C80-42D7-8BCA99185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 dirty="0"/>
          </a:p>
        </p:txBody>
      </p:sp>
      <p:pic>
        <p:nvPicPr>
          <p:cNvPr id="5" name="Content Placeholder 4" descr="A person standing outside with his hands in his pockets&#10;&#10;Description automatically generated">
            <a:extLst>
              <a:ext uri="{FF2B5EF4-FFF2-40B4-BE49-F238E27FC236}">
                <a16:creationId xmlns:a16="http://schemas.microsoft.com/office/drawing/2014/main" id="{C4F798C1-0DB6-5D2D-792B-840203F77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166" r="166" b="25125"/>
          <a:stretch/>
        </p:blipFill>
        <p:spPr>
          <a:xfrm>
            <a:off x="-20320" y="0"/>
            <a:ext cx="1221232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D392C8-A555-33C4-0EC4-B5F98B2C8846}"/>
              </a:ext>
            </a:extLst>
          </p:cNvPr>
          <p:cNvSpPr txBox="1"/>
          <p:nvPr/>
        </p:nvSpPr>
        <p:spPr>
          <a:xfrm>
            <a:off x="134912" y="139917"/>
            <a:ext cx="235345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800" b="1" dirty="0"/>
              <a:t>Stephen </a:t>
            </a:r>
            <a:r>
              <a:rPr lang="en-IT" b="1" dirty="0"/>
              <a:t>F</a:t>
            </a:r>
            <a:r>
              <a:rPr lang="en-IT" sz="1800" b="1" dirty="0"/>
              <a:t>rancis  Biagi</a:t>
            </a:r>
          </a:p>
          <a:p>
            <a:endParaRPr lang="en-IT" b="1" dirty="0"/>
          </a:p>
          <a:p>
            <a:pPr algn="ctr"/>
            <a:r>
              <a:rPr lang="en-IT" dirty="0"/>
              <a:t>Renfrew</a:t>
            </a:r>
          </a:p>
          <a:p>
            <a:pPr algn="ctr"/>
            <a:r>
              <a:rPr lang="en-IT" dirty="0"/>
              <a:t>23.03.1949 </a:t>
            </a:r>
            <a:br>
              <a:rPr lang="en-IT" dirty="0"/>
            </a:br>
            <a:r>
              <a:rPr lang="en-IT" dirty="0"/>
              <a:t>- </a:t>
            </a:r>
            <a:br>
              <a:rPr lang="en-IT" dirty="0"/>
            </a:br>
            <a:r>
              <a:rPr lang="en-IT" dirty="0"/>
              <a:t>Glasgow</a:t>
            </a:r>
            <a:br>
              <a:rPr lang="en-IT" dirty="0"/>
            </a:br>
            <a:r>
              <a:rPr lang="en-IT" dirty="0"/>
              <a:t>14.08.2025</a:t>
            </a:r>
          </a:p>
          <a:p>
            <a:endParaRPr lang="en-IT" sz="1800" b="1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710442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BC4E821-A79C-7258-07D4-FF6242CBD3C4}"/>
              </a:ext>
            </a:extLst>
          </p:cNvPr>
          <p:cNvGrpSpPr/>
          <p:nvPr/>
        </p:nvGrpSpPr>
        <p:grpSpPr>
          <a:xfrm>
            <a:off x="272224" y="233753"/>
            <a:ext cx="4986389" cy="2091693"/>
            <a:chOff x="6096000" y="342935"/>
            <a:chExt cx="4986389" cy="2091693"/>
          </a:xfrm>
        </p:grpSpPr>
        <p:pic>
          <p:nvPicPr>
            <p:cNvPr id="6" name="Picture 5" descr="A white paper with black text&#10;&#10;Description automatically generated">
              <a:extLst>
                <a:ext uri="{FF2B5EF4-FFF2-40B4-BE49-F238E27FC236}">
                  <a16:creationId xmlns:a16="http://schemas.microsoft.com/office/drawing/2014/main" id="{DD6FD031-5DC2-CA75-65BC-19E4D3601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342935"/>
              <a:ext cx="4986389" cy="2091693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C2B70B0-2EA9-77A3-CD6B-AA0C275CA9DA}"/>
                </a:ext>
              </a:extLst>
            </p:cNvPr>
            <p:cNvSpPr/>
            <p:nvPr/>
          </p:nvSpPr>
          <p:spPr>
            <a:xfrm>
              <a:off x="6097340" y="1111857"/>
              <a:ext cx="1289632" cy="159026"/>
            </a:xfrm>
            <a:prstGeom prst="rect">
              <a:avLst/>
            </a:prstGeom>
            <a:solidFill>
              <a:srgbClr val="4472C4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CB81454D-4E09-D4F0-4EBF-4DD56428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71" y="2546823"/>
            <a:ext cx="3229105" cy="3280771"/>
          </a:xfrm>
          <a:prstGeom prst="rect">
            <a:avLst/>
          </a:prstGeom>
        </p:spPr>
      </p:pic>
      <p:pic>
        <p:nvPicPr>
          <p:cNvPr id="14" name="Picture 13" descr="A graph of an electron scattering cross sections&#10;&#10;Description automatically generated">
            <a:extLst>
              <a:ext uri="{FF2B5EF4-FFF2-40B4-BE49-F238E27FC236}">
                <a16:creationId xmlns:a16="http://schemas.microsoft.com/office/drawing/2014/main" id="{408AC851-51DA-922E-2F8A-E3B1A8E42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834" y="143893"/>
            <a:ext cx="3495445" cy="2926853"/>
          </a:xfrm>
          <a:prstGeom prst="rect">
            <a:avLst/>
          </a:prstGeom>
        </p:spPr>
      </p:pic>
      <p:pic>
        <p:nvPicPr>
          <p:cNvPr id="21" name="Picture 20" descr="A diagram of an electron scattering cross sections&#10;&#10;Description automatically generated">
            <a:extLst>
              <a:ext uri="{FF2B5EF4-FFF2-40B4-BE49-F238E27FC236}">
                <a16:creationId xmlns:a16="http://schemas.microsoft.com/office/drawing/2014/main" id="{0C34055F-C565-17E6-5E32-4789F96DB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279" y="143893"/>
            <a:ext cx="3299857" cy="2763080"/>
          </a:xfrm>
          <a:prstGeom prst="rect">
            <a:avLst/>
          </a:prstGeom>
        </p:spPr>
      </p:pic>
      <p:pic>
        <p:nvPicPr>
          <p:cNvPr id="23" name="Picture 22" descr="A close up of a text&#10;&#10;Description automatically generated">
            <a:extLst>
              <a:ext uri="{FF2B5EF4-FFF2-40B4-BE49-F238E27FC236}">
                <a16:creationId xmlns:a16="http://schemas.microsoft.com/office/drawing/2014/main" id="{9883A989-291C-F432-7C88-777770DEB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1031" y="3070747"/>
            <a:ext cx="3229105" cy="1463860"/>
          </a:xfrm>
          <a:prstGeom prst="rect">
            <a:avLst/>
          </a:prstGeom>
        </p:spPr>
      </p:pic>
      <p:pic>
        <p:nvPicPr>
          <p:cNvPr id="25" name="Picture 24" descr="A close-up of a text&#10;&#10;Description automatically generated">
            <a:extLst>
              <a:ext uri="{FF2B5EF4-FFF2-40B4-BE49-F238E27FC236}">
                <a16:creationId xmlns:a16="http://schemas.microsoft.com/office/drawing/2014/main" id="{9320321A-83EE-7709-CC0D-8BD77FF4AC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1174" y="4255793"/>
            <a:ext cx="3229105" cy="818040"/>
          </a:xfrm>
          <a:prstGeom prst="rect">
            <a:avLst/>
          </a:prstGeom>
        </p:spPr>
      </p:pic>
      <p:pic>
        <p:nvPicPr>
          <p:cNvPr id="27" name="Picture 26" descr="A close-up of a text&#10;&#10;Description automatically generated">
            <a:extLst>
              <a:ext uri="{FF2B5EF4-FFF2-40B4-BE49-F238E27FC236}">
                <a16:creationId xmlns:a16="http://schemas.microsoft.com/office/drawing/2014/main" id="{5F747B53-B5B2-6C92-8E45-BB6646394E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1175" y="3070746"/>
            <a:ext cx="3229104" cy="120553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FFB4A9B-3BB0-3F75-B609-CD3DDFB98DD8}"/>
              </a:ext>
            </a:extLst>
          </p:cNvPr>
          <p:cNvGrpSpPr/>
          <p:nvPr/>
        </p:nvGrpSpPr>
        <p:grpSpPr>
          <a:xfrm>
            <a:off x="7232136" y="5478920"/>
            <a:ext cx="4806090" cy="1255279"/>
            <a:chOff x="7232136" y="5478920"/>
            <a:chExt cx="4806090" cy="125527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1F29E0A-819A-FEDA-7017-29F13524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75726" y="5478920"/>
              <a:ext cx="4762500" cy="520700"/>
            </a:xfrm>
            <a:prstGeom prst="rect">
              <a:avLst/>
            </a:prstGeom>
          </p:spPr>
        </p:pic>
        <p:pic>
          <p:nvPicPr>
            <p:cNvPr id="31" name="Picture 30" descr="A close-up of black text&#10;&#10;Description automatically generated">
              <a:extLst>
                <a:ext uri="{FF2B5EF4-FFF2-40B4-BE49-F238E27FC236}">
                  <a16:creationId xmlns:a16="http://schemas.microsoft.com/office/drawing/2014/main" id="{A4242039-2AC9-7461-DC64-B11566ABB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32136" y="5997599"/>
              <a:ext cx="4762500" cy="7366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59147A-0186-FA53-95FE-96BB0B05E76C}"/>
              </a:ext>
            </a:extLst>
          </p:cNvPr>
          <p:cNvGrpSpPr/>
          <p:nvPr/>
        </p:nvGrpSpPr>
        <p:grpSpPr>
          <a:xfrm>
            <a:off x="3402465" y="3428931"/>
            <a:ext cx="8592171" cy="3280772"/>
            <a:chOff x="3446055" y="3453427"/>
            <a:chExt cx="8592171" cy="328077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93C82E-C99A-F5FE-0814-8C7C679BA081}"/>
                </a:ext>
              </a:extLst>
            </p:cNvPr>
            <p:cNvSpPr/>
            <p:nvPr/>
          </p:nvSpPr>
          <p:spPr>
            <a:xfrm>
              <a:off x="7142556" y="5478920"/>
              <a:ext cx="4895670" cy="1255279"/>
            </a:xfrm>
            <a:prstGeom prst="rect">
              <a:avLst/>
            </a:prstGeom>
            <a:solidFill>
              <a:srgbClr val="4472C4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pic>
          <p:nvPicPr>
            <p:cNvPr id="37" name="Picture 36" descr="A diagram of a beam&#10;&#10;Description automatically generated with medium confidence">
              <a:extLst>
                <a:ext uri="{FF2B5EF4-FFF2-40B4-BE49-F238E27FC236}">
                  <a16:creationId xmlns:a16="http://schemas.microsoft.com/office/drawing/2014/main" id="{7775A178-5CF6-FE00-1743-68E3CB0A8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1601"/>
            <a:stretch/>
          </p:blipFill>
          <p:spPr>
            <a:xfrm>
              <a:off x="3446055" y="3453427"/>
              <a:ext cx="3594758" cy="3280772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5B3E4F6-998E-8434-BC21-AA0228AAF8A3}"/>
              </a:ext>
            </a:extLst>
          </p:cNvPr>
          <p:cNvSpPr txBox="1"/>
          <p:nvPr/>
        </p:nvSpPr>
        <p:spPr>
          <a:xfrm>
            <a:off x="4026090" y="2325446"/>
            <a:ext cx="1297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T" sz="1400" i="1" dirty="0">
                <a:solidFill>
                  <a:schemeClr val="accent1"/>
                </a:solidFill>
              </a:rPr>
              <a:t>42 citations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FC5F1A-0B4D-33DC-4EC1-31039DA0534D}"/>
              </a:ext>
            </a:extLst>
          </p:cNvPr>
          <p:cNvSpPr/>
          <p:nvPr/>
        </p:nvSpPr>
        <p:spPr>
          <a:xfrm>
            <a:off x="253056" y="4360724"/>
            <a:ext cx="3229105" cy="481100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BB878D-BD83-4E33-D3CC-AA20D211F878}"/>
              </a:ext>
            </a:extLst>
          </p:cNvPr>
          <p:cNvSpPr/>
          <p:nvPr/>
        </p:nvSpPr>
        <p:spPr>
          <a:xfrm>
            <a:off x="1904579" y="4139346"/>
            <a:ext cx="1559097" cy="221377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7B3D27-5DF7-F369-6172-DBDDC7D40434}"/>
              </a:ext>
            </a:extLst>
          </p:cNvPr>
          <p:cNvSpPr/>
          <p:nvPr/>
        </p:nvSpPr>
        <p:spPr>
          <a:xfrm>
            <a:off x="2503807" y="2918200"/>
            <a:ext cx="959870" cy="481100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BD0038-6F75-A0F4-4884-9C823919E986}"/>
              </a:ext>
            </a:extLst>
          </p:cNvPr>
          <p:cNvSpPr/>
          <p:nvPr/>
        </p:nvSpPr>
        <p:spPr>
          <a:xfrm>
            <a:off x="289472" y="3094368"/>
            <a:ext cx="2214334" cy="470095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C03779-43A2-F356-6761-51AA37919BCE}"/>
              </a:ext>
            </a:extLst>
          </p:cNvPr>
          <p:cNvSpPr/>
          <p:nvPr/>
        </p:nvSpPr>
        <p:spPr>
          <a:xfrm>
            <a:off x="918380" y="5114346"/>
            <a:ext cx="2139613" cy="207802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268DEC-45BF-02E0-A64D-8C2537C34C13}"/>
              </a:ext>
            </a:extLst>
          </p:cNvPr>
          <p:cNvSpPr/>
          <p:nvPr/>
        </p:nvSpPr>
        <p:spPr>
          <a:xfrm>
            <a:off x="5673039" y="4009931"/>
            <a:ext cx="3111197" cy="626464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7830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E63C39-85C3-19BF-E1DD-8E44E3D3F2A0}"/>
              </a:ext>
            </a:extLst>
          </p:cNvPr>
          <p:cNvSpPr/>
          <p:nvPr/>
        </p:nvSpPr>
        <p:spPr>
          <a:xfrm>
            <a:off x="543384" y="2234549"/>
            <a:ext cx="10658162" cy="740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68EE18A-8DA9-01A7-CE40-C8466F211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780" y="3060104"/>
            <a:ext cx="9002348" cy="2293773"/>
          </a:xfrm>
        </p:spPr>
        <p:txBody>
          <a:bodyPr>
            <a:normAutofit/>
          </a:bodyPr>
          <a:lstStyle/>
          <a:p>
            <a:r>
              <a:rPr lang="en-IT" dirty="0"/>
              <a:t>First publications of Steve at </a:t>
            </a:r>
            <a:r>
              <a:rPr lang="en-IT" dirty="0">
                <a:solidFill>
                  <a:schemeClr val="accent1"/>
                </a:solidFill>
              </a:rPr>
              <a:t>University of Liverpool</a:t>
            </a:r>
            <a:br>
              <a:rPr lang="en-IT" dirty="0"/>
            </a:br>
            <a:r>
              <a:rPr lang="en-IT" dirty="0"/>
              <a:t>are on the operation of Streamer Tubes for Delphi Exp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Two talks at</a:t>
            </a:r>
            <a:r>
              <a:rPr lang="en-IT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T" i="1" dirty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IT" i="1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IT" i="1" dirty="0">
                <a:solidFill>
                  <a:schemeClr val="bg1">
                    <a:lumMod val="65000"/>
                  </a:schemeClr>
                </a:solidFill>
              </a:rPr>
              <a:t> Vienna Wire Chamber Conference</a:t>
            </a:r>
            <a:r>
              <a:rPr lang="en-IT" dirty="0">
                <a:solidFill>
                  <a:schemeClr val="bg1">
                    <a:lumMod val="65000"/>
                  </a:schemeClr>
                </a:solidFill>
              </a:rPr>
              <a:t> in 1986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Two talks </a:t>
            </a:r>
            <a:r>
              <a:rPr lang="en-IT" dirty="0">
                <a:solidFill>
                  <a:schemeClr val="bg1">
                    <a:lumMod val="65000"/>
                  </a:schemeClr>
                </a:solidFill>
              </a:rPr>
              <a:t>at </a:t>
            </a:r>
            <a:r>
              <a:rPr lang="en-IT" i="1" dirty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en-IT" i="1" baseline="30000" dirty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-IT" i="1" dirty="0">
                <a:solidFill>
                  <a:schemeClr val="bg1">
                    <a:lumMod val="65000"/>
                  </a:schemeClr>
                </a:solidFill>
              </a:rPr>
              <a:t> Position Sensitive Detectors Conference </a:t>
            </a:r>
            <a:r>
              <a:rPr lang="en-IT" dirty="0">
                <a:solidFill>
                  <a:schemeClr val="bg1">
                    <a:lumMod val="65000"/>
                  </a:schemeClr>
                </a:solidFill>
              </a:rPr>
              <a:t>in 1987</a:t>
            </a:r>
          </a:p>
          <a:p>
            <a:pPr lvl="1"/>
            <a:r>
              <a:rPr lang="en-IT" dirty="0"/>
              <a:t>One </a:t>
            </a:r>
            <a:r>
              <a:rPr lang="en-GB" dirty="0"/>
              <a:t>talk at</a:t>
            </a:r>
            <a:r>
              <a:rPr lang="en-IT" dirty="0"/>
              <a:t> </a:t>
            </a:r>
            <a:r>
              <a:rPr lang="en-IT" i="1" dirty="0">
                <a:solidFill>
                  <a:schemeClr val="accent1"/>
                </a:solidFill>
              </a:rPr>
              <a:t>5</a:t>
            </a:r>
            <a:r>
              <a:rPr lang="en-IT" i="1" baseline="30000" dirty="0">
                <a:solidFill>
                  <a:schemeClr val="accent1"/>
                </a:solidFill>
              </a:rPr>
              <a:t>th</a:t>
            </a:r>
            <a:r>
              <a:rPr lang="en-IT" i="1" dirty="0">
                <a:solidFill>
                  <a:schemeClr val="accent1"/>
                </a:solidFill>
              </a:rPr>
              <a:t> Vienna Wire Chamber Conference</a:t>
            </a:r>
            <a:r>
              <a:rPr lang="en-IT" dirty="0">
                <a:solidFill>
                  <a:schemeClr val="accent1"/>
                </a:solidFill>
              </a:rPr>
              <a:t> </a:t>
            </a:r>
            <a:r>
              <a:rPr lang="en-IT" dirty="0">
                <a:solidFill>
                  <a:schemeClr val="bg1">
                    <a:lumMod val="65000"/>
                  </a:schemeClr>
                </a:solidFill>
              </a:rPr>
              <a:t>in </a:t>
            </a:r>
            <a:r>
              <a:rPr lang="en-IT" dirty="0">
                <a:solidFill>
                  <a:schemeClr val="accent1"/>
                </a:solidFill>
              </a:rPr>
              <a:t>1988</a:t>
            </a:r>
          </a:p>
        </p:txBody>
      </p:sp>
      <p:pic>
        <p:nvPicPr>
          <p:cNvPr id="33" name="Picture 2" descr="VCI 2025 – Vienna Conference on Instrumentation 2025">
            <a:extLst>
              <a:ext uri="{FF2B5EF4-FFF2-40B4-BE49-F238E27FC236}">
                <a16:creationId xmlns:a16="http://schemas.microsoft.com/office/drawing/2014/main" id="{F3188916-EBE3-7B70-C871-097914D66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65" y="3060104"/>
            <a:ext cx="2402369" cy="164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ELPHI experiment">
            <a:extLst>
              <a:ext uri="{FF2B5EF4-FFF2-40B4-BE49-F238E27FC236}">
                <a16:creationId xmlns:a16="http://schemas.microsoft.com/office/drawing/2014/main" id="{C522F096-D816-6065-7198-615BB1E92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434" y="2207822"/>
            <a:ext cx="1567543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A document with text on it&#10;&#10;Description automatically generated">
            <a:extLst>
              <a:ext uri="{FF2B5EF4-FFF2-40B4-BE49-F238E27FC236}">
                <a16:creationId xmlns:a16="http://schemas.microsoft.com/office/drawing/2014/main" id="{FE1F449C-FEE4-2D59-30BE-1D89E168D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384" y="3487003"/>
            <a:ext cx="7772400" cy="334932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9AD858-37EE-5298-F9C1-75BC3E9DEC55}"/>
              </a:ext>
            </a:extLst>
          </p:cNvPr>
          <p:cNvGrpSpPr/>
          <p:nvPr/>
        </p:nvGrpSpPr>
        <p:grpSpPr>
          <a:xfrm>
            <a:off x="330711" y="106007"/>
            <a:ext cx="11706204" cy="1947505"/>
            <a:chOff x="25052" y="2016579"/>
            <a:chExt cx="11706204" cy="1947505"/>
          </a:xfrm>
        </p:grpSpPr>
        <p:sp>
          <p:nvSpPr>
            <p:cNvPr id="3" name="Chevron 2">
              <a:extLst>
                <a:ext uri="{FF2B5EF4-FFF2-40B4-BE49-F238E27FC236}">
                  <a16:creationId xmlns:a16="http://schemas.microsoft.com/office/drawing/2014/main" id="{DA0F7767-A55E-C4DC-7526-02D579698127}"/>
                </a:ext>
              </a:extLst>
            </p:cNvPr>
            <p:cNvSpPr/>
            <p:nvPr/>
          </p:nvSpPr>
          <p:spPr>
            <a:xfrm>
              <a:off x="327484" y="2391228"/>
              <a:ext cx="2160536" cy="1567543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4" name="Chevron 3">
              <a:extLst>
                <a:ext uri="{FF2B5EF4-FFF2-40B4-BE49-F238E27FC236}">
                  <a16:creationId xmlns:a16="http://schemas.microsoft.com/office/drawing/2014/main" id="{E153F0FF-F858-B657-6B24-F15CA6324103}"/>
                </a:ext>
              </a:extLst>
            </p:cNvPr>
            <p:cNvSpPr/>
            <p:nvPr/>
          </p:nvSpPr>
          <p:spPr>
            <a:xfrm>
              <a:off x="4899484" y="2396541"/>
              <a:ext cx="3925626" cy="1567543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7" name="Chevron 6">
              <a:extLst>
                <a:ext uri="{FF2B5EF4-FFF2-40B4-BE49-F238E27FC236}">
                  <a16:creationId xmlns:a16="http://schemas.microsoft.com/office/drawing/2014/main" id="{C7532648-1DE5-10A9-62FF-997349415A96}"/>
                </a:ext>
              </a:extLst>
            </p:cNvPr>
            <p:cNvSpPr/>
            <p:nvPr/>
          </p:nvSpPr>
          <p:spPr>
            <a:xfrm>
              <a:off x="1851484" y="2391227"/>
              <a:ext cx="2160536" cy="1567543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20" name="Chevron 19">
              <a:extLst>
                <a:ext uri="{FF2B5EF4-FFF2-40B4-BE49-F238E27FC236}">
                  <a16:creationId xmlns:a16="http://schemas.microsoft.com/office/drawing/2014/main" id="{2130ED11-96FF-4CD4-46CC-2D9DE9F6AD3B}"/>
                </a:ext>
              </a:extLst>
            </p:cNvPr>
            <p:cNvSpPr/>
            <p:nvPr/>
          </p:nvSpPr>
          <p:spPr>
            <a:xfrm>
              <a:off x="3375484" y="2391227"/>
              <a:ext cx="2160536" cy="1567543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29" name="Chevron 28">
              <a:extLst>
                <a:ext uri="{FF2B5EF4-FFF2-40B4-BE49-F238E27FC236}">
                  <a16:creationId xmlns:a16="http://schemas.microsoft.com/office/drawing/2014/main" id="{98786C33-07CD-BA53-5ECB-547E2B28003D}"/>
                </a:ext>
              </a:extLst>
            </p:cNvPr>
            <p:cNvSpPr/>
            <p:nvPr/>
          </p:nvSpPr>
          <p:spPr>
            <a:xfrm>
              <a:off x="8145210" y="2391226"/>
              <a:ext cx="3586046" cy="1567543"/>
            </a:xfrm>
            <a:prstGeom prst="chevro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EA8F72B-03CE-3368-5FCC-3BC1E8836F18}"/>
                </a:ext>
              </a:extLst>
            </p:cNvPr>
            <p:cNvSpPr txBox="1"/>
            <p:nvPr/>
          </p:nvSpPr>
          <p:spPr>
            <a:xfrm>
              <a:off x="25052" y="2021894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2131446-A86B-BFCB-2E46-84CCF1424624}"/>
                </a:ext>
              </a:extLst>
            </p:cNvPr>
            <p:cNvSpPr txBox="1"/>
            <p:nvPr/>
          </p:nvSpPr>
          <p:spPr>
            <a:xfrm>
              <a:off x="1443591" y="2021894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1974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BC1C0FA-5A0A-BE11-1117-DA4A53BBD566}"/>
                </a:ext>
              </a:extLst>
            </p:cNvPr>
            <p:cNvSpPr txBox="1"/>
            <p:nvPr/>
          </p:nvSpPr>
          <p:spPr>
            <a:xfrm>
              <a:off x="3017208" y="2027209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1979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B9064B4-BAE7-2811-4521-E938F4211D7F}"/>
                </a:ext>
              </a:extLst>
            </p:cNvPr>
            <p:cNvSpPr txBox="1"/>
            <p:nvPr/>
          </p:nvSpPr>
          <p:spPr>
            <a:xfrm>
              <a:off x="4486712" y="2016581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1982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F2A13CD-D0A3-314C-976F-47A199FB6551}"/>
                </a:ext>
              </a:extLst>
            </p:cNvPr>
            <p:cNvSpPr txBox="1"/>
            <p:nvPr/>
          </p:nvSpPr>
          <p:spPr>
            <a:xfrm>
              <a:off x="7564326" y="2016581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2005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F17C714-1BE3-DA81-F079-9052331F96C6}"/>
                </a:ext>
              </a:extLst>
            </p:cNvPr>
            <p:cNvSpPr txBox="1"/>
            <p:nvPr/>
          </p:nvSpPr>
          <p:spPr>
            <a:xfrm>
              <a:off x="10701952" y="2016579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2025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130BDA1-D6FB-2569-29C7-C063490F060D}"/>
                </a:ext>
              </a:extLst>
            </p:cNvPr>
            <p:cNvSpPr txBox="1"/>
            <p:nvPr/>
          </p:nvSpPr>
          <p:spPr>
            <a:xfrm>
              <a:off x="1010999" y="2851831"/>
              <a:ext cx="1350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University Manchester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80A84B-771A-E9B0-9A3A-1152F7421CEA}"/>
                </a:ext>
              </a:extLst>
            </p:cNvPr>
            <p:cNvSpPr txBox="1"/>
            <p:nvPr/>
          </p:nvSpPr>
          <p:spPr>
            <a:xfrm>
              <a:off x="4114757" y="2759380"/>
              <a:ext cx="135033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CERN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sz="1400" dirty="0">
                  <a:solidFill>
                    <a:schemeClr val="bg1"/>
                  </a:solidFill>
                </a:rPr>
                <a:t>(Affiliated with QMC London)</a:t>
              </a:r>
              <a:endParaRPr lang="en-IT" sz="1400" i="1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C79A32C-AC83-0C7D-7486-61A7712D8FE3}"/>
                </a:ext>
              </a:extLst>
            </p:cNvPr>
            <p:cNvSpPr txBox="1"/>
            <p:nvPr/>
          </p:nvSpPr>
          <p:spPr>
            <a:xfrm>
              <a:off x="2567657" y="2713331"/>
              <a:ext cx="135033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Rutherford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dirty="0">
                  <a:solidFill>
                    <a:schemeClr val="bg1"/>
                  </a:solidFill>
                </a:rPr>
                <a:t>Appleton Laboratory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sz="1400" i="1" dirty="0">
                  <a:solidFill>
                    <a:schemeClr val="bg1"/>
                  </a:solidFill>
                </a:rPr>
                <a:t>Didcot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3D3CE48-AE73-D0D6-A5F5-0E245C2DA5AB}"/>
                </a:ext>
              </a:extLst>
            </p:cNvPr>
            <p:cNvSpPr txBox="1"/>
            <p:nvPr/>
          </p:nvSpPr>
          <p:spPr>
            <a:xfrm>
              <a:off x="6137965" y="2865754"/>
              <a:ext cx="1350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University of Liverpool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D029A70-9D3F-B1B8-0580-0598C1E1C499}"/>
                </a:ext>
              </a:extLst>
            </p:cNvPr>
            <p:cNvSpPr txBox="1"/>
            <p:nvPr/>
          </p:nvSpPr>
          <p:spPr>
            <a:xfrm>
              <a:off x="9496922" y="2990330"/>
              <a:ext cx="1350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Glasgow</a:t>
              </a:r>
              <a:endParaRPr lang="en-IT" sz="14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54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ocument with text on it&#10;&#10;Description automatically generated">
            <a:extLst>
              <a:ext uri="{FF2B5EF4-FFF2-40B4-BE49-F238E27FC236}">
                <a16:creationId xmlns:a16="http://schemas.microsoft.com/office/drawing/2014/main" id="{F723C096-436B-9440-5AEE-AF4888FAA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35" y="252484"/>
            <a:ext cx="7772400" cy="334932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3C2B69-6AA4-F8DF-A3FB-EE608EBB8E38}"/>
              </a:ext>
            </a:extLst>
          </p:cNvPr>
          <p:cNvSpPr txBox="1"/>
          <p:nvPr/>
        </p:nvSpPr>
        <p:spPr>
          <a:xfrm>
            <a:off x="6837529" y="3601807"/>
            <a:ext cx="1297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T" sz="1400" i="1" dirty="0">
                <a:solidFill>
                  <a:schemeClr val="accent1"/>
                </a:solidFill>
              </a:rPr>
              <a:t>117 citations</a:t>
            </a:r>
          </a:p>
        </p:txBody>
      </p:sp>
      <p:pic>
        <p:nvPicPr>
          <p:cNvPr id="7" name="Picture 6" descr="A graph of a reaction&#10;&#10;Description automatically generated with medium confidence">
            <a:extLst>
              <a:ext uri="{FF2B5EF4-FFF2-40B4-BE49-F238E27FC236}">
                <a16:creationId xmlns:a16="http://schemas.microsoft.com/office/drawing/2014/main" id="{1F33DE4B-B1D3-F599-70F0-76D4DAB10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614" y="124985"/>
            <a:ext cx="3347450" cy="2618216"/>
          </a:xfrm>
          <a:prstGeom prst="rect">
            <a:avLst/>
          </a:prstGeom>
        </p:spPr>
      </p:pic>
      <p:pic>
        <p:nvPicPr>
          <p:cNvPr id="9" name="Picture 8" descr="A diagram of water and excitation&#10;&#10;Description automatically generated">
            <a:extLst>
              <a:ext uri="{FF2B5EF4-FFF2-40B4-BE49-F238E27FC236}">
                <a16:creationId xmlns:a16="http://schemas.microsoft.com/office/drawing/2014/main" id="{D55C8CED-F865-D3FC-91EB-455FDEE40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694" y="2814467"/>
            <a:ext cx="3206370" cy="3974092"/>
          </a:xfrm>
          <a:prstGeom prst="rect">
            <a:avLst/>
          </a:prstGeom>
        </p:spPr>
      </p:pic>
      <p:pic>
        <p:nvPicPr>
          <p:cNvPr id="11" name="Picture 10" descr="A graph of a graph showing a number of different types of liquid&#10;&#10;Description automatically generated with medium confidence">
            <a:extLst>
              <a:ext uri="{FF2B5EF4-FFF2-40B4-BE49-F238E27FC236}">
                <a16:creationId xmlns:a16="http://schemas.microsoft.com/office/drawing/2014/main" id="{560E7582-C5B0-177D-7308-FC44B7912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35" y="3772573"/>
            <a:ext cx="4242431" cy="29932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2A8BA9-CB61-D6F4-C0E4-15F93314B265}"/>
              </a:ext>
            </a:extLst>
          </p:cNvPr>
          <p:cNvGrpSpPr/>
          <p:nvPr/>
        </p:nvGrpSpPr>
        <p:grpSpPr>
          <a:xfrm>
            <a:off x="4476466" y="3962973"/>
            <a:ext cx="4036971" cy="2802871"/>
            <a:chOff x="4476466" y="3962973"/>
            <a:chExt cx="4036971" cy="2802871"/>
          </a:xfrm>
        </p:grpSpPr>
        <p:pic>
          <p:nvPicPr>
            <p:cNvPr id="13" name="Picture 12" descr="A close-up of a text&#10;&#10;Description automatically generated">
              <a:extLst>
                <a:ext uri="{FF2B5EF4-FFF2-40B4-BE49-F238E27FC236}">
                  <a16:creationId xmlns:a16="http://schemas.microsoft.com/office/drawing/2014/main" id="{C8575FE8-C4C2-FE93-19D7-B9C077D35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76466" y="3962973"/>
              <a:ext cx="4036971" cy="280287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A2C146E-939E-AF42-FF00-43EA1682EA3E}"/>
                </a:ext>
              </a:extLst>
            </p:cNvPr>
            <p:cNvSpPr/>
            <p:nvPr/>
          </p:nvSpPr>
          <p:spPr>
            <a:xfrm>
              <a:off x="4575176" y="5173509"/>
              <a:ext cx="3789335" cy="567724"/>
            </a:xfrm>
            <a:prstGeom prst="rect">
              <a:avLst/>
            </a:prstGeom>
            <a:solidFill>
              <a:schemeClr val="accent4">
                <a:alpha val="2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E1D5B16-40FF-D3DA-A72A-EF9358B5EF19}"/>
                </a:ext>
              </a:extLst>
            </p:cNvPr>
            <p:cNvSpPr/>
            <p:nvPr/>
          </p:nvSpPr>
          <p:spPr>
            <a:xfrm>
              <a:off x="7497028" y="4961743"/>
              <a:ext cx="867483" cy="211765"/>
            </a:xfrm>
            <a:prstGeom prst="rect">
              <a:avLst/>
            </a:prstGeom>
            <a:solidFill>
              <a:schemeClr val="accent4">
                <a:alpha val="2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E8AC45-9B08-4739-378B-50493117BAFF}"/>
              </a:ext>
            </a:extLst>
          </p:cNvPr>
          <p:cNvGrpSpPr/>
          <p:nvPr/>
        </p:nvGrpSpPr>
        <p:grpSpPr>
          <a:xfrm>
            <a:off x="135325" y="5067625"/>
            <a:ext cx="4341141" cy="1696023"/>
            <a:chOff x="135325" y="5067625"/>
            <a:chExt cx="4341141" cy="1696023"/>
          </a:xfrm>
        </p:grpSpPr>
        <p:pic>
          <p:nvPicPr>
            <p:cNvPr id="12292" name="Picture 4" descr="Shiv Nadar University - Dr. Archana Sharma, Principal Scientist at the #CERN  Laboratory in Geneva, Switzerland was at Shiv Nadar University to deliver a  talk on “The Origin of the Universe”. Over">
              <a:extLst>
                <a:ext uri="{FF2B5EF4-FFF2-40B4-BE49-F238E27FC236}">
                  <a16:creationId xmlns:a16="http://schemas.microsoft.com/office/drawing/2014/main" id="{1217F83C-4D1D-66BF-3710-95A0A9252C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68" r="8193"/>
            <a:stretch/>
          </p:blipFill>
          <p:spPr bwMode="auto">
            <a:xfrm>
              <a:off x="135325" y="5067625"/>
              <a:ext cx="1606663" cy="1696023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F623E8-296E-ABC8-D4FB-DFE0B774A70F}"/>
                </a:ext>
              </a:extLst>
            </p:cNvPr>
            <p:cNvSpPr txBox="1"/>
            <p:nvPr/>
          </p:nvSpPr>
          <p:spPr>
            <a:xfrm>
              <a:off x="1824965" y="5563319"/>
              <a:ext cx="2651501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T" dirty="0"/>
                <a:t>Contribution by </a:t>
              </a:r>
              <a:br>
                <a:rPr lang="en-IT" dirty="0"/>
              </a:br>
              <a:r>
                <a:rPr lang="en-IT" dirty="0"/>
                <a:t>Archana Sharma</a:t>
              </a:r>
              <a:br>
                <a:rPr lang="en-IT" dirty="0"/>
              </a:br>
              <a:r>
                <a:rPr lang="en-IT" dirty="0">
                  <a:solidFill>
                    <a:srgbClr val="0070C0"/>
                  </a:solidFill>
                </a:rPr>
                <a:t>Steve Biagi: Behind the </a:t>
              </a:r>
              <a:br>
                <a:rPr lang="en-IT" dirty="0">
                  <a:solidFill>
                    <a:srgbClr val="0070C0"/>
                  </a:solidFill>
                </a:rPr>
              </a:br>
              <a:r>
                <a:rPr lang="en-IT" dirty="0">
                  <a:solidFill>
                    <a:srgbClr val="0070C0"/>
                  </a:solidFill>
                </a:rPr>
                <a:t>scenes, ahead of his time!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960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A0747C7B-1744-0B0F-7BFC-48A8F5CA1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83" y="329067"/>
            <a:ext cx="6223733" cy="616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aph of energy and energy&#10;&#10;Description automatically generated">
            <a:extLst>
              <a:ext uri="{FF2B5EF4-FFF2-40B4-BE49-F238E27FC236}">
                <a16:creationId xmlns:a16="http://schemas.microsoft.com/office/drawing/2014/main" id="{25BD5674-51FB-194D-C031-3AE05B2D5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206" y="1898208"/>
            <a:ext cx="4744104" cy="4832554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39C65014-8D56-0717-611C-1F9A0F1CD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206" y="0"/>
            <a:ext cx="6219331" cy="1898207"/>
          </a:xfrm>
          <a:prstGeom prst="rect">
            <a:avLst/>
          </a:prstGeom>
        </p:spPr>
      </p:pic>
      <p:pic>
        <p:nvPicPr>
          <p:cNvPr id="9" name="Picture 8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052FED38-EC8A-D47E-28DD-7E1116013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0227" y="2650595"/>
            <a:ext cx="3099310" cy="8232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9D0C4F-4948-30F7-9294-0C2E816028B9}"/>
              </a:ext>
            </a:extLst>
          </p:cNvPr>
          <p:cNvSpPr txBox="1"/>
          <p:nvPr/>
        </p:nvSpPr>
        <p:spPr>
          <a:xfrm>
            <a:off x="9703558" y="3766782"/>
            <a:ext cx="216999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0070C0"/>
                </a:solidFill>
              </a:rPr>
              <a:t>Steve has 24 publications with the Delphi Collaboration, from 1989 to 1992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607D4F-1920-25CB-06CE-FA8123EBFD63}"/>
              </a:ext>
            </a:extLst>
          </p:cNvPr>
          <p:cNvSpPr txBox="1"/>
          <p:nvPr/>
        </p:nvSpPr>
        <p:spPr>
          <a:xfrm>
            <a:off x="10781545" y="1583008"/>
            <a:ext cx="1297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T" sz="1400" i="1" dirty="0">
                <a:solidFill>
                  <a:schemeClr val="accent1"/>
                </a:solidFill>
              </a:rPr>
              <a:t>231 citations</a:t>
            </a:r>
          </a:p>
        </p:txBody>
      </p:sp>
    </p:spTree>
    <p:extLst>
      <p:ext uri="{BB962C8B-B14F-4D97-AF65-F5344CB8AC3E}">
        <p14:creationId xmlns:p14="http://schemas.microsoft.com/office/powerpoint/2010/main" val="4083211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A0541-B5FF-15F2-EA61-E9B24BF8E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779" y="3060104"/>
            <a:ext cx="9759752" cy="2716542"/>
          </a:xfrm>
        </p:spPr>
        <p:txBody>
          <a:bodyPr>
            <a:normAutofit/>
          </a:bodyPr>
          <a:lstStyle/>
          <a:p>
            <a:r>
              <a:rPr lang="en-IT" dirty="0"/>
              <a:t>First publications of Steve at </a:t>
            </a:r>
            <a:r>
              <a:rPr lang="en-IT" dirty="0">
                <a:solidFill>
                  <a:schemeClr val="accent1"/>
                </a:solidFill>
              </a:rPr>
              <a:t>University of Liverpool</a:t>
            </a:r>
            <a:br>
              <a:rPr lang="en-IT" dirty="0"/>
            </a:br>
            <a:r>
              <a:rPr lang="en-IT" dirty="0"/>
              <a:t>are on the operation of Streamer Tubes for Delphi Exp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Two talks at</a:t>
            </a:r>
            <a:r>
              <a:rPr lang="en-IT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T" i="1" dirty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IT" i="1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IT" i="1" dirty="0">
                <a:solidFill>
                  <a:schemeClr val="bg1">
                    <a:lumMod val="65000"/>
                  </a:schemeClr>
                </a:solidFill>
              </a:rPr>
              <a:t> Vienna Wire Chamber Conference</a:t>
            </a:r>
            <a:r>
              <a:rPr lang="en-IT" dirty="0">
                <a:solidFill>
                  <a:schemeClr val="bg1">
                    <a:lumMod val="65000"/>
                  </a:schemeClr>
                </a:solidFill>
              </a:rPr>
              <a:t> in 1986 </a:t>
            </a:r>
          </a:p>
          <a:p>
            <a:pPr lvl="1"/>
            <a:r>
              <a:rPr lang="en-GB" dirty="0"/>
              <a:t>Two talks </a:t>
            </a:r>
            <a:r>
              <a:rPr lang="en-IT" dirty="0"/>
              <a:t>at </a:t>
            </a:r>
            <a:r>
              <a:rPr lang="en-IT" i="1" dirty="0">
                <a:solidFill>
                  <a:schemeClr val="accent1"/>
                </a:solidFill>
              </a:rPr>
              <a:t>1</a:t>
            </a:r>
            <a:r>
              <a:rPr lang="en-IT" i="1" baseline="30000" dirty="0">
                <a:solidFill>
                  <a:schemeClr val="accent1"/>
                </a:solidFill>
              </a:rPr>
              <a:t>st</a:t>
            </a:r>
            <a:r>
              <a:rPr lang="en-IT" i="1" dirty="0">
                <a:solidFill>
                  <a:schemeClr val="accent1"/>
                </a:solidFill>
              </a:rPr>
              <a:t> Position Sensitive Detectors Conference </a:t>
            </a:r>
            <a:r>
              <a:rPr lang="en-IT" dirty="0"/>
              <a:t>in </a:t>
            </a:r>
            <a:r>
              <a:rPr lang="en-IT" dirty="0">
                <a:solidFill>
                  <a:schemeClr val="accent1"/>
                </a:solidFill>
              </a:rPr>
              <a:t>1987</a:t>
            </a:r>
          </a:p>
          <a:p>
            <a:pPr lvl="1"/>
            <a:r>
              <a:rPr lang="en-IT" dirty="0"/>
              <a:t>One </a:t>
            </a:r>
            <a:r>
              <a:rPr lang="en-GB" dirty="0"/>
              <a:t>talk at</a:t>
            </a:r>
            <a:r>
              <a:rPr lang="en-IT" dirty="0"/>
              <a:t> </a:t>
            </a:r>
            <a:r>
              <a:rPr lang="en-IT" i="1" dirty="0">
                <a:solidFill>
                  <a:schemeClr val="accent1"/>
                </a:solidFill>
              </a:rPr>
              <a:t>5</a:t>
            </a:r>
            <a:r>
              <a:rPr lang="en-IT" i="1" baseline="30000" dirty="0">
                <a:solidFill>
                  <a:schemeClr val="accent1"/>
                </a:solidFill>
              </a:rPr>
              <a:t>th</a:t>
            </a:r>
            <a:r>
              <a:rPr lang="en-IT" i="1" dirty="0">
                <a:solidFill>
                  <a:schemeClr val="accent1"/>
                </a:solidFill>
              </a:rPr>
              <a:t> Vienna Wire Chamber Conference</a:t>
            </a:r>
            <a:r>
              <a:rPr lang="en-IT" dirty="0">
                <a:solidFill>
                  <a:schemeClr val="accent1"/>
                </a:solidFill>
              </a:rPr>
              <a:t> </a:t>
            </a:r>
            <a:r>
              <a:rPr lang="en-IT" dirty="0">
                <a:solidFill>
                  <a:schemeClr val="bg1">
                    <a:lumMod val="65000"/>
                  </a:schemeClr>
                </a:solidFill>
              </a:rPr>
              <a:t>in </a:t>
            </a:r>
            <a:r>
              <a:rPr lang="en-IT" dirty="0">
                <a:solidFill>
                  <a:schemeClr val="accent1"/>
                </a:solidFill>
              </a:rPr>
              <a:t>1988</a:t>
            </a:r>
          </a:p>
          <a:p>
            <a:pPr lvl="1"/>
            <a:r>
              <a:rPr lang="en-IT" dirty="0"/>
              <a:t>Another talk at </a:t>
            </a:r>
            <a:r>
              <a:rPr lang="en-IT" dirty="0">
                <a:solidFill>
                  <a:schemeClr val="accent1"/>
                </a:solidFill>
              </a:rPr>
              <a:t>2</a:t>
            </a:r>
            <a:r>
              <a:rPr lang="en-IT" baseline="30000" dirty="0">
                <a:solidFill>
                  <a:schemeClr val="accent1"/>
                </a:solidFill>
              </a:rPr>
              <a:t>nd</a:t>
            </a:r>
            <a:r>
              <a:rPr lang="en-IT" dirty="0">
                <a:solidFill>
                  <a:schemeClr val="accent1"/>
                </a:solidFill>
              </a:rPr>
              <a:t> </a:t>
            </a:r>
            <a:r>
              <a:rPr lang="en-IT" i="1" dirty="0">
                <a:solidFill>
                  <a:schemeClr val="accent1"/>
                </a:solidFill>
              </a:rPr>
              <a:t>Position Sensitive Detectors Conference </a:t>
            </a:r>
            <a:r>
              <a:rPr lang="en-IT" dirty="0"/>
              <a:t>in </a:t>
            </a:r>
            <a:r>
              <a:rPr lang="en-IT" dirty="0">
                <a:solidFill>
                  <a:schemeClr val="accent1"/>
                </a:solidFill>
              </a:rPr>
              <a:t>1990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E3236E-DC88-4AA0-1C9F-3EB40F434A28}"/>
              </a:ext>
            </a:extLst>
          </p:cNvPr>
          <p:cNvSpPr/>
          <p:nvPr/>
        </p:nvSpPr>
        <p:spPr>
          <a:xfrm>
            <a:off x="543384" y="2234549"/>
            <a:ext cx="10658162" cy="621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4" name="Picture 4" descr="DELPHI experiment">
            <a:extLst>
              <a:ext uri="{FF2B5EF4-FFF2-40B4-BE49-F238E27FC236}">
                <a16:creationId xmlns:a16="http://schemas.microsoft.com/office/drawing/2014/main" id="{5CDF2AE0-C8CA-7925-33D0-A860B4E41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434" y="2207822"/>
            <a:ext cx="1567543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ome | PSD13: 13th International Conference on Position Sensitive Detectors">
            <a:extLst>
              <a:ext uri="{FF2B5EF4-FFF2-40B4-BE49-F238E27FC236}">
                <a16:creationId xmlns:a16="http://schemas.microsoft.com/office/drawing/2014/main" id="{BD2FCA40-2EAB-D8DA-F64C-7F04DBE5A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61"/>
          <a:stretch/>
        </p:blipFill>
        <p:spPr bwMode="auto">
          <a:xfrm>
            <a:off x="109182" y="2925567"/>
            <a:ext cx="2674375" cy="165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6AA3479-F20B-CBA4-720E-E048D80A6433}"/>
              </a:ext>
            </a:extLst>
          </p:cNvPr>
          <p:cNvGrpSpPr/>
          <p:nvPr/>
        </p:nvGrpSpPr>
        <p:grpSpPr>
          <a:xfrm>
            <a:off x="330711" y="106007"/>
            <a:ext cx="11706204" cy="1947505"/>
            <a:chOff x="25052" y="2016579"/>
            <a:chExt cx="11706204" cy="1947505"/>
          </a:xfrm>
        </p:grpSpPr>
        <p:sp>
          <p:nvSpPr>
            <p:cNvPr id="20" name="Chevron 19">
              <a:extLst>
                <a:ext uri="{FF2B5EF4-FFF2-40B4-BE49-F238E27FC236}">
                  <a16:creationId xmlns:a16="http://schemas.microsoft.com/office/drawing/2014/main" id="{E0563EC8-94CE-910D-5B69-B0E44CCB7663}"/>
                </a:ext>
              </a:extLst>
            </p:cNvPr>
            <p:cNvSpPr/>
            <p:nvPr/>
          </p:nvSpPr>
          <p:spPr>
            <a:xfrm>
              <a:off x="327484" y="2391228"/>
              <a:ext cx="2160536" cy="1567543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29" name="Chevron 28">
              <a:extLst>
                <a:ext uri="{FF2B5EF4-FFF2-40B4-BE49-F238E27FC236}">
                  <a16:creationId xmlns:a16="http://schemas.microsoft.com/office/drawing/2014/main" id="{7AE0C430-FB02-6D6D-5769-811E245A352A}"/>
                </a:ext>
              </a:extLst>
            </p:cNvPr>
            <p:cNvSpPr/>
            <p:nvPr/>
          </p:nvSpPr>
          <p:spPr>
            <a:xfrm>
              <a:off x="4899484" y="2396541"/>
              <a:ext cx="3925626" cy="1567543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30" name="Chevron 29">
              <a:extLst>
                <a:ext uri="{FF2B5EF4-FFF2-40B4-BE49-F238E27FC236}">
                  <a16:creationId xmlns:a16="http://schemas.microsoft.com/office/drawing/2014/main" id="{3D147F72-648A-E5F4-888B-8F07A75D2675}"/>
                </a:ext>
              </a:extLst>
            </p:cNvPr>
            <p:cNvSpPr/>
            <p:nvPr/>
          </p:nvSpPr>
          <p:spPr>
            <a:xfrm>
              <a:off x="1851484" y="2391227"/>
              <a:ext cx="2160536" cy="1567543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31" name="Chevron 30">
              <a:extLst>
                <a:ext uri="{FF2B5EF4-FFF2-40B4-BE49-F238E27FC236}">
                  <a16:creationId xmlns:a16="http://schemas.microsoft.com/office/drawing/2014/main" id="{09EA1A13-A0F4-5C06-D79E-1F87AD560BE0}"/>
                </a:ext>
              </a:extLst>
            </p:cNvPr>
            <p:cNvSpPr/>
            <p:nvPr/>
          </p:nvSpPr>
          <p:spPr>
            <a:xfrm>
              <a:off x="3375484" y="2391227"/>
              <a:ext cx="2160536" cy="1567543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32" name="Chevron 31">
              <a:extLst>
                <a:ext uri="{FF2B5EF4-FFF2-40B4-BE49-F238E27FC236}">
                  <a16:creationId xmlns:a16="http://schemas.microsoft.com/office/drawing/2014/main" id="{F26AD538-F16F-2188-D51D-7ACED718F74A}"/>
                </a:ext>
              </a:extLst>
            </p:cNvPr>
            <p:cNvSpPr/>
            <p:nvPr/>
          </p:nvSpPr>
          <p:spPr>
            <a:xfrm>
              <a:off x="8145210" y="2391226"/>
              <a:ext cx="3586046" cy="1567543"/>
            </a:xfrm>
            <a:prstGeom prst="chevro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BFF7AAE-1C25-F832-1835-470521727BE0}"/>
                </a:ext>
              </a:extLst>
            </p:cNvPr>
            <p:cNvSpPr txBox="1"/>
            <p:nvPr/>
          </p:nvSpPr>
          <p:spPr>
            <a:xfrm>
              <a:off x="25052" y="2021894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460695-E2D1-50ED-FD04-9D394FB1C792}"/>
                </a:ext>
              </a:extLst>
            </p:cNvPr>
            <p:cNvSpPr txBox="1"/>
            <p:nvPr/>
          </p:nvSpPr>
          <p:spPr>
            <a:xfrm>
              <a:off x="1443591" y="2021894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1974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5049BFE-B794-DC9B-F27B-1A08FDD43855}"/>
                </a:ext>
              </a:extLst>
            </p:cNvPr>
            <p:cNvSpPr txBox="1"/>
            <p:nvPr/>
          </p:nvSpPr>
          <p:spPr>
            <a:xfrm>
              <a:off x="3017208" y="2027209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1979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7F50FCA-17DD-1BFA-DD9B-F8500B7A24E4}"/>
                </a:ext>
              </a:extLst>
            </p:cNvPr>
            <p:cNvSpPr txBox="1"/>
            <p:nvPr/>
          </p:nvSpPr>
          <p:spPr>
            <a:xfrm>
              <a:off x="4486712" y="2016581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1982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B5FDC04-CEF8-0103-C3DF-433BC73569B3}"/>
                </a:ext>
              </a:extLst>
            </p:cNvPr>
            <p:cNvSpPr txBox="1"/>
            <p:nvPr/>
          </p:nvSpPr>
          <p:spPr>
            <a:xfrm>
              <a:off x="7564326" y="2016581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2005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08129C7-92F0-0EC7-15ED-D5DB10D770B9}"/>
                </a:ext>
              </a:extLst>
            </p:cNvPr>
            <p:cNvSpPr txBox="1"/>
            <p:nvPr/>
          </p:nvSpPr>
          <p:spPr>
            <a:xfrm>
              <a:off x="10701952" y="2016579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2025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302D33B-F675-0136-CAFD-E1BD47E968C2}"/>
                </a:ext>
              </a:extLst>
            </p:cNvPr>
            <p:cNvSpPr txBox="1"/>
            <p:nvPr/>
          </p:nvSpPr>
          <p:spPr>
            <a:xfrm>
              <a:off x="1010999" y="2851831"/>
              <a:ext cx="1350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University Manchester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93C66F-F7B2-66EC-8527-62DB3FDBC6C9}"/>
                </a:ext>
              </a:extLst>
            </p:cNvPr>
            <p:cNvSpPr txBox="1"/>
            <p:nvPr/>
          </p:nvSpPr>
          <p:spPr>
            <a:xfrm>
              <a:off x="4114757" y="2759380"/>
              <a:ext cx="135033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CERN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sz="1400" dirty="0">
                  <a:solidFill>
                    <a:schemeClr val="bg1"/>
                  </a:solidFill>
                </a:rPr>
                <a:t>(Affiliated with QMC London)</a:t>
              </a:r>
              <a:endParaRPr lang="en-IT" sz="1400" i="1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8F0647A-7126-D577-7687-7053C598B0EE}"/>
                </a:ext>
              </a:extLst>
            </p:cNvPr>
            <p:cNvSpPr txBox="1"/>
            <p:nvPr/>
          </p:nvSpPr>
          <p:spPr>
            <a:xfrm>
              <a:off x="2567657" y="2713331"/>
              <a:ext cx="135033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Rutherford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dirty="0">
                  <a:solidFill>
                    <a:schemeClr val="bg1"/>
                  </a:solidFill>
                </a:rPr>
                <a:t>Appleton Laboratory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sz="1400" i="1" dirty="0">
                  <a:solidFill>
                    <a:schemeClr val="bg1"/>
                  </a:solidFill>
                </a:rPr>
                <a:t>Didcot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AED0D01-896C-25A7-C342-DF63FED3F97C}"/>
                </a:ext>
              </a:extLst>
            </p:cNvPr>
            <p:cNvSpPr txBox="1"/>
            <p:nvPr/>
          </p:nvSpPr>
          <p:spPr>
            <a:xfrm>
              <a:off x="6137965" y="2865754"/>
              <a:ext cx="1350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University of Liverpool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F45B50F-3A95-0A44-1688-26CFCB9EFEB5}"/>
                </a:ext>
              </a:extLst>
            </p:cNvPr>
            <p:cNvSpPr txBox="1"/>
            <p:nvPr/>
          </p:nvSpPr>
          <p:spPr>
            <a:xfrm>
              <a:off x="9496922" y="2990330"/>
              <a:ext cx="1350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Glasgow</a:t>
              </a:r>
              <a:endParaRPr lang="en-IT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2CAA6B3-467D-AA05-114C-40C81D537F35}"/>
              </a:ext>
            </a:extLst>
          </p:cNvPr>
          <p:cNvGrpSpPr/>
          <p:nvPr/>
        </p:nvGrpSpPr>
        <p:grpSpPr>
          <a:xfrm>
            <a:off x="3142832" y="2510395"/>
            <a:ext cx="7772400" cy="4249719"/>
            <a:chOff x="3142832" y="2510395"/>
            <a:chExt cx="7772400" cy="4249719"/>
          </a:xfrm>
        </p:grpSpPr>
        <p:pic>
          <p:nvPicPr>
            <p:cNvPr id="7" name="Picture 6" descr="A white paper with black text&#10;&#10;Description automatically generated">
              <a:extLst>
                <a:ext uri="{FF2B5EF4-FFF2-40B4-BE49-F238E27FC236}">
                  <a16:creationId xmlns:a16="http://schemas.microsoft.com/office/drawing/2014/main" id="{5BA4E9A4-C380-12FE-1952-54B4537FB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2832" y="2510395"/>
              <a:ext cx="7772400" cy="4249719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787199B-1F0C-4AB3-D739-4C68FF6CE917}"/>
                </a:ext>
              </a:extLst>
            </p:cNvPr>
            <p:cNvSpPr/>
            <p:nvPr/>
          </p:nvSpPr>
          <p:spPr>
            <a:xfrm>
              <a:off x="3999410" y="6165580"/>
              <a:ext cx="1067265" cy="211765"/>
            </a:xfrm>
            <a:prstGeom prst="rect">
              <a:avLst/>
            </a:prstGeom>
            <a:solidFill>
              <a:schemeClr val="accent4">
                <a:alpha val="2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86655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051A9-EA19-D5C1-2B84-42ECEB1DF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6" name="Content Placeholder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D9775EC-9327-8AED-3AA4-DC342E938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67316" y="203923"/>
            <a:ext cx="4003518" cy="1486765"/>
          </a:xfrm>
        </p:spPr>
      </p:pic>
      <p:pic>
        <p:nvPicPr>
          <p:cNvPr id="4" name="Picture 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5EB60C83-C830-99E6-D6AC-EBA628866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16" y="203923"/>
            <a:ext cx="7772400" cy="424971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" name="Picture 9" descr="A text on a page&#10;&#10;Description automatically generated">
            <a:extLst>
              <a:ext uri="{FF2B5EF4-FFF2-40B4-BE49-F238E27FC236}">
                <a16:creationId xmlns:a16="http://schemas.microsoft.com/office/drawing/2014/main" id="{FF4A3B1F-B356-DD7D-7F97-0C9E04416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801" y="1704336"/>
            <a:ext cx="3999388" cy="3399927"/>
          </a:xfrm>
          <a:prstGeom prst="rect">
            <a:avLst/>
          </a:prstGeom>
        </p:spPr>
      </p:pic>
      <p:pic>
        <p:nvPicPr>
          <p:cNvPr id="12" name="Picture 1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B23BDBF-D9BB-4648-3814-B13BF18816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691"/>
          <a:stretch/>
        </p:blipFill>
        <p:spPr>
          <a:xfrm>
            <a:off x="8129801" y="5099072"/>
            <a:ext cx="3999388" cy="1047430"/>
          </a:xfrm>
          <a:prstGeom prst="rect">
            <a:avLst/>
          </a:prstGeom>
        </p:spPr>
      </p:pic>
      <p:pic>
        <p:nvPicPr>
          <p:cNvPr id="14" name="Picture 13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C37AE122-4874-E2EA-4F1C-B3031BF7D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449" y="6140389"/>
            <a:ext cx="3841033" cy="610258"/>
          </a:xfrm>
          <a:prstGeom prst="rect">
            <a:avLst/>
          </a:prstGeom>
        </p:spPr>
      </p:pic>
      <p:pic>
        <p:nvPicPr>
          <p:cNvPr id="16" name="Picture 15" descr="A text on a page&#10;&#10;Description automatically generated">
            <a:extLst>
              <a:ext uri="{FF2B5EF4-FFF2-40B4-BE49-F238E27FC236}">
                <a16:creationId xmlns:a16="http://schemas.microsoft.com/office/drawing/2014/main" id="{D587DECD-FAB8-2D4F-4CBB-E2FD433E08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5483" y="4614844"/>
            <a:ext cx="3841034" cy="22510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D9ADBA-C429-8FD7-659E-471D86BA5871}"/>
              </a:ext>
            </a:extLst>
          </p:cNvPr>
          <p:cNvSpPr txBox="1"/>
          <p:nvPr/>
        </p:nvSpPr>
        <p:spPr>
          <a:xfrm>
            <a:off x="194917" y="4517418"/>
            <a:ext cx="39993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i="1" dirty="0">
                <a:solidFill>
                  <a:schemeClr val="accent1"/>
                </a:solidFill>
              </a:rPr>
              <a:t>14 citations</a:t>
            </a:r>
          </a:p>
          <a:p>
            <a:r>
              <a:rPr lang="en-IT" sz="1400" i="1" dirty="0">
                <a:solidFill>
                  <a:schemeClr val="accent1"/>
                </a:solidFill>
              </a:rPr>
              <a:t>Largely forgotten</a:t>
            </a:r>
          </a:p>
          <a:p>
            <a:r>
              <a:rPr lang="en-IT" sz="1400" i="1" dirty="0">
                <a:solidFill>
                  <a:schemeClr val="accent1"/>
                </a:solidFill>
              </a:rPr>
              <a:t>Last cited 2003</a:t>
            </a:r>
          </a:p>
          <a:p>
            <a:endParaRPr lang="en-IT" sz="1400" i="1" dirty="0">
              <a:solidFill>
                <a:schemeClr val="accent1"/>
              </a:solidFill>
            </a:endParaRPr>
          </a:p>
          <a:p>
            <a:r>
              <a:rPr lang="en-IT" sz="1400" i="1" u="sng" dirty="0">
                <a:solidFill>
                  <a:schemeClr val="accent1"/>
                </a:solidFill>
              </a:rPr>
              <a:t>Note</a:t>
            </a:r>
            <a:r>
              <a:rPr lang="en-IT" sz="1400" i="1" dirty="0">
                <a:solidFill>
                  <a:schemeClr val="accent1"/>
                </a:solidFill>
              </a:rPr>
              <a:t>: possibility to use  Finite Element method solutions in Garfield was first presented by Rob Veenhof at 8th Vienna Wire Chamber Conference 1998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9BD0CF-0E40-BCB3-6538-5224CADF9CCE}"/>
              </a:ext>
            </a:extLst>
          </p:cNvPr>
          <p:cNvSpPr/>
          <p:nvPr/>
        </p:nvSpPr>
        <p:spPr>
          <a:xfrm>
            <a:off x="10794837" y="663443"/>
            <a:ext cx="882502" cy="220977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9B90FC-037D-2C94-1B82-D4F9A14BD167}"/>
              </a:ext>
            </a:extLst>
          </p:cNvPr>
          <p:cNvSpPr/>
          <p:nvPr/>
        </p:nvSpPr>
        <p:spPr>
          <a:xfrm>
            <a:off x="8498574" y="1059453"/>
            <a:ext cx="3358646" cy="220977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345002-CCC8-48D5-5EA7-D05A1D3A7F71}"/>
              </a:ext>
            </a:extLst>
          </p:cNvPr>
          <p:cNvSpPr/>
          <p:nvPr/>
        </p:nvSpPr>
        <p:spPr>
          <a:xfrm>
            <a:off x="8156924" y="1275843"/>
            <a:ext cx="3700296" cy="321139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F6EBBA-7AA8-3C9A-93C4-65ACCD9C62C2}"/>
              </a:ext>
            </a:extLst>
          </p:cNvPr>
          <p:cNvSpPr/>
          <p:nvPr/>
        </p:nvSpPr>
        <p:spPr>
          <a:xfrm>
            <a:off x="8143450" y="2039719"/>
            <a:ext cx="3759362" cy="561687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D5E8D5-D12D-A669-4F75-81E7988E844F}"/>
              </a:ext>
            </a:extLst>
          </p:cNvPr>
          <p:cNvSpPr/>
          <p:nvPr/>
        </p:nvSpPr>
        <p:spPr>
          <a:xfrm>
            <a:off x="10949109" y="2556437"/>
            <a:ext cx="908111" cy="335382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583C11-224A-84DB-E892-38A1A34E7CE9}"/>
              </a:ext>
            </a:extLst>
          </p:cNvPr>
          <p:cNvSpPr/>
          <p:nvPr/>
        </p:nvSpPr>
        <p:spPr>
          <a:xfrm>
            <a:off x="8184113" y="2817384"/>
            <a:ext cx="1049828" cy="119405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2ADD6D-E7D3-1E35-61D4-3E8945EF43A5}"/>
              </a:ext>
            </a:extLst>
          </p:cNvPr>
          <p:cNvSpPr/>
          <p:nvPr/>
        </p:nvSpPr>
        <p:spPr>
          <a:xfrm>
            <a:off x="8143450" y="3966182"/>
            <a:ext cx="3759362" cy="768303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DFE17-C409-8CE2-12E4-43EFCB6547D2}"/>
              </a:ext>
            </a:extLst>
          </p:cNvPr>
          <p:cNvSpPr/>
          <p:nvPr/>
        </p:nvSpPr>
        <p:spPr>
          <a:xfrm>
            <a:off x="10129495" y="3704466"/>
            <a:ext cx="1727725" cy="261715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F8599-A1CE-94C6-CBB0-F92CF00001D4}"/>
              </a:ext>
            </a:extLst>
          </p:cNvPr>
          <p:cNvSpPr/>
          <p:nvPr/>
        </p:nvSpPr>
        <p:spPr>
          <a:xfrm>
            <a:off x="8129801" y="2055999"/>
            <a:ext cx="3854681" cy="3010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111202-35BF-B207-3562-E8048C60F065}"/>
              </a:ext>
            </a:extLst>
          </p:cNvPr>
          <p:cNvSpPr/>
          <p:nvPr/>
        </p:nvSpPr>
        <p:spPr>
          <a:xfrm>
            <a:off x="8333258" y="5126870"/>
            <a:ext cx="3523961" cy="204088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B5D4EB-900C-84EB-23D7-D282DDC5AD68}"/>
              </a:ext>
            </a:extLst>
          </p:cNvPr>
          <p:cNvSpPr/>
          <p:nvPr/>
        </p:nvSpPr>
        <p:spPr>
          <a:xfrm>
            <a:off x="8184113" y="5357968"/>
            <a:ext cx="3013539" cy="178276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A93F9B-58FF-9C5A-F3DA-31556C22E794}"/>
              </a:ext>
            </a:extLst>
          </p:cNvPr>
          <p:cNvSpPr/>
          <p:nvPr/>
        </p:nvSpPr>
        <p:spPr>
          <a:xfrm>
            <a:off x="8136624" y="5106940"/>
            <a:ext cx="3854681" cy="1758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EFD743-3979-37D7-5935-E2C9F6B60A7E}"/>
              </a:ext>
            </a:extLst>
          </p:cNvPr>
          <p:cNvSpPr/>
          <p:nvPr/>
        </p:nvSpPr>
        <p:spPr>
          <a:xfrm>
            <a:off x="5637951" y="5919412"/>
            <a:ext cx="2378566" cy="220977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57CABF-743F-402E-53BA-AA72C9ED3DE8}"/>
              </a:ext>
            </a:extLst>
          </p:cNvPr>
          <p:cNvSpPr/>
          <p:nvPr/>
        </p:nvSpPr>
        <p:spPr>
          <a:xfrm>
            <a:off x="4225726" y="6110616"/>
            <a:ext cx="3741590" cy="747384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D60884-8A06-FBD5-64FD-3F04B5186F9B}"/>
              </a:ext>
            </a:extLst>
          </p:cNvPr>
          <p:cNvSpPr/>
          <p:nvPr/>
        </p:nvSpPr>
        <p:spPr>
          <a:xfrm>
            <a:off x="4177398" y="4559669"/>
            <a:ext cx="3854681" cy="2298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9E19D4-0541-0327-2C99-701C012DECC1}"/>
              </a:ext>
            </a:extLst>
          </p:cNvPr>
          <p:cNvGrpSpPr/>
          <p:nvPr/>
        </p:nvGrpSpPr>
        <p:grpSpPr>
          <a:xfrm>
            <a:off x="111330" y="5387375"/>
            <a:ext cx="4048591" cy="1421751"/>
            <a:chOff x="111330" y="5387375"/>
            <a:chExt cx="4048591" cy="142175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7043742-6CB8-067E-7892-7FB3D9DAE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330" y="5412106"/>
              <a:ext cx="4032732" cy="139702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1BD6FE-415D-DBDD-2BAA-6EACA769A0AD}"/>
                </a:ext>
              </a:extLst>
            </p:cNvPr>
            <p:cNvSpPr/>
            <p:nvPr/>
          </p:nvSpPr>
          <p:spPr>
            <a:xfrm>
              <a:off x="111330" y="5387375"/>
              <a:ext cx="4048591" cy="1421751"/>
            </a:xfrm>
            <a:prstGeom prst="rect">
              <a:avLst/>
            </a:prstGeom>
            <a:solidFill>
              <a:srgbClr val="4472C4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214796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VCI 2025 – Vienna Conference on Instrumentation 2025">
            <a:extLst>
              <a:ext uri="{FF2B5EF4-FFF2-40B4-BE49-F238E27FC236}">
                <a16:creationId xmlns:a16="http://schemas.microsoft.com/office/drawing/2014/main" id="{573F5B1D-1B76-7483-E0A1-995C5DC4C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3" y="3146615"/>
            <a:ext cx="2402369" cy="164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E3236E-DC88-4AA0-1C9F-3EB40F434A28}"/>
              </a:ext>
            </a:extLst>
          </p:cNvPr>
          <p:cNvSpPr/>
          <p:nvPr/>
        </p:nvSpPr>
        <p:spPr>
          <a:xfrm>
            <a:off x="543384" y="2234549"/>
            <a:ext cx="10658162" cy="621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6B49D9-CE47-CF4D-386F-3F0C49C8314C}"/>
              </a:ext>
            </a:extLst>
          </p:cNvPr>
          <p:cNvGrpSpPr/>
          <p:nvPr/>
        </p:nvGrpSpPr>
        <p:grpSpPr>
          <a:xfrm>
            <a:off x="330711" y="106007"/>
            <a:ext cx="11706204" cy="1947505"/>
            <a:chOff x="25052" y="2016579"/>
            <a:chExt cx="11706204" cy="1947505"/>
          </a:xfrm>
        </p:grpSpPr>
        <p:sp>
          <p:nvSpPr>
            <p:cNvPr id="4" name="Chevron 3">
              <a:extLst>
                <a:ext uri="{FF2B5EF4-FFF2-40B4-BE49-F238E27FC236}">
                  <a16:creationId xmlns:a16="http://schemas.microsoft.com/office/drawing/2014/main" id="{CCCC7FC7-B82C-17BA-243E-52D0C71AEEDC}"/>
                </a:ext>
              </a:extLst>
            </p:cNvPr>
            <p:cNvSpPr/>
            <p:nvPr/>
          </p:nvSpPr>
          <p:spPr>
            <a:xfrm>
              <a:off x="327484" y="2391228"/>
              <a:ext cx="2160536" cy="1567543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5" name="Chevron 4">
              <a:extLst>
                <a:ext uri="{FF2B5EF4-FFF2-40B4-BE49-F238E27FC236}">
                  <a16:creationId xmlns:a16="http://schemas.microsoft.com/office/drawing/2014/main" id="{375F6F2A-2DE0-1E09-939C-6B442DC2D5D8}"/>
                </a:ext>
              </a:extLst>
            </p:cNvPr>
            <p:cNvSpPr/>
            <p:nvPr/>
          </p:nvSpPr>
          <p:spPr>
            <a:xfrm>
              <a:off x="4899484" y="2396541"/>
              <a:ext cx="3925626" cy="1567543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7" name="Chevron 6">
              <a:extLst>
                <a:ext uri="{FF2B5EF4-FFF2-40B4-BE49-F238E27FC236}">
                  <a16:creationId xmlns:a16="http://schemas.microsoft.com/office/drawing/2014/main" id="{4A6C8B3E-D042-46F7-C203-4FE9D6DA9BBC}"/>
                </a:ext>
              </a:extLst>
            </p:cNvPr>
            <p:cNvSpPr/>
            <p:nvPr/>
          </p:nvSpPr>
          <p:spPr>
            <a:xfrm>
              <a:off x="1851484" y="2391227"/>
              <a:ext cx="2160536" cy="1567543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20" name="Chevron 19">
              <a:extLst>
                <a:ext uri="{FF2B5EF4-FFF2-40B4-BE49-F238E27FC236}">
                  <a16:creationId xmlns:a16="http://schemas.microsoft.com/office/drawing/2014/main" id="{BDB04DF7-FFBF-77FD-7764-68910596E905}"/>
                </a:ext>
              </a:extLst>
            </p:cNvPr>
            <p:cNvSpPr/>
            <p:nvPr/>
          </p:nvSpPr>
          <p:spPr>
            <a:xfrm>
              <a:off x="3375484" y="2391227"/>
              <a:ext cx="2160536" cy="1567543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29" name="Chevron 28">
              <a:extLst>
                <a:ext uri="{FF2B5EF4-FFF2-40B4-BE49-F238E27FC236}">
                  <a16:creationId xmlns:a16="http://schemas.microsoft.com/office/drawing/2014/main" id="{CFAB2734-2D05-D291-284A-6E898CDC9869}"/>
                </a:ext>
              </a:extLst>
            </p:cNvPr>
            <p:cNvSpPr/>
            <p:nvPr/>
          </p:nvSpPr>
          <p:spPr>
            <a:xfrm>
              <a:off x="8145210" y="2391226"/>
              <a:ext cx="3586046" cy="1567543"/>
            </a:xfrm>
            <a:prstGeom prst="chevro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28FDF2-3F14-AD2D-CCD1-9938D7693CF8}"/>
                </a:ext>
              </a:extLst>
            </p:cNvPr>
            <p:cNvSpPr txBox="1"/>
            <p:nvPr/>
          </p:nvSpPr>
          <p:spPr>
            <a:xfrm>
              <a:off x="25052" y="2021894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838E6D-C5D7-952B-125F-7E08ABA6DA91}"/>
                </a:ext>
              </a:extLst>
            </p:cNvPr>
            <p:cNvSpPr txBox="1"/>
            <p:nvPr/>
          </p:nvSpPr>
          <p:spPr>
            <a:xfrm>
              <a:off x="1443591" y="2021894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52E199E-4DF5-BA25-7EC5-3C1F70170CBD}"/>
                </a:ext>
              </a:extLst>
            </p:cNvPr>
            <p:cNvSpPr txBox="1"/>
            <p:nvPr/>
          </p:nvSpPr>
          <p:spPr>
            <a:xfrm>
              <a:off x="3017208" y="2027209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1979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84756B-BF60-9B71-48B8-58615D51F508}"/>
                </a:ext>
              </a:extLst>
            </p:cNvPr>
            <p:cNvSpPr txBox="1"/>
            <p:nvPr/>
          </p:nvSpPr>
          <p:spPr>
            <a:xfrm>
              <a:off x="4486712" y="2016581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1982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4C13E87-2BC6-07E3-7C31-7F0FF35A1479}"/>
                </a:ext>
              </a:extLst>
            </p:cNvPr>
            <p:cNvSpPr txBox="1"/>
            <p:nvPr/>
          </p:nvSpPr>
          <p:spPr>
            <a:xfrm>
              <a:off x="7564326" y="2016581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2005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2CBED6-7EC8-FFD7-1151-FA716C327782}"/>
                </a:ext>
              </a:extLst>
            </p:cNvPr>
            <p:cNvSpPr txBox="1"/>
            <p:nvPr/>
          </p:nvSpPr>
          <p:spPr>
            <a:xfrm>
              <a:off x="10701952" y="2016579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2025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CC263FA-926D-B890-2059-005F22BB353D}"/>
                </a:ext>
              </a:extLst>
            </p:cNvPr>
            <p:cNvSpPr txBox="1"/>
            <p:nvPr/>
          </p:nvSpPr>
          <p:spPr>
            <a:xfrm>
              <a:off x="1010999" y="2851831"/>
              <a:ext cx="1350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University Manchester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ED7C69A-F88C-3635-996F-D7B5E00F6770}"/>
                </a:ext>
              </a:extLst>
            </p:cNvPr>
            <p:cNvSpPr txBox="1"/>
            <p:nvPr/>
          </p:nvSpPr>
          <p:spPr>
            <a:xfrm>
              <a:off x="4114757" y="2759380"/>
              <a:ext cx="135033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CERN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sz="1400" dirty="0">
                  <a:solidFill>
                    <a:schemeClr val="bg1"/>
                  </a:solidFill>
                </a:rPr>
                <a:t>(Affiliated with QMC London)</a:t>
              </a:r>
              <a:endParaRPr lang="en-IT" sz="1400" i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1E5AB07-F35E-8ABA-F8A0-DDD45537B47E}"/>
                </a:ext>
              </a:extLst>
            </p:cNvPr>
            <p:cNvSpPr txBox="1"/>
            <p:nvPr/>
          </p:nvSpPr>
          <p:spPr>
            <a:xfrm>
              <a:off x="2567657" y="2713331"/>
              <a:ext cx="135033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Rutherford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dirty="0">
                  <a:solidFill>
                    <a:schemeClr val="bg1"/>
                  </a:solidFill>
                </a:rPr>
                <a:t>Appleton Laboratory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sz="1400" i="1" dirty="0">
                  <a:solidFill>
                    <a:schemeClr val="bg1"/>
                  </a:solidFill>
                </a:rPr>
                <a:t>Didcot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9F2565B-2919-4C1F-CA54-6F8251AD80B9}"/>
                </a:ext>
              </a:extLst>
            </p:cNvPr>
            <p:cNvSpPr txBox="1"/>
            <p:nvPr/>
          </p:nvSpPr>
          <p:spPr>
            <a:xfrm>
              <a:off x="6137965" y="2865754"/>
              <a:ext cx="1350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University of Liverpool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BA48081-F4EF-18B7-CE2C-FA602431DBBE}"/>
                </a:ext>
              </a:extLst>
            </p:cNvPr>
            <p:cNvSpPr txBox="1"/>
            <p:nvPr/>
          </p:nvSpPr>
          <p:spPr>
            <a:xfrm>
              <a:off x="9496922" y="2990330"/>
              <a:ext cx="1350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Glasgow</a:t>
              </a:r>
              <a:endParaRPr lang="en-IT" sz="14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D3B277A0-F3EC-E3C1-934C-EEB38973B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1046" y="2248131"/>
            <a:ext cx="9471870" cy="2293773"/>
          </a:xfrm>
        </p:spPr>
        <p:txBody>
          <a:bodyPr/>
          <a:lstStyle/>
          <a:p>
            <a:r>
              <a:rPr lang="en-US" dirty="0"/>
              <a:t>What happened next?</a:t>
            </a:r>
          </a:p>
          <a:p>
            <a:pPr lvl="1"/>
            <a:r>
              <a:rPr lang="en-US" dirty="0" err="1"/>
              <a:t>Oed</a:t>
            </a:r>
            <a:r>
              <a:rPr lang="en-US" dirty="0"/>
              <a:t> invented the </a:t>
            </a:r>
            <a:r>
              <a:rPr lang="en-US" dirty="0">
                <a:solidFill>
                  <a:schemeClr val="accent1"/>
                </a:solidFill>
              </a:rPr>
              <a:t>Micro-Strip Gaseous Chamber</a:t>
            </a:r>
            <a:r>
              <a:rPr lang="en-US" dirty="0"/>
              <a:t> in 1988</a:t>
            </a:r>
          </a:p>
          <a:p>
            <a:pPr lvl="1"/>
            <a:r>
              <a:rPr lang="en-US" dirty="0"/>
              <a:t>Detector R&amp;D for “wireless chambers” for SCC and LHC</a:t>
            </a:r>
          </a:p>
          <a:p>
            <a:pPr lvl="1"/>
            <a:r>
              <a:rPr lang="en-US" dirty="0"/>
              <a:t>Another talk at the </a:t>
            </a:r>
            <a:r>
              <a:rPr lang="en-US" dirty="0">
                <a:solidFill>
                  <a:schemeClr val="accent1"/>
                </a:solidFill>
              </a:rPr>
              <a:t>6</a:t>
            </a:r>
            <a:r>
              <a:rPr lang="en-US" baseline="30000" dirty="0">
                <a:solidFill>
                  <a:schemeClr val="accent1"/>
                </a:solidFill>
              </a:rPr>
              <a:t>th</a:t>
            </a:r>
            <a:r>
              <a:rPr lang="en-US" dirty="0">
                <a:solidFill>
                  <a:schemeClr val="accent1"/>
                </a:solidFill>
              </a:rPr>
              <a:t> Vienna Wire Chamber Conference 1992</a:t>
            </a:r>
          </a:p>
          <a:p>
            <a:pPr lvl="1"/>
            <a:endParaRPr lang="en-IT" dirty="0">
              <a:solidFill>
                <a:schemeClr val="accent1"/>
              </a:solidFill>
            </a:endParaRPr>
          </a:p>
        </p:txBody>
      </p:sp>
      <p:pic>
        <p:nvPicPr>
          <p:cNvPr id="4098" name="Picture 2" descr="Anton Oed 1933–2018 – CERN Courier">
            <a:extLst>
              <a:ext uri="{FF2B5EF4-FFF2-40B4-BE49-F238E27FC236}">
                <a16:creationId xmlns:a16="http://schemas.microsoft.com/office/drawing/2014/main" id="{31ED5A3E-3F31-D4A9-B2C1-489522BE1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229" y="2119485"/>
            <a:ext cx="1716324" cy="269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674F4970-C387-1DE6-EE48-E33AC70D2641}"/>
              </a:ext>
            </a:extLst>
          </p:cNvPr>
          <p:cNvGrpSpPr/>
          <p:nvPr/>
        </p:nvGrpSpPr>
        <p:grpSpPr>
          <a:xfrm>
            <a:off x="-9417" y="4161966"/>
            <a:ext cx="9513189" cy="2696033"/>
            <a:chOff x="-9417" y="4161966"/>
            <a:chExt cx="9513189" cy="2696033"/>
          </a:xfrm>
        </p:grpSpPr>
        <p:pic>
          <p:nvPicPr>
            <p:cNvPr id="44" name="Picture 43" descr="A paper with text on it&#10;&#10;Description automatically generated">
              <a:extLst>
                <a:ext uri="{FF2B5EF4-FFF2-40B4-BE49-F238E27FC236}">
                  <a16:creationId xmlns:a16="http://schemas.microsoft.com/office/drawing/2014/main" id="{526CECC3-D679-34A9-20B7-34114518D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4742"/>
            <a:stretch/>
          </p:blipFill>
          <p:spPr>
            <a:xfrm>
              <a:off x="2836967" y="4161966"/>
              <a:ext cx="6666805" cy="2579397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pic>
          <p:nvPicPr>
            <p:cNvPr id="53" name="Picture 52" descr="A diagram of an anode and anode&#10;&#10;Description automatically generated">
              <a:extLst>
                <a:ext uri="{FF2B5EF4-FFF2-40B4-BE49-F238E27FC236}">
                  <a16:creationId xmlns:a16="http://schemas.microsoft.com/office/drawing/2014/main" id="{BAE602BD-ED96-B7C5-FB80-E1919111D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417" y="4314876"/>
              <a:ext cx="2676410" cy="254312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8E902C4-2FCC-0888-401C-81390F22AB6C}"/>
              </a:ext>
            </a:extLst>
          </p:cNvPr>
          <p:cNvGrpSpPr/>
          <p:nvPr/>
        </p:nvGrpSpPr>
        <p:grpSpPr>
          <a:xfrm>
            <a:off x="7407305" y="2119485"/>
            <a:ext cx="4767557" cy="4668300"/>
            <a:chOff x="7407305" y="2119485"/>
            <a:chExt cx="4767557" cy="4668300"/>
          </a:xfrm>
        </p:grpSpPr>
        <p:pic>
          <p:nvPicPr>
            <p:cNvPr id="46" name="Picture 45" descr="A close-up of a text&#10;&#10;Description automatically generated">
              <a:extLst>
                <a:ext uri="{FF2B5EF4-FFF2-40B4-BE49-F238E27FC236}">
                  <a16:creationId xmlns:a16="http://schemas.microsoft.com/office/drawing/2014/main" id="{D7EC96FC-93AE-4EDB-E4B8-08FC7C493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17763" y="2119485"/>
              <a:ext cx="4757099" cy="4668300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7765D4D-E479-19BB-12C3-0D234E586FFB}"/>
                </a:ext>
              </a:extLst>
            </p:cNvPr>
            <p:cNvSpPr/>
            <p:nvPr/>
          </p:nvSpPr>
          <p:spPr>
            <a:xfrm>
              <a:off x="7417763" y="2163261"/>
              <a:ext cx="4629610" cy="484040"/>
            </a:xfrm>
            <a:prstGeom prst="rect">
              <a:avLst/>
            </a:prstGeom>
            <a:solidFill>
              <a:schemeClr val="accent4">
                <a:alpha val="2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AC2B7A0-6066-1CF1-2AF2-699E9D765E92}"/>
                </a:ext>
              </a:extLst>
            </p:cNvPr>
            <p:cNvSpPr/>
            <p:nvPr/>
          </p:nvSpPr>
          <p:spPr>
            <a:xfrm>
              <a:off x="7417763" y="4471156"/>
              <a:ext cx="4629610" cy="484040"/>
            </a:xfrm>
            <a:prstGeom prst="rect">
              <a:avLst/>
            </a:prstGeom>
            <a:solidFill>
              <a:schemeClr val="accent4">
                <a:alpha val="2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D4429FB-7293-D196-E82B-5B3CF01A1429}"/>
                </a:ext>
              </a:extLst>
            </p:cNvPr>
            <p:cNvSpPr/>
            <p:nvPr/>
          </p:nvSpPr>
          <p:spPr>
            <a:xfrm>
              <a:off x="7481507" y="5149404"/>
              <a:ext cx="4629610" cy="484040"/>
            </a:xfrm>
            <a:prstGeom prst="rect">
              <a:avLst/>
            </a:prstGeom>
            <a:solidFill>
              <a:schemeClr val="accent4">
                <a:alpha val="2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6D19C58-A980-B698-490B-E005CD8AF917}"/>
                </a:ext>
              </a:extLst>
            </p:cNvPr>
            <p:cNvSpPr/>
            <p:nvPr/>
          </p:nvSpPr>
          <p:spPr>
            <a:xfrm>
              <a:off x="7407305" y="6261262"/>
              <a:ext cx="4629610" cy="484040"/>
            </a:xfrm>
            <a:prstGeom prst="rect">
              <a:avLst/>
            </a:prstGeom>
            <a:solidFill>
              <a:schemeClr val="accent4">
                <a:alpha val="2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318819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E3236E-DC88-4AA0-1C9F-3EB40F434A28}"/>
              </a:ext>
            </a:extLst>
          </p:cNvPr>
          <p:cNvSpPr/>
          <p:nvPr/>
        </p:nvSpPr>
        <p:spPr>
          <a:xfrm>
            <a:off x="543384" y="2234549"/>
            <a:ext cx="10658162" cy="621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2" name="Picture 1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1D5828E-36A2-D61A-8A52-442A2F640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9" y="2118240"/>
            <a:ext cx="7772400" cy="3559236"/>
          </a:xfrm>
          <a:prstGeom prst="rect">
            <a:avLst/>
          </a:prstGeom>
        </p:spPr>
      </p:pic>
      <p:pic>
        <p:nvPicPr>
          <p:cNvPr id="14" name="Picture 13" descr="A diagram of anode and anode&#10;&#10;Description automatically generated">
            <a:extLst>
              <a:ext uri="{FF2B5EF4-FFF2-40B4-BE49-F238E27FC236}">
                <a16:creationId xmlns:a16="http://schemas.microsoft.com/office/drawing/2014/main" id="{3CDE5AD9-288A-3E5B-4227-04C7E690B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131" y="81492"/>
            <a:ext cx="4048018" cy="23540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389FC8-D1AF-2B79-6327-CC7ECFA5C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31" y="5695636"/>
            <a:ext cx="7772400" cy="62711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C25C966-A0D3-83D6-7EB3-12C048F8B6FD}"/>
              </a:ext>
            </a:extLst>
          </p:cNvPr>
          <p:cNvGrpSpPr/>
          <p:nvPr/>
        </p:nvGrpSpPr>
        <p:grpSpPr>
          <a:xfrm>
            <a:off x="-6067" y="136826"/>
            <a:ext cx="7244544" cy="1947505"/>
            <a:chOff x="4486712" y="2016579"/>
            <a:chExt cx="7244544" cy="1947505"/>
          </a:xfrm>
        </p:grpSpPr>
        <p:sp>
          <p:nvSpPr>
            <p:cNvPr id="21" name="Chevron 20">
              <a:extLst>
                <a:ext uri="{FF2B5EF4-FFF2-40B4-BE49-F238E27FC236}">
                  <a16:creationId xmlns:a16="http://schemas.microsoft.com/office/drawing/2014/main" id="{290D7886-D1F8-1E87-A612-1834012FB7E1}"/>
                </a:ext>
              </a:extLst>
            </p:cNvPr>
            <p:cNvSpPr/>
            <p:nvPr/>
          </p:nvSpPr>
          <p:spPr>
            <a:xfrm>
              <a:off x="4899484" y="2396541"/>
              <a:ext cx="3925626" cy="1567543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22" name="Chevron 21">
              <a:extLst>
                <a:ext uri="{FF2B5EF4-FFF2-40B4-BE49-F238E27FC236}">
                  <a16:creationId xmlns:a16="http://schemas.microsoft.com/office/drawing/2014/main" id="{1916D855-0C5C-2A03-22F1-C517A261720A}"/>
                </a:ext>
              </a:extLst>
            </p:cNvPr>
            <p:cNvSpPr/>
            <p:nvPr/>
          </p:nvSpPr>
          <p:spPr>
            <a:xfrm>
              <a:off x="8145210" y="2391226"/>
              <a:ext cx="3586046" cy="1567543"/>
            </a:xfrm>
            <a:prstGeom prst="chevro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DDFEFEB-95BB-558B-6C76-0D6B562A7435}"/>
                </a:ext>
              </a:extLst>
            </p:cNvPr>
            <p:cNvSpPr txBox="1"/>
            <p:nvPr/>
          </p:nvSpPr>
          <p:spPr>
            <a:xfrm>
              <a:off x="4486712" y="2016581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1982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F32320A-CD40-19D7-1096-5F41202CA049}"/>
                </a:ext>
              </a:extLst>
            </p:cNvPr>
            <p:cNvSpPr txBox="1"/>
            <p:nvPr/>
          </p:nvSpPr>
          <p:spPr>
            <a:xfrm>
              <a:off x="7564326" y="2016581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2005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4D0EE2A-F8FF-F3DF-39D8-D34A85681A91}"/>
                </a:ext>
              </a:extLst>
            </p:cNvPr>
            <p:cNvSpPr txBox="1"/>
            <p:nvPr/>
          </p:nvSpPr>
          <p:spPr>
            <a:xfrm>
              <a:off x="10701952" y="2016579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2025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269310-2302-328A-784C-7BC40C5FDE9F}"/>
                </a:ext>
              </a:extLst>
            </p:cNvPr>
            <p:cNvSpPr txBox="1"/>
            <p:nvPr/>
          </p:nvSpPr>
          <p:spPr>
            <a:xfrm>
              <a:off x="6137965" y="2865754"/>
              <a:ext cx="1350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University of Liverpool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D1EA20B-CA2A-6B12-3C2C-1442A50AB793}"/>
                </a:ext>
              </a:extLst>
            </p:cNvPr>
            <p:cNvSpPr txBox="1"/>
            <p:nvPr/>
          </p:nvSpPr>
          <p:spPr>
            <a:xfrm>
              <a:off x="9496922" y="2990330"/>
              <a:ext cx="1350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Glasgow</a:t>
              </a:r>
              <a:endParaRPr lang="en-IT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A37D02D-A7F6-8CC0-7687-60CB24A63D3A}"/>
              </a:ext>
            </a:extLst>
          </p:cNvPr>
          <p:cNvGrpSpPr/>
          <p:nvPr/>
        </p:nvGrpSpPr>
        <p:grpSpPr>
          <a:xfrm>
            <a:off x="8128466" y="2493164"/>
            <a:ext cx="3977870" cy="3858534"/>
            <a:chOff x="8128466" y="2493164"/>
            <a:chExt cx="3977870" cy="3858534"/>
          </a:xfrm>
        </p:grpSpPr>
        <p:pic>
          <p:nvPicPr>
            <p:cNvPr id="58" name="Picture 57" descr="A graph of a voltage&#10;&#10;Description automatically generated">
              <a:extLst>
                <a:ext uri="{FF2B5EF4-FFF2-40B4-BE49-F238E27FC236}">
                  <a16:creationId xmlns:a16="http://schemas.microsoft.com/office/drawing/2014/main" id="{29A6A88A-1FEA-9FAE-3BB9-95F775214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28466" y="2493164"/>
              <a:ext cx="3977870" cy="3858534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3317041-4F4C-7A8D-1DF5-52E53AC151DE}"/>
                </a:ext>
              </a:extLst>
            </p:cNvPr>
            <p:cNvSpPr txBox="1"/>
            <p:nvPr/>
          </p:nvSpPr>
          <p:spPr>
            <a:xfrm>
              <a:off x="10320127" y="3131695"/>
              <a:ext cx="1310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Microdot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E28E78-E5FD-B1C4-594B-FEE162FDB67F}"/>
                </a:ext>
              </a:extLst>
            </p:cNvPr>
            <p:cNvSpPr txBox="1"/>
            <p:nvPr/>
          </p:nvSpPr>
          <p:spPr>
            <a:xfrm>
              <a:off x="9356127" y="4991575"/>
              <a:ext cx="1310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MSGC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7E8F70B-1CA7-6F4A-2EC6-C4B27F2D8FE2}"/>
              </a:ext>
            </a:extLst>
          </p:cNvPr>
          <p:cNvGrpSpPr/>
          <p:nvPr/>
        </p:nvGrpSpPr>
        <p:grpSpPr>
          <a:xfrm>
            <a:off x="7450215" y="2493164"/>
            <a:ext cx="4741785" cy="4329145"/>
            <a:chOff x="9165160" y="2447363"/>
            <a:chExt cx="4741785" cy="4329145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6F1AC1D-7A2B-4FBB-46A5-3975A024858F}"/>
                </a:ext>
              </a:extLst>
            </p:cNvPr>
            <p:cNvGrpSpPr/>
            <p:nvPr/>
          </p:nvGrpSpPr>
          <p:grpSpPr>
            <a:xfrm>
              <a:off x="9165160" y="2447363"/>
              <a:ext cx="4741785" cy="3473737"/>
              <a:chOff x="7562390" y="2849011"/>
              <a:chExt cx="4741785" cy="3473737"/>
            </a:xfrm>
          </p:grpSpPr>
          <p:pic>
            <p:nvPicPr>
              <p:cNvPr id="18" name="Picture 17" descr="A black and white text on a white background&#10;&#10;Description automatically generated">
                <a:extLst>
                  <a:ext uri="{FF2B5EF4-FFF2-40B4-BE49-F238E27FC236}">
                    <a16:creationId xmlns:a16="http://schemas.microsoft.com/office/drawing/2014/main" id="{CEA6E1D2-DD86-22EE-851D-955FF2F73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55004" y="2911154"/>
                <a:ext cx="4529776" cy="3411594"/>
              </a:xfrm>
              <a:prstGeom prst="rect">
                <a:avLst/>
              </a:prstGeom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B126EE9-D274-1E35-58A8-673298767C40}"/>
                  </a:ext>
                </a:extLst>
              </p:cNvPr>
              <p:cNvSpPr/>
              <p:nvPr/>
            </p:nvSpPr>
            <p:spPr>
              <a:xfrm>
                <a:off x="7674565" y="2849011"/>
                <a:ext cx="4629610" cy="928509"/>
              </a:xfrm>
              <a:prstGeom prst="rect">
                <a:avLst/>
              </a:prstGeom>
              <a:solidFill>
                <a:schemeClr val="accent4">
                  <a:alpha val="25098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A9737A7-2BAD-14F0-59E5-91CF181FB8C9}"/>
                  </a:ext>
                </a:extLst>
              </p:cNvPr>
              <p:cNvSpPr/>
              <p:nvPr/>
            </p:nvSpPr>
            <p:spPr>
              <a:xfrm>
                <a:off x="7562390" y="5363429"/>
                <a:ext cx="4629610" cy="928509"/>
              </a:xfrm>
              <a:prstGeom prst="rect">
                <a:avLst/>
              </a:prstGeom>
              <a:solidFill>
                <a:schemeClr val="accent4">
                  <a:alpha val="25098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529E979-BE20-A1CE-CC3A-2A195F884E6F}"/>
                  </a:ext>
                </a:extLst>
              </p:cNvPr>
              <p:cNvSpPr/>
              <p:nvPr/>
            </p:nvSpPr>
            <p:spPr>
              <a:xfrm>
                <a:off x="10897848" y="5141626"/>
                <a:ext cx="1294151" cy="252884"/>
              </a:xfrm>
              <a:prstGeom prst="rect">
                <a:avLst/>
              </a:prstGeom>
              <a:solidFill>
                <a:schemeClr val="accent4">
                  <a:alpha val="25098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2F52219-0CE5-FAD0-E3C3-8A45572245B0}"/>
                </a:ext>
              </a:extLst>
            </p:cNvPr>
            <p:cNvSpPr/>
            <p:nvPr/>
          </p:nvSpPr>
          <p:spPr>
            <a:xfrm>
              <a:off x="9223455" y="5891134"/>
              <a:ext cx="4567496" cy="885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A3DA15B-ECE7-6BC6-71E6-DF18592AB3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" b="2881"/>
          <a:stretch/>
        </p:blipFill>
        <p:spPr>
          <a:xfrm>
            <a:off x="7562390" y="6492825"/>
            <a:ext cx="2247900" cy="283683"/>
          </a:xfrm>
          <a:prstGeom prst="rect">
            <a:avLst/>
          </a:prstGeom>
        </p:spPr>
      </p:pic>
      <p:grpSp>
        <p:nvGrpSpPr>
          <p:cNvPr id="4107" name="Group 4106">
            <a:extLst>
              <a:ext uri="{FF2B5EF4-FFF2-40B4-BE49-F238E27FC236}">
                <a16:creationId xmlns:a16="http://schemas.microsoft.com/office/drawing/2014/main" id="{DAA57AF7-FEF9-03E3-E28A-60F00C462D8D}"/>
              </a:ext>
            </a:extLst>
          </p:cNvPr>
          <p:cNvGrpSpPr/>
          <p:nvPr/>
        </p:nvGrpSpPr>
        <p:grpSpPr>
          <a:xfrm>
            <a:off x="60447" y="2251861"/>
            <a:ext cx="9883189" cy="4529357"/>
            <a:chOff x="60447" y="2251861"/>
            <a:chExt cx="9883189" cy="4529357"/>
          </a:xfrm>
        </p:grpSpPr>
        <p:grpSp>
          <p:nvGrpSpPr>
            <p:cNvPr id="4101" name="Group 4100">
              <a:extLst>
                <a:ext uri="{FF2B5EF4-FFF2-40B4-BE49-F238E27FC236}">
                  <a16:creationId xmlns:a16="http://schemas.microsoft.com/office/drawing/2014/main" id="{2C07FE88-A2A8-B588-D607-5F96A7D99218}"/>
                </a:ext>
              </a:extLst>
            </p:cNvPr>
            <p:cNvGrpSpPr/>
            <p:nvPr/>
          </p:nvGrpSpPr>
          <p:grpSpPr>
            <a:xfrm>
              <a:off x="60447" y="2270939"/>
              <a:ext cx="6573922" cy="4510277"/>
              <a:chOff x="148813" y="2254160"/>
              <a:chExt cx="6573922" cy="4510277"/>
            </a:xfrm>
          </p:grpSpPr>
          <p:pic>
            <p:nvPicPr>
              <p:cNvPr id="4097" name="Picture 4096" descr="A close-up of a paper&#10;&#10;Description automatically generated">
                <a:extLst>
                  <a:ext uri="{FF2B5EF4-FFF2-40B4-BE49-F238E27FC236}">
                    <a16:creationId xmlns:a16="http://schemas.microsoft.com/office/drawing/2014/main" id="{FDF9DC43-9EB4-CC4E-5981-F4F1586BE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813" y="2269909"/>
                <a:ext cx="3283935" cy="4475451"/>
              </a:xfrm>
              <a:prstGeom prst="rect">
                <a:avLst/>
              </a:prstGeom>
            </p:spPr>
          </p:pic>
          <p:pic>
            <p:nvPicPr>
              <p:cNvPr id="4100" name="Picture 4099" descr="A paper with text on it&#10;&#10;Description automatically generated">
                <a:extLst>
                  <a:ext uri="{FF2B5EF4-FFF2-40B4-BE49-F238E27FC236}">
                    <a16:creationId xmlns:a16="http://schemas.microsoft.com/office/drawing/2014/main" id="{A5E6A60B-FE59-45CA-8DA9-2CD5BD7CB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81334" y="2254160"/>
                <a:ext cx="3241401" cy="4510277"/>
              </a:xfrm>
              <a:prstGeom prst="rect">
                <a:avLst/>
              </a:prstGeom>
            </p:spPr>
          </p:pic>
        </p:grpSp>
        <p:grpSp>
          <p:nvGrpSpPr>
            <p:cNvPr id="4106" name="Group 4105">
              <a:extLst>
                <a:ext uri="{FF2B5EF4-FFF2-40B4-BE49-F238E27FC236}">
                  <a16:creationId xmlns:a16="http://schemas.microsoft.com/office/drawing/2014/main" id="{90A8C05F-4E4F-5322-6ECD-C2B1FD29336B}"/>
                </a:ext>
              </a:extLst>
            </p:cNvPr>
            <p:cNvGrpSpPr/>
            <p:nvPr/>
          </p:nvGrpSpPr>
          <p:grpSpPr>
            <a:xfrm>
              <a:off x="3392773" y="2251861"/>
              <a:ext cx="6550863" cy="4529357"/>
              <a:chOff x="3392773" y="2251861"/>
              <a:chExt cx="6550863" cy="4529357"/>
            </a:xfrm>
          </p:grpSpPr>
          <p:pic>
            <p:nvPicPr>
              <p:cNvPr id="4103" name="Picture 4102" descr="A paper with text and diagrams&#10;&#10;Description automatically generated">
                <a:extLst>
                  <a:ext uri="{FF2B5EF4-FFF2-40B4-BE49-F238E27FC236}">
                    <a16:creationId xmlns:a16="http://schemas.microsoft.com/office/drawing/2014/main" id="{16871D3E-8D68-6536-638E-87C46BD01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92773" y="2270939"/>
                <a:ext cx="3241402" cy="4510279"/>
              </a:xfrm>
              <a:prstGeom prst="rect">
                <a:avLst/>
              </a:prstGeom>
            </p:spPr>
          </p:pic>
          <p:pic>
            <p:nvPicPr>
              <p:cNvPr id="4105" name="Picture 4104" descr="A paper with a graph on it&#10;&#10;Description automatically generated">
                <a:extLst>
                  <a:ext uri="{FF2B5EF4-FFF2-40B4-BE49-F238E27FC236}">
                    <a16:creationId xmlns:a16="http://schemas.microsoft.com/office/drawing/2014/main" id="{53C2C028-0A14-FD65-1D40-87BAF7B6A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02235" y="2251861"/>
                <a:ext cx="3241401" cy="451027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2066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AB2B0-E9BA-B387-0F97-BD1B7D222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00" y="365125"/>
            <a:ext cx="10515600" cy="1325563"/>
          </a:xfrm>
        </p:spPr>
        <p:txBody>
          <a:bodyPr/>
          <a:lstStyle/>
          <a:p>
            <a:r>
              <a:rPr lang="en-IT" b="1" dirty="0">
                <a:solidFill>
                  <a:schemeClr val="accent1"/>
                </a:solidFill>
              </a:rPr>
              <a:t>What happened to the Microdot?</a:t>
            </a:r>
          </a:p>
        </p:txBody>
      </p:sp>
      <p:pic>
        <p:nvPicPr>
          <p:cNvPr id="5" name="Content Placeholder 4" descr="A document with text on it&#10;&#10;Description automatically generated">
            <a:extLst>
              <a:ext uri="{FF2B5EF4-FFF2-40B4-BE49-F238E27FC236}">
                <a16:creationId xmlns:a16="http://schemas.microsoft.com/office/drawing/2014/main" id="{689F01BC-68C9-CE0D-C306-5409A8DB2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6885"/>
          <a:stretch/>
        </p:blipFill>
        <p:spPr>
          <a:xfrm>
            <a:off x="287755" y="1495842"/>
            <a:ext cx="6759677" cy="2746375"/>
          </a:xfrm>
          <a:ln w="38100">
            <a:solidFill>
              <a:srgbClr val="C00000"/>
            </a:solidFill>
          </a:ln>
        </p:spPr>
      </p:pic>
      <p:pic>
        <p:nvPicPr>
          <p:cNvPr id="7" name="Picture 6" descr="A table of calcul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57E875C7-B58C-7BE1-B059-36C090335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270" y="1421344"/>
            <a:ext cx="4472975" cy="5343754"/>
          </a:xfrm>
          <a:prstGeom prst="rect">
            <a:avLst/>
          </a:prstGeom>
        </p:spPr>
      </p:pic>
      <p:pic>
        <p:nvPicPr>
          <p:cNvPr id="9" name="Picture 8" descr="A graph of a voltage&#10;&#10;Description automatically generated with medium confidence">
            <a:extLst>
              <a:ext uri="{FF2B5EF4-FFF2-40B4-BE49-F238E27FC236}">
                <a16:creationId xmlns:a16="http://schemas.microsoft.com/office/drawing/2014/main" id="{AC547EE1-724A-8951-3347-8E81DA2AD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37" y="3657601"/>
            <a:ext cx="4745858" cy="298491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88D203D-586B-B15A-179F-FEC5C9CA832E}"/>
              </a:ext>
            </a:extLst>
          </p:cNvPr>
          <p:cNvGrpSpPr/>
          <p:nvPr/>
        </p:nvGrpSpPr>
        <p:grpSpPr>
          <a:xfrm>
            <a:off x="8407400" y="26233"/>
            <a:ext cx="3784600" cy="6454061"/>
            <a:chOff x="8407400" y="26233"/>
            <a:chExt cx="3784600" cy="64540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225BC7-2DFE-EB14-DA6F-356DEBD0177A}"/>
                </a:ext>
              </a:extLst>
            </p:cNvPr>
            <p:cNvGrpSpPr/>
            <p:nvPr/>
          </p:nvGrpSpPr>
          <p:grpSpPr>
            <a:xfrm>
              <a:off x="8407400" y="26233"/>
              <a:ext cx="3784600" cy="6454061"/>
              <a:chOff x="8407400" y="26233"/>
              <a:chExt cx="3784600" cy="6454061"/>
            </a:xfrm>
          </p:grpSpPr>
          <p:pic>
            <p:nvPicPr>
              <p:cNvPr id="11" name="Picture 10" descr="A black text on a white background&#10;&#10;Description automatically generated">
                <a:extLst>
                  <a:ext uri="{FF2B5EF4-FFF2-40B4-BE49-F238E27FC236}">
                    <a16:creationId xmlns:a16="http://schemas.microsoft.com/office/drawing/2014/main" id="{9BE80D69-AE55-05BC-64BC-F5ECA88DA8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07400" y="26233"/>
                <a:ext cx="3784600" cy="1422400"/>
              </a:xfrm>
              <a:prstGeom prst="rect">
                <a:avLst/>
              </a:prstGeom>
            </p:spPr>
          </p:pic>
          <p:pic>
            <p:nvPicPr>
              <p:cNvPr id="13" name="Picture 12" descr="A close-up of a text&#10;&#10;Description automatically generated">
                <a:extLst>
                  <a:ext uri="{FF2B5EF4-FFF2-40B4-BE49-F238E27FC236}">
                    <a16:creationId xmlns:a16="http://schemas.microsoft.com/office/drawing/2014/main" id="{D47D4932-168D-711A-4E9A-C656877596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07400" y="1336794"/>
                <a:ext cx="3784600" cy="3619500"/>
              </a:xfrm>
              <a:prstGeom prst="rect">
                <a:avLst/>
              </a:prstGeom>
            </p:spPr>
          </p:pic>
          <p:pic>
            <p:nvPicPr>
              <p:cNvPr id="15" name="Picture 14" descr="A close-up of a text&#10;&#10;Description automatically generated">
                <a:extLst>
                  <a:ext uri="{FF2B5EF4-FFF2-40B4-BE49-F238E27FC236}">
                    <a16:creationId xmlns:a16="http://schemas.microsoft.com/office/drawing/2014/main" id="{C1DB807A-8E3E-09F9-EF10-218EB4CB0C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07400" y="4956294"/>
                <a:ext cx="3784600" cy="1524000"/>
              </a:xfrm>
              <a:prstGeom prst="rect">
                <a:avLst/>
              </a:prstGeom>
            </p:spPr>
          </p:pic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C6C7026-CCB9-222B-1C3E-D60AEAE96770}"/>
                </a:ext>
              </a:extLst>
            </p:cNvPr>
            <p:cNvSpPr/>
            <p:nvPr/>
          </p:nvSpPr>
          <p:spPr>
            <a:xfrm>
              <a:off x="8407400" y="2949980"/>
              <a:ext cx="3653480" cy="1172315"/>
            </a:xfrm>
            <a:prstGeom prst="rect">
              <a:avLst/>
            </a:prstGeom>
            <a:solidFill>
              <a:schemeClr val="accent4">
                <a:alpha val="2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9FC3246-AA92-11CB-D7B9-9046EB538628}"/>
              </a:ext>
            </a:extLst>
          </p:cNvPr>
          <p:cNvGrpSpPr/>
          <p:nvPr/>
        </p:nvGrpSpPr>
        <p:grpSpPr>
          <a:xfrm>
            <a:off x="4579684" y="4122295"/>
            <a:ext cx="7612316" cy="2501900"/>
            <a:chOff x="4579684" y="4122295"/>
            <a:chExt cx="7612316" cy="25019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50D71A0-265F-3AF3-C6B5-6798AF9A6EDD}"/>
                </a:ext>
              </a:extLst>
            </p:cNvPr>
            <p:cNvGrpSpPr/>
            <p:nvPr/>
          </p:nvGrpSpPr>
          <p:grpSpPr>
            <a:xfrm>
              <a:off x="4579684" y="4122295"/>
              <a:ext cx="7612316" cy="2501900"/>
              <a:chOff x="4491680" y="3899109"/>
              <a:chExt cx="7612316" cy="2501900"/>
            </a:xfrm>
          </p:grpSpPr>
          <p:pic>
            <p:nvPicPr>
              <p:cNvPr id="17" name="Picture 16" descr="A close up of a text&#10;&#10;Description automatically generated">
                <a:extLst>
                  <a:ext uri="{FF2B5EF4-FFF2-40B4-BE49-F238E27FC236}">
                    <a16:creationId xmlns:a16="http://schemas.microsoft.com/office/drawing/2014/main" id="{57A8E38C-1428-EB77-2D4C-DCAB16E6A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19396" y="3899109"/>
                <a:ext cx="3784600" cy="2336800"/>
              </a:xfrm>
              <a:prstGeom prst="rect">
                <a:avLst/>
              </a:prstGeom>
            </p:spPr>
          </p:pic>
          <p:pic>
            <p:nvPicPr>
              <p:cNvPr id="19" name="Picture 18" descr="A close-up of a text&#10;&#10;Description automatically generated">
                <a:extLst>
                  <a:ext uri="{FF2B5EF4-FFF2-40B4-BE49-F238E27FC236}">
                    <a16:creationId xmlns:a16="http://schemas.microsoft.com/office/drawing/2014/main" id="{9D06A043-257D-D7B1-0B30-2F9F92170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91680" y="3899109"/>
                <a:ext cx="3784600" cy="2501900"/>
              </a:xfrm>
              <a:prstGeom prst="rect">
                <a:avLst/>
              </a:prstGeom>
            </p:spPr>
          </p:pic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6FDF470-E4EE-859E-5281-DC90118CCF63}"/>
                </a:ext>
              </a:extLst>
            </p:cNvPr>
            <p:cNvSpPr/>
            <p:nvPr/>
          </p:nvSpPr>
          <p:spPr>
            <a:xfrm>
              <a:off x="4695932" y="6069862"/>
              <a:ext cx="3668352" cy="484040"/>
            </a:xfrm>
            <a:prstGeom prst="rect">
              <a:avLst/>
            </a:prstGeom>
            <a:solidFill>
              <a:schemeClr val="accent4">
                <a:alpha val="2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B5B21E3-BE58-A0E9-4295-26264325E678}"/>
                </a:ext>
              </a:extLst>
            </p:cNvPr>
            <p:cNvSpPr/>
            <p:nvPr/>
          </p:nvSpPr>
          <p:spPr>
            <a:xfrm>
              <a:off x="8407400" y="4171372"/>
              <a:ext cx="3668352" cy="929432"/>
            </a:xfrm>
            <a:prstGeom prst="rect">
              <a:avLst/>
            </a:prstGeom>
            <a:solidFill>
              <a:schemeClr val="accent4">
                <a:alpha val="2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897AC00-3C84-D3E1-223E-051D06025B69}"/>
                </a:ext>
              </a:extLst>
            </p:cNvPr>
            <p:cNvSpPr/>
            <p:nvPr/>
          </p:nvSpPr>
          <p:spPr>
            <a:xfrm>
              <a:off x="8364284" y="5885726"/>
              <a:ext cx="3668352" cy="594568"/>
            </a:xfrm>
            <a:prstGeom prst="rect">
              <a:avLst/>
            </a:prstGeom>
            <a:solidFill>
              <a:schemeClr val="accent4">
                <a:alpha val="2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339177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AB2B0-E9BA-B387-0F97-BD1B7D222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>
                <a:solidFill>
                  <a:schemeClr val="accent1"/>
                </a:solidFill>
              </a:rPr>
              <a:t>What happened to the Microdot?</a:t>
            </a:r>
          </a:p>
        </p:txBody>
      </p:sp>
      <p:pic>
        <p:nvPicPr>
          <p:cNvPr id="5" name="Content Placeholder 4" descr="A sketch of a design&#10;&#10;Description automatically generated">
            <a:extLst>
              <a:ext uri="{FF2B5EF4-FFF2-40B4-BE49-F238E27FC236}">
                <a16:creationId xmlns:a16="http://schemas.microsoft.com/office/drawing/2014/main" id="{086B26C8-C81D-C01C-1F79-2D5678818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290" y="1428215"/>
            <a:ext cx="5471379" cy="3924865"/>
          </a:xfrm>
        </p:spPr>
      </p:pic>
      <p:pic>
        <p:nvPicPr>
          <p:cNvPr id="7" name="Picture 6" descr="A drawing of a line drawing&#10;&#10;Description automatically generated with medium confidence">
            <a:extLst>
              <a:ext uri="{FF2B5EF4-FFF2-40B4-BE49-F238E27FC236}">
                <a16:creationId xmlns:a16="http://schemas.microsoft.com/office/drawing/2014/main" id="{A4BE0C9E-B04F-9179-AFE3-EE846F36A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804" y="1471927"/>
            <a:ext cx="2785603" cy="3897400"/>
          </a:xfrm>
          <a:prstGeom prst="rect">
            <a:avLst/>
          </a:prstGeom>
        </p:spPr>
      </p:pic>
      <p:pic>
        <p:nvPicPr>
          <p:cNvPr id="9" name="Picture 8" descr="A graph on a paper&#10;&#10;Description automatically generated">
            <a:extLst>
              <a:ext uri="{FF2B5EF4-FFF2-40B4-BE49-F238E27FC236}">
                <a16:creationId xmlns:a16="http://schemas.microsoft.com/office/drawing/2014/main" id="{FEEDF0A3-F5E0-51E0-66DA-635115282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695" y="1456936"/>
            <a:ext cx="2555106" cy="39111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EAF6C4-ACBC-3A12-198B-4982EBB87100}"/>
              </a:ext>
            </a:extLst>
          </p:cNvPr>
          <p:cNvGrpSpPr/>
          <p:nvPr/>
        </p:nvGrpSpPr>
        <p:grpSpPr>
          <a:xfrm>
            <a:off x="703290" y="1285958"/>
            <a:ext cx="11153930" cy="5445746"/>
            <a:chOff x="703290" y="1690688"/>
            <a:chExt cx="11153930" cy="54457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AFFB46-1253-E2D0-3218-7FCCB8C6F991}"/>
                </a:ext>
              </a:extLst>
            </p:cNvPr>
            <p:cNvSpPr txBox="1"/>
            <p:nvPr/>
          </p:nvSpPr>
          <p:spPr>
            <a:xfrm>
              <a:off x="703290" y="5936105"/>
              <a:ext cx="111539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Steve presented to the LHCb week in Amsterdam in 1999 the Microdot detector as a possible </a:t>
              </a:r>
              <a:br>
                <a:rPr lang="en-IT" dirty="0"/>
              </a:br>
              <a:r>
                <a:rPr lang="en-IT" dirty="0"/>
                <a:t>inner tracker (alternative to MSGC, GEM+MSGC and Silicon.</a:t>
              </a:r>
            </a:p>
            <a:p>
              <a:r>
                <a:rPr lang="en-IT" i="1" dirty="0">
                  <a:solidFill>
                    <a:schemeClr val="accent1"/>
                  </a:solidFill>
                </a:rPr>
                <a:t>However Silicon detectors were chosen for the Inner Detector,</a:t>
              </a:r>
              <a:br>
                <a:rPr lang="en-IT" i="1" dirty="0">
                  <a:solidFill>
                    <a:schemeClr val="accent1"/>
                  </a:solidFill>
                </a:rPr>
              </a:br>
              <a:r>
                <a:rPr lang="en-IT" i="1" dirty="0">
                  <a:solidFill>
                    <a:schemeClr val="accent1"/>
                  </a:solidFill>
                </a:rPr>
                <a:t>and Steve and the Liverpool group will join the LHCb VELO project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D0A970-A5DB-2D53-F587-5CC4EDAC164D}"/>
                </a:ext>
              </a:extLst>
            </p:cNvPr>
            <p:cNvSpPr/>
            <p:nvPr/>
          </p:nvSpPr>
          <p:spPr>
            <a:xfrm>
              <a:off x="703290" y="1690688"/>
              <a:ext cx="11030451" cy="4245417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pic>
        <p:nvPicPr>
          <p:cNvPr id="16" name="Picture 15" descr="A yellow sign with text and a blue and green wheel&#10;&#10;Description automatically generated with medium confidence">
            <a:extLst>
              <a:ext uri="{FF2B5EF4-FFF2-40B4-BE49-F238E27FC236}">
                <a16:creationId xmlns:a16="http://schemas.microsoft.com/office/drawing/2014/main" id="{DD8E868B-4D9F-3F39-E3C4-A6E1F6570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50" y="1428215"/>
            <a:ext cx="3776220" cy="536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3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F898783-45E1-E9EE-AD5F-8FEE0323E290}"/>
              </a:ext>
            </a:extLst>
          </p:cNvPr>
          <p:cNvGrpSpPr/>
          <p:nvPr/>
        </p:nvGrpSpPr>
        <p:grpSpPr>
          <a:xfrm>
            <a:off x="-74129" y="91438"/>
            <a:ext cx="12266129" cy="6768000"/>
            <a:chOff x="-2592152" y="1"/>
            <a:chExt cx="14498039" cy="6858000"/>
          </a:xfrm>
        </p:grpSpPr>
        <p:pic>
          <p:nvPicPr>
            <p:cNvPr id="5" name="Picture 4" descr="A drawing of a circle&#10;&#10;Description automatically generated">
              <a:extLst>
                <a:ext uri="{FF2B5EF4-FFF2-40B4-BE49-F238E27FC236}">
                  <a16:creationId xmlns:a16="http://schemas.microsoft.com/office/drawing/2014/main" id="{148259B1-9503-3344-2F64-6BAACA1A7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3341"/>
            <a:stretch/>
          </p:blipFill>
          <p:spPr>
            <a:xfrm rot="5400000">
              <a:off x="4574718" y="-473169"/>
              <a:ext cx="6858000" cy="7804339"/>
            </a:xfrm>
            <a:prstGeom prst="rect">
              <a:avLst/>
            </a:prstGeom>
          </p:spPr>
        </p:pic>
        <p:pic>
          <p:nvPicPr>
            <p:cNvPr id="7" name="Picture 6" descr="A drawing of a circle&#10;&#10;Description automatically generated">
              <a:extLst>
                <a:ext uri="{FF2B5EF4-FFF2-40B4-BE49-F238E27FC236}">
                  <a16:creationId xmlns:a16="http://schemas.microsoft.com/office/drawing/2014/main" id="{A3962684-B210-1306-1575-8DFA6592D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332" t="27576" r="26667"/>
            <a:stretch/>
          </p:blipFill>
          <p:spPr>
            <a:xfrm rot="16200000">
              <a:off x="-299309" y="-1841454"/>
              <a:ext cx="3429004" cy="7373164"/>
            </a:xfrm>
            <a:prstGeom prst="rect">
              <a:avLst/>
            </a:prstGeom>
          </p:spPr>
        </p:pic>
        <p:pic>
          <p:nvPicPr>
            <p:cNvPr id="8" name="Picture 7" descr="A drawing of a circle&#10;&#10;Description automatically generated">
              <a:extLst>
                <a:ext uri="{FF2B5EF4-FFF2-40B4-BE49-F238E27FC236}">
                  <a16:creationId xmlns:a16="http://schemas.microsoft.com/office/drawing/2014/main" id="{48FDBEC6-8270-1C07-13EB-39C1BECE5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634" t="24938" r="3318" b="2638"/>
            <a:stretch/>
          </p:blipFill>
          <p:spPr>
            <a:xfrm rot="16200000">
              <a:off x="-1067476" y="957260"/>
              <a:ext cx="4323812" cy="737316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5F4EB6E-4454-8199-AFF3-ECE650EEA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1"/>
            <a:ext cx="9144000" cy="3660285"/>
          </a:xfrm>
        </p:spPr>
        <p:txBody>
          <a:bodyPr>
            <a:noAutofit/>
          </a:bodyPr>
          <a:lstStyle/>
          <a:p>
            <a:r>
              <a:rPr lang="en-IT" sz="9600" b="1" dirty="0"/>
              <a:t>Stephen </a:t>
            </a:r>
            <a:br>
              <a:rPr lang="en-IT" sz="9600" b="1" dirty="0"/>
            </a:br>
            <a:r>
              <a:rPr lang="en-IT" sz="9600" b="1" dirty="0"/>
              <a:t>Francis </a:t>
            </a:r>
            <a:br>
              <a:rPr lang="en-IT" sz="9600" b="1" dirty="0"/>
            </a:br>
            <a:r>
              <a:rPr lang="en-IT" sz="9600" b="1" dirty="0"/>
              <a:t>Biagi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AD241-1479-9C67-9853-495C247A1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96650"/>
            <a:ext cx="9144000" cy="1110830"/>
          </a:xfrm>
        </p:spPr>
        <p:txBody>
          <a:bodyPr>
            <a:normAutofit/>
          </a:bodyPr>
          <a:lstStyle/>
          <a:p>
            <a:r>
              <a:rPr lang="en-IT" dirty="0"/>
              <a:t>23.03.1949 - 14.08.2025</a:t>
            </a:r>
          </a:p>
        </p:txBody>
      </p:sp>
    </p:spTree>
    <p:extLst>
      <p:ext uri="{BB962C8B-B14F-4D97-AF65-F5344CB8AC3E}">
        <p14:creationId xmlns:p14="http://schemas.microsoft.com/office/powerpoint/2010/main" val="2075902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E3236E-DC88-4AA0-1C9F-3EB40F434A28}"/>
              </a:ext>
            </a:extLst>
          </p:cNvPr>
          <p:cNvSpPr/>
          <p:nvPr/>
        </p:nvSpPr>
        <p:spPr>
          <a:xfrm>
            <a:off x="543384" y="2234549"/>
            <a:ext cx="10658162" cy="621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CB95DBA-2DA4-94FC-8D2B-E59A8DE69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IT" b="1" dirty="0">
                <a:solidFill>
                  <a:schemeClr val="accent1"/>
                </a:solidFill>
              </a:rPr>
              <a:t>What happened to the Microdot?</a:t>
            </a:r>
          </a:p>
        </p:txBody>
      </p:sp>
      <p:pic>
        <p:nvPicPr>
          <p:cNvPr id="5" name="Picture 4" descr="A diagram of a drift plane&#10;&#10;Description automatically generated">
            <a:extLst>
              <a:ext uri="{FF2B5EF4-FFF2-40B4-BE49-F238E27FC236}">
                <a16:creationId xmlns:a16="http://schemas.microsoft.com/office/drawing/2014/main" id="{743B7195-BE5B-5BDB-6DAE-3E940CA93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834" y="2855831"/>
            <a:ext cx="4694757" cy="3893213"/>
          </a:xfrm>
          <a:prstGeom prst="rect">
            <a:avLst/>
          </a:prstGeom>
        </p:spPr>
      </p:pic>
      <p:pic>
        <p:nvPicPr>
          <p:cNvPr id="9218" name="Picture 2" descr="Atsuhiko Ochi">
            <a:extLst>
              <a:ext uri="{FF2B5EF4-FFF2-40B4-BE49-F238E27FC236}">
                <a16:creationId xmlns:a16="http://schemas.microsoft.com/office/drawing/2014/main" id="{DBDB7FC6-9798-4806-3E70-7D31808DF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8" r="25402"/>
          <a:stretch/>
        </p:blipFill>
        <p:spPr bwMode="auto">
          <a:xfrm>
            <a:off x="11032761" y="175177"/>
            <a:ext cx="1033168" cy="11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F42D4E6-635C-1668-C986-D5FE5FC9C895}"/>
              </a:ext>
            </a:extLst>
          </p:cNvPr>
          <p:cNvGrpSpPr/>
          <p:nvPr/>
        </p:nvGrpSpPr>
        <p:grpSpPr>
          <a:xfrm>
            <a:off x="4788210" y="1424066"/>
            <a:ext cx="7277719" cy="5433934"/>
            <a:chOff x="4788210" y="1424066"/>
            <a:chExt cx="7277719" cy="5433934"/>
          </a:xfrm>
        </p:grpSpPr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3DB0C6F0-A8E5-B4C1-8167-B21587315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8210" y="1424066"/>
              <a:ext cx="3823726" cy="1458037"/>
            </a:xfrm>
            <a:prstGeom prst="rect">
              <a:avLst/>
            </a:prstGeom>
          </p:spPr>
        </p:pic>
        <p:pic>
          <p:nvPicPr>
            <p:cNvPr id="9" name="Picture 8" descr="A close-up of a text&#10;&#10;Description automatically generated">
              <a:extLst>
                <a:ext uri="{FF2B5EF4-FFF2-40B4-BE49-F238E27FC236}">
                  <a16:creationId xmlns:a16="http://schemas.microsoft.com/office/drawing/2014/main" id="{C6AB0A8D-D638-9ACE-12F3-E43B09582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11936" y="1424066"/>
              <a:ext cx="3453993" cy="543393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5B4627-6EB5-580A-3889-B32FE7AAC2E7}"/>
                </a:ext>
              </a:extLst>
            </p:cNvPr>
            <p:cNvSpPr/>
            <p:nvPr/>
          </p:nvSpPr>
          <p:spPr>
            <a:xfrm>
              <a:off x="4788210" y="1840181"/>
              <a:ext cx="3823726" cy="1015650"/>
            </a:xfrm>
            <a:prstGeom prst="rect">
              <a:avLst/>
            </a:prstGeom>
            <a:solidFill>
              <a:schemeClr val="accent4">
                <a:alpha val="2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EB4061-F8C5-D7C7-6C79-21A189259025}"/>
                </a:ext>
              </a:extLst>
            </p:cNvPr>
            <p:cNvSpPr/>
            <p:nvPr/>
          </p:nvSpPr>
          <p:spPr>
            <a:xfrm>
              <a:off x="8672625" y="1993122"/>
              <a:ext cx="3393304" cy="756507"/>
            </a:xfrm>
            <a:prstGeom prst="rect">
              <a:avLst/>
            </a:prstGeom>
            <a:solidFill>
              <a:schemeClr val="accent4">
                <a:alpha val="2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5E15D9-8BE4-5789-32C1-5DD9FCAAF653}"/>
                </a:ext>
              </a:extLst>
            </p:cNvPr>
            <p:cNvSpPr/>
            <p:nvPr/>
          </p:nvSpPr>
          <p:spPr>
            <a:xfrm>
              <a:off x="8611936" y="3829989"/>
              <a:ext cx="3393304" cy="756507"/>
            </a:xfrm>
            <a:prstGeom prst="rect">
              <a:avLst/>
            </a:prstGeom>
            <a:solidFill>
              <a:schemeClr val="accent4">
                <a:alpha val="2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2A6C76-EC0B-EFBA-025D-657C81248A9D}"/>
                </a:ext>
              </a:extLst>
            </p:cNvPr>
            <p:cNvSpPr/>
            <p:nvPr/>
          </p:nvSpPr>
          <p:spPr>
            <a:xfrm>
              <a:off x="8642280" y="5528337"/>
              <a:ext cx="3393304" cy="1220707"/>
            </a:xfrm>
            <a:prstGeom prst="rect">
              <a:avLst/>
            </a:prstGeom>
            <a:solidFill>
              <a:schemeClr val="accent4">
                <a:alpha val="2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pic>
        <p:nvPicPr>
          <p:cNvPr id="17" name="Content Placeholder 4" descr="A sketch of a design&#10;&#10;Description automatically generated">
            <a:extLst>
              <a:ext uri="{FF2B5EF4-FFF2-40B4-BE49-F238E27FC236}">
                <a16:creationId xmlns:a16="http://schemas.microsoft.com/office/drawing/2014/main" id="{16E5355E-EB55-F336-FA16-56BF6AC37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49612"/>
          <a:stretch/>
        </p:blipFill>
        <p:spPr>
          <a:xfrm>
            <a:off x="265539" y="2814700"/>
            <a:ext cx="2567602" cy="3655355"/>
          </a:xfrm>
        </p:spPr>
      </p:pic>
      <p:pic>
        <p:nvPicPr>
          <p:cNvPr id="20" name="Content Placeholder 4" descr="A person standing outside with his hands in his pockets&#10;&#10;Description automatically generated">
            <a:extLst>
              <a:ext uri="{FF2B5EF4-FFF2-40B4-BE49-F238E27FC236}">
                <a16:creationId xmlns:a16="http://schemas.microsoft.com/office/drawing/2014/main" id="{5FC8FD26-4FB5-EDFE-3AEF-2F43940254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4181" r="20337" b="26844"/>
          <a:stretch/>
        </p:blipFill>
        <p:spPr>
          <a:xfrm>
            <a:off x="9766840" y="170284"/>
            <a:ext cx="1206053" cy="1192711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E32D56B6-862F-87B0-58F7-4D3DD00E14CB}"/>
              </a:ext>
            </a:extLst>
          </p:cNvPr>
          <p:cNvSpPr/>
          <p:nvPr/>
        </p:nvSpPr>
        <p:spPr>
          <a:xfrm>
            <a:off x="3132944" y="4302177"/>
            <a:ext cx="959371" cy="539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1" name="Picture 30" descr="A white paper with black text&#10;&#10;Description automatically generated">
            <a:extLst>
              <a:ext uri="{FF2B5EF4-FFF2-40B4-BE49-F238E27FC236}">
                <a16:creationId xmlns:a16="http://schemas.microsoft.com/office/drawing/2014/main" id="{021D38E1-CDC5-E436-E11A-7639EA1A7B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715" y="1424066"/>
            <a:ext cx="4063550" cy="204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78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arfield++ User Guide">
            <a:extLst>
              <a:ext uri="{FF2B5EF4-FFF2-40B4-BE49-F238E27FC236}">
                <a16:creationId xmlns:a16="http://schemas.microsoft.com/office/drawing/2014/main" id="{46709ECC-B206-25B8-14CB-CDF97F772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3670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BF3E2F-4B9B-609F-5A07-E439E9A6B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>
                <a:solidFill>
                  <a:schemeClr val="accent1"/>
                </a:solidFill>
              </a:rPr>
              <a:t>Development of Garfield 1984 – 1998 -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34A93-EB6B-CBE5-1B28-42246B7CB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23242" cy="4351338"/>
          </a:xfrm>
        </p:spPr>
        <p:txBody>
          <a:bodyPr/>
          <a:lstStyle/>
          <a:p>
            <a:r>
              <a:rPr lang="en-IT" dirty="0"/>
              <a:t>Computer program to simulate drift chambers written by </a:t>
            </a:r>
            <a:r>
              <a:rPr lang="en-IT" dirty="0">
                <a:solidFill>
                  <a:schemeClr val="accent1"/>
                </a:solidFill>
              </a:rPr>
              <a:t>Rob Veenhof</a:t>
            </a:r>
          </a:p>
          <a:p>
            <a:r>
              <a:rPr lang="en-IT" dirty="0"/>
              <a:t>Initially: </a:t>
            </a:r>
          </a:p>
          <a:p>
            <a:pPr lvl="1"/>
            <a:r>
              <a:rPr lang="en-IT" dirty="0"/>
              <a:t>calculate (2D) Electric Field &amp; Potential</a:t>
            </a:r>
          </a:p>
          <a:p>
            <a:pPr lvl="1"/>
            <a:r>
              <a:rPr lang="en-GB" dirty="0"/>
              <a:t>C</a:t>
            </a:r>
            <a:r>
              <a:rPr lang="en-IT" dirty="0"/>
              <a:t>alculate and plot drift lines</a:t>
            </a:r>
          </a:p>
          <a:p>
            <a:pPr lvl="1"/>
            <a:r>
              <a:rPr lang="en-IT" dirty="0"/>
              <a:t>Simulate the signal</a:t>
            </a:r>
          </a:p>
          <a:p>
            <a:r>
              <a:rPr lang="en-IT" dirty="0"/>
              <a:t>Continuous updates through the years</a:t>
            </a:r>
          </a:p>
          <a:p>
            <a:pPr lvl="1"/>
            <a:r>
              <a:rPr lang="en-IT" dirty="0"/>
              <a:t>1998: Announcement of </a:t>
            </a:r>
            <a:r>
              <a:rPr lang="en-IT" u="sng" dirty="0">
                <a:solidFill>
                  <a:schemeClr val="accent1"/>
                </a:solidFill>
              </a:rPr>
              <a:t>new</a:t>
            </a:r>
            <a:r>
              <a:rPr lang="en-IT" dirty="0">
                <a:solidFill>
                  <a:schemeClr val="accent1"/>
                </a:solidFill>
              </a:rPr>
              <a:t> Magboltz program</a:t>
            </a:r>
            <a:br>
              <a:rPr lang="en-IT" dirty="0"/>
            </a:br>
            <a:r>
              <a:rPr lang="en-IT" dirty="0"/>
              <a:t>           for which an interface will be written:</a:t>
            </a:r>
          </a:p>
        </p:txBody>
      </p:sp>
      <p:pic>
        <p:nvPicPr>
          <p:cNvPr id="13316" name="Picture 4" descr="People | gdd.web.cern.ch">
            <a:extLst>
              <a:ext uri="{FF2B5EF4-FFF2-40B4-BE49-F238E27FC236}">
                <a16:creationId xmlns:a16="http://schemas.microsoft.com/office/drawing/2014/main" id="{5709A8D1-D9A9-C8FB-728A-11784AFA5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190" y="149896"/>
            <a:ext cx="1351209" cy="158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285DC8E1-6EB9-5F22-F0CC-6C1F1F44E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300" y="5406323"/>
            <a:ext cx="7772400" cy="1301781"/>
          </a:xfrm>
          <a:prstGeom prst="rect">
            <a:avLst/>
          </a:prstGeom>
        </p:spPr>
      </p:pic>
      <p:pic>
        <p:nvPicPr>
          <p:cNvPr id="5" name="Picture 4" descr="A blue and white text on a white background&#10;&#10;Description automatically generated">
            <a:extLst>
              <a:ext uri="{FF2B5EF4-FFF2-40B4-BE49-F238E27FC236}">
                <a16:creationId xmlns:a16="http://schemas.microsoft.com/office/drawing/2014/main" id="{70B9AEBA-65FE-0591-15E1-0E0044C268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709"/>
          <a:stretch/>
        </p:blipFill>
        <p:spPr>
          <a:xfrm>
            <a:off x="8013366" y="5240063"/>
            <a:ext cx="3825025" cy="11279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EAFB2F-1B33-8CDB-469F-A9E645CC747D}"/>
              </a:ext>
            </a:extLst>
          </p:cNvPr>
          <p:cNvSpPr/>
          <p:nvPr/>
        </p:nvSpPr>
        <p:spPr>
          <a:xfrm>
            <a:off x="3670299" y="6415716"/>
            <a:ext cx="7772399" cy="292387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049BFF-A7A4-6304-A887-2846C613515A}"/>
              </a:ext>
            </a:extLst>
          </p:cNvPr>
          <p:cNvSpPr/>
          <p:nvPr/>
        </p:nvSpPr>
        <p:spPr>
          <a:xfrm>
            <a:off x="8578272" y="5643995"/>
            <a:ext cx="953036" cy="699228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Picture 10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A0115D8-F643-3362-8082-A6D0DE0A18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927"/>
          <a:stretch/>
        </p:blipFill>
        <p:spPr>
          <a:xfrm>
            <a:off x="6676239" y="2237253"/>
            <a:ext cx="2378551" cy="2321773"/>
          </a:xfrm>
          <a:prstGeom prst="rect">
            <a:avLst/>
          </a:prstGeom>
        </p:spPr>
      </p:pic>
      <p:pic>
        <p:nvPicPr>
          <p:cNvPr id="13" name="Picture 12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F13C0FFF-5D13-68A2-569B-BCEF329B0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2865" y="2278623"/>
            <a:ext cx="3007948" cy="302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38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E3236E-DC88-4AA0-1C9F-3EB40F434A28}"/>
              </a:ext>
            </a:extLst>
          </p:cNvPr>
          <p:cNvSpPr/>
          <p:nvPr/>
        </p:nvSpPr>
        <p:spPr>
          <a:xfrm>
            <a:off x="543384" y="2234549"/>
            <a:ext cx="10658162" cy="621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4" name="Picture 3" descr="A paper with text on it&#10;&#10;Description automatically generated">
            <a:extLst>
              <a:ext uri="{FF2B5EF4-FFF2-40B4-BE49-F238E27FC236}">
                <a16:creationId xmlns:a16="http://schemas.microsoft.com/office/drawing/2014/main" id="{F22DE874-D775-65FB-73D8-A4621CA9E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96" y="2311093"/>
            <a:ext cx="6394732" cy="448282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Picture 6" descr="A close up of a text&#10;&#10;Description automatically generated">
            <a:extLst>
              <a:ext uri="{FF2B5EF4-FFF2-40B4-BE49-F238E27FC236}">
                <a16:creationId xmlns:a16="http://schemas.microsoft.com/office/drawing/2014/main" id="{40AC7B20-A083-DA07-9205-4CC731F29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718" y="175765"/>
            <a:ext cx="4144743" cy="2495759"/>
          </a:xfrm>
          <a:prstGeom prst="rect">
            <a:avLst/>
          </a:prstGeom>
        </p:spPr>
      </p:pic>
      <p:pic>
        <p:nvPicPr>
          <p:cNvPr id="29" name="Picture 28" descr="A close-up of a text&#10;&#10;Description automatically generated">
            <a:extLst>
              <a:ext uri="{FF2B5EF4-FFF2-40B4-BE49-F238E27FC236}">
                <a16:creationId xmlns:a16="http://schemas.microsoft.com/office/drawing/2014/main" id="{A51A72CC-708D-71EB-4240-1C1A9B7C7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187" y="2688456"/>
            <a:ext cx="4095862" cy="1992879"/>
          </a:xfrm>
          <a:prstGeom prst="rect">
            <a:avLst/>
          </a:prstGeom>
        </p:spPr>
      </p:pic>
      <p:pic>
        <p:nvPicPr>
          <p:cNvPr id="31" name="Picture 30" descr="A text on a white background&#10;&#10;Description automatically generated">
            <a:extLst>
              <a:ext uri="{FF2B5EF4-FFF2-40B4-BE49-F238E27FC236}">
                <a16:creationId xmlns:a16="http://schemas.microsoft.com/office/drawing/2014/main" id="{CB8A9421-530C-5DEF-B3D4-1134FB87A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7718" y="4730308"/>
            <a:ext cx="4095862" cy="19928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D28E47-CB94-5F2F-BAD4-D8CBBC8DA17E}"/>
              </a:ext>
            </a:extLst>
          </p:cNvPr>
          <p:cNvGrpSpPr/>
          <p:nvPr/>
        </p:nvGrpSpPr>
        <p:grpSpPr>
          <a:xfrm>
            <a:off x="-6067" y="136826"/>
            <a:ext cx="7244544" cy="1947505"/>
            <a:chOff x="4486712" y="2016579"/>
            <a:chExt cx="7244544" cy="1947505"/>
          </a:xfrm>
        </p:grpSpPr>
        <p:sp>
          <p:nvSpPr>
            <p:cNvPr id="6" name="Chevron 5">
              <a:extLst>
                <a:ext uri="{FF2B5EF4-FFF2-40B4-BE49-F238E27FC236}">
                  <a16:creationId xmlns:a16="http://schemas.microsoft.com/office/drawing/2014/main" id="{034F479A-C900-3883-9264-0ADDD0116AC8}"/>
                </a:ext>
              </a:extLst>
            </p:cNvPr>
            <p:cNvSpPr/>
            <p:nvPr/>
          </p:nvSpPr>
          <p:spPr>
            <a:xfrm>
              <a:off x="4899484" y="2396541"/>
              <a:ext cx="3925626" cy="1567543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12" name="Chevron 11">
              <a:extLst>
                <a:ext uri="{FF2B5EF4-FFF2-40B4-BE49-F238E27FC236}">
                  <a16:creationId xmlns:a16="http://schemas.microsoft.com/office/drawing/2014/main" id="{0D91EC38-E9C4-CA88-6112-91F7DB1DBD29}"/>
                </a:ext>
              </a:extLst>
            </p:cNvPr>
            <p:cNvSpPr/>
            <p:nvPr/>
          </p:nvSpPr>
          <p:spPr>
            <a:xfrm>
              <a:off x="8145210" y="2391226"/>
              <a:ext cx="3586046" cy="1567543"/>
            </a:xfrm>
            <a:prstGeom prst="chevro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97670C-5824-2341-201C-1C82A4681353}"/>
                </a:ext>
              </a:extLst>
            </p:cNvPr>
            <p:cNvSpPr txBox="1"/>
            <p:nvPr/>
          </p:nvSpPr>
          <p:spPr>
            <a:xfrm>
              <a:off x="4486712" y="2016581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1982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BDD7AC3-ECC4-0576-DBF7-4C0AC6042EC1}"/>
                </a:ext>
              </a:extLst>
            </p:cNvPr>
            <p:cNvSpPr txBox="1"/>
            <p:nvPr/>
          </p:nvSpPr>
          <p:spPr>
            <a:xfrm>
              <a:off x="7564326" y="2016581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2005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91C649-0DF5-3A75-07D2-F6FBF5742DE5}"/>
                </a:ext>
              </a:extLst>
            </p:cNvPr>
            <p:cNvSpPr txBox="1"/>
            <p:nvPr/>
          </p:nvSpPr>
          <p:spPr>
            <a:xfrm>
              <a:off x="10701952" y="2016579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2025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230BC98-EC44-CD4C-4459-E35852C5679B}"/>
                </a:ext>
              </a:extLst>
            </p:cNvPr>
            <p:cNvSpPr txBox="1"/>
            <p:nvPr/>
          </p:nvSpPr>
          <p:spPr>
            <a:xfrm>
              <a:off x="6137965" y="2865754"/>
              <a:ext cx="1350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University of Liverpool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01068F-4506-6C7B-C656-C65E31B97890}"/>
                </a:ext>
              </a:extLst>
            </p:cNvPr>
            <p:cNvSpPr txBox="1"/>
            <p:nvPr/>
          </p:nvSpPr>
          <p:spPr>
            <a:xfrm>
              <a:off x="9496922" y="2990330"/>
              <a:ext cx="1350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Glasgow</a:t>
              </a:r>
              <a:endParaRPr lang="en-IT" sz="14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FE7B660-C45B-5BE7-AACC-4CE55C5576B4}"/>
              </a:ext>
            </a:extLst>
          </p:cNvPr>
          <p:cNvSpPr/>
          <p:nvPr/>
        </p:nvSpPr>
        <p:spPr>
          <a:xfrm>
            <a:off x="8441959" y="389939"/>
            <a:ext cx="3511620" cy="244096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410D85F-6C1D-2148-A7BD-FE80DD42215F}"/>
              </a:ext>
            </a:extLst>
          </p:cNvPr>
          <p:cNvSpPr/>
          <p:nvPr/>
        </p:nvSpPr>
        <p:spPr>
          <a:xfrm>
            <a:off x="7895386" y="634034"/>
            <a:ext cx="4058193" cy="227262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46D94FB-A698-C3BA-0B89-CC6AD4BA194C}"/>
              </a:ext>
            </a:extLst>
          </p:cNvPr>
          <p:cNvSpPr/>
          <p:nvPr/>
        </p:nvSpPr>
        <p:spPr>
          <a:xfrm>
            <a:off x="7895386" y="856697"/>
            <a:ext cx="4058192" cy="882161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D0635E2-9DA0-9123-3414-6E9CEF08DEB1}"/>
              </a:ext>
            </a:extLst>
          </p:cNvPr>
          <p:cNvSpPr/>
          <p:nvPr/>
        </p:nvSpPr>
        <p:spPr>
          <a:xfrm>
            <a:off x="7910289" y="1738858"/>
            <a:ext cx="1338642" cy="212701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0238213-EA19-A25E-3229-8A26F49A1ED1}"/>
              </a:ext>
            </a:extLst>
          </p:cNvPr>
          <p:cNvSpPr/>
          <p:nvPr/>
        </p:nvSpPr>
        <p:spPr>
          <a:xfrm>
            <a:off x="7944269" y="3317324"/>
            <a:ext cx="4058192" cy="1364011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CD6B5B4-D533-9E87-243F-8C757021C317}"/>
              </a:ext>
            </a:extLst>
          </p:cNvPr>
          <p:cNvSpPr/>
          <p:nvPr/>
        </p:nvSpPr>
        <p:spPr>
          <a:xfrm>
            <a:off x="10782923" y="3107426"/>
            <a:ext cx="1211126" cy="209898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51A014-C51B-AAFF-DD9D-FE3DF3F558E0}"/>
              </a:ext>
            </a:extLst>
          </p:cNvPr>
          <p:cNvSpPr/>
          <p:nvPr/>
        </p:nvSpPr>
        <p:spPr>
          <a:xfrm>
            <a:off x="7944269" y="4932931"/>
            <a:ext cx="4058192" cy="703372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A81303A-367A-5E2D-8B31-F8729BCCA393}"/>
              </a:ext>
            </a:extLst>
          </p:cNvPr>
          <p:cNvSpPr/>
          <p:nvPr/>
        </p:nvSpPr>
        <p:spPr>
          <a:xfrm>
            <a:off x="7974046" y="5629028"/>
            <a:ext cx="1514727" cy="209898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2E4DFDE-5797-4B4B-5CFB-660608875BCB}"/>
              </a:ext>
            </a:extLst>
          </p:cNvPr>
          <p:cNvGrpSpPr/>
          <p:nvPr/>
        </p:nvGrpSpPr>
        <p:grpSpPr>
          <a:xfrm>
            <a:off x="189539" y="5039655"/>
            <a:ext cx="6534689" cy="1598542"/>
            <a:chOff x="189539" y="5039655"/>
            <a:chExt cx="6534689" cy="1598542"/>
          </a:xfrm>
        </p:grpSpPr>
        <p:pic>
          <p:nvPicPr>
            <p:cNvPr id="2050" name="Picture 2" descr="Organization">
              <a:extLst>
                <a:ext uri="{FF2B5EF4-FFF2-40B4-BE49-F238E27FC236}">
                  <a16:creationId xmlns:a16="http://schemas.microsoft.com/office/drawing/2014/main" id="{B17E7CD6-4D7C-5D99-0A47-C615FD5D3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39" y="5039655"/>
              <a:ext cx="1201911" cy="1598542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C01E933-4549-E702-FF4A-D3218E4CF6F1}"/>
                </a:ext>
              </a:extLst>
            </p:cNvPr>
            <p:cNvSpPr txBox="1"/>
            <p:nvPr/>
          </p:nvSpPr>
          <p:spPr>
            <a:xfrm>
              <a:off x="1421227" y="5437868"/>
              <a:ext cx="5303001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T" dirty="0"/>
                <a:t>Contribution by </a:t>
              </a:r>
              <a:br>
                <a:rPr lang="en-IT" dirty="0"/>
              </a:br>
              <a:r>
                <a:rPr lang="en-IT" dirty="0"/>
                <a:t>Heinrich Schindler</a:t>
              </a:r>
              <a:br>
                <a:rPr lang="en-IT" dirty="0"/>
              </a:br>
              <a:r>
                <a:rPr lang="en-IT" dirty="0">
                  <a:solidFill>
                    <a:srgbClr val="0070C0"/>
                  </a:solidFill>
                </a:rPr>
                <a:t>The development of </a:t>
              </a:r>
              <a:br>
                <a:rPr lang="en-IT" dirty="0">
                  <a:solidFill>
                    <a:srgbClr val="0070C0"/>
                  </a:solidFill>
                </a:rPr>
              </a:br>
              <a:r>
                <a:rPr lang="en-IT" dirty="0">
                  <a:solidFill>
                    <a:srgbClr val="0070C0"/>
                  </a:solidFill>
                </a:rPr>
                <a:t>Modern Magboltz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1413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8BA5C-52AF-F06E-1A5D-FA9DBB569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308" y="154953"/>
            <a:ext cx="9613692" cy="1325563"/>
          </a:xfrm>
        </p:spPr>
        <p:txBody>
          <a:bodyPr/>
          <a:lstStyle/>
          <a:p>
            <a:r>
              <a:rPr lang="en-IT" b="1" dirty="0">
                <a:solidFill>
                  <a:schemeClr val="accent1"/>
                </a:solidFill>
              </a:rPr>
              <a:t>Birth of the LXCAT database 2007</a:t>
            </a:r>
          </a:p>
        </p:txBody>
      </p:sp>
      <p:pic>
        <p:nvPicPr>
          <p:cNvPr id="7" name="Picture 6" descr="A screenshot of a newspaper&#10;&#10;Description automatically generated">
            <a:extLst>
              <a:ext uri="{FF2B5EF4-FFF2-40B4-BE49-F238E27FC236}">
                <a16:creationId xmlns:a16="http://schemas.microsoft.com/office/drawing/2014/main" id="{73D3AB07-3AA0-6642-F8FC-4F026A8EE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496" y="1716334"/>
            <a:ext cx="5326504" cy="3409528"/>
          </a:xfrm>
          <a:prstGeom prst="rect">
            <a:avLst/>
          </a:prstGeom>
        </p:spPr>
      </p:pic>
      <p:pic>
        <p:nvPicPr>
          <p:cNvPr id="3076" name="Picture 4" descr="news – Page 2 – Data for Modeling Plasmas">
            <a:extLst>
              <a:ext uri="{FF2B5EF4-FFF2-40B4-BE49-F238E27FC236}">
                <a16:creationId xmlns:a16="http://schemas.microsoft.com/office/drawing/2014/main" id="{7AFF3382-E73D-8580-A434-1823EBD62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92" y="136996"/>
            <a:ext cx="2190854" cy="1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1450C9-2B39-1A82-1B7A-F21635CBF6A2}"/>
              </a:ext>
            </a:extLst>
          </p:cNvPr>
          <p:cNvSpPr txBox="1"/>
          <p:nvPr/>
        </p:nvSpPr>
        <p:spPr>
          <a:xfrm>
            <a:off x="1990586" y="5595626"/>
            <a:ext cx="362990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T" dirty="0"/>
              <a:t>Contribution by </a:t>
            </a:r>
            <a:br>
              <a:rPr lang="en-IT" dirty="0"/>
            </a:br>
            <a:r>
              <a:rPr lang="en-IT" dirty="0"/>
              <a:t>Leanne Pitchford</a:t>
            </a:r>
            <a:br>
              <a:rPr lang="en-IT" dirty="0"/>
            </a:br>
            <a:r>
              <a:rPr lang="en-IT" dirty="0">
                <a:solidFill>
                  <a:schemeClr val="accent1"/>
                </a:solidFill>
              </a:rPr>
              <a:t>Steve Biagi’s contribution to </a:t>
            </a:r>
            <a:br>
              <a:rPr lang="en-IT" dirty="0">
                <a:solidFill>
                  <a:schemeClr val="accent1"/>
                </a:solidFill>
              </a:rPr>
            </a:br>
            <a:r>
              <a:rPr lang="en-IT" dirty="0">
                <a:solidFill>
                  <a:schemeClr val="accent1"/>
                </a:solidFill>
              </a:rPr>
              <a:t>modelling Low Temperature Plasmas 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2AB21022-61FB-771C-051E-73FC21760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263" y="1716334"/>
            <a:ext cx="5610275" cy="2846592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4AA3D8AC-DC67-6470-7C7F-5BF3D91D5526}"/>
              </a:ext>
            </a:extLst>
          </p:cNvPr>
          <p:cNvSpPr/>
          <p:nvPr/>
        </p:nvSpPr>
        <p:spPr>
          <a:xfrm>
            <a:off x="3805541" y="3417757"/>
            <a:ext cx="1201174" cy="2308486"/>
          </a:xfrm>
          <a:custGeom>
            <a:avLst/>
            <a:gdLst>
              <a:gd name="connsiteX0" fmla="*/ 976321 w 1201174"/>
              <a:gd name="connsiteY0" fmla="*/ 0 h 2308486"/>
              <a:gd name="connsiteX1" fmla="*/ 1961 w 1201174"/>
              <a:gd name="connsiteY1" fmla="*/ 1843791 h 2308486"/>
              <a:gd name="connsiteX2" fmla="*/ 1201174 w 1201174"/>
              <a:gd name="connsiteY2" fmla="*/ 2308486 h 2308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174" h="2308486">
                <a:moveTo>
                  <a:pt x="976321" y="0"/>
                </a:moveTo>
                <a:cubicBezTo>
                  <a:pt x="470403" y="729521"/>
                  <a:pt x="-35515" y="1459043"/>
                  <a:pt x="1961" y="1843791"/>
                </a:cubicBezTo>
                <a:cubicBezTo>
                  <a:pt x="39437" y="2228539"/>
                  <a:pt x="620305" y="2268512"/>
                  <a:pt x="1201174" y="2308486"/>
                </a:cubicBezTo>
              </a:path>
            </a:pathLst>
          </a:custGeom>
          <a:noFill/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074" name="Picture 2" descr="Leanne Pitchford (LAPLACE) reçoit le prix Will Allis 2018 | CNRS Ingénierie">
            <a:extLst>
              <a:ext uri="{FF2B5EF4-FFF2-40B4-BE49-F238E27FC236}">
                <a16:creationId xmlns:a16="http://schemas.microsoft.com/office/drawing/2014/main" id="{7C8E9615-0591-BA63-ACC5-82E8345E8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12"/>
          <a:stretch/>
        </p:blipFill>
        <p:spPr bwMode="auto">
          <a:xfrm>
            <a:off x="237240" y="4737419"/>
            <a:ext cx="1636218" cy="198358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08FB8C7E-B7A4-A730-89DF-BBD96CC7D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133371" y="5231222"/>
            <a:ext cx="6881038" cy="1154588"/>
          </a:xfrm>
        </p:spPr>
      </p:pic>
    </p:spTree>
    <p:extLst>
      <p:ext uri="{BB962C8B-B14F-4D97-AF65-F5344CB8AC3E}">
        <p14:creationId xmlns:p14="http://schemas.microsoft.com/office/powerpoint/2010/main" val="4188012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DBC0C-8ADB-8564-5DFA-E6554A454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03" y="1677832"/>
            <a:ext cx="10515600" cy="4351338"/>
          </a:xfrm>
        </p:spPr>
        <p:txBody>
          <a:bodyPr/>
          <a:lstStyle/>
          <a:p>
            <a:r>
              <a:rPr lang="en-IT" dirty="0"/>
              <a:t>2008: birth RD51 Collaboration + 2009: First MPGD Conference</a:t>
            </a:r>
          </a:p>
          <a:p>
            <a:r>
              <a:rPr lang="en-IT" dirty="0"/>
              <a:t>WG4 Modelling of physics processes and Software Tools</a:t>
            </a:r>
          </a:p>
          <a:p>
            <a:pPr lvl="1"/>
            <a:r>
              <a:rPr lang="en-IT" dirty="0"/>
              <a:t>Decision to develop C++ version of Garfield</a:t>
            </a:r>
          </a:p>
          <a:p>
            <a:pPr lvl="1"/>
            <a:r>
              <a:rPr lang="en-IT" dirty="0"/>
              <a:t>Further development of Magboltz cross sections</a:t>
            </a:r>
          </a:p>
          <a:p>
            <a:pPr lvl="2"/>
            <a:r>
              <a:rPr lang="en-GB" dirty="0"/>
              <a:t>D</a:t>
            </a:r>
            <a:r>
              <a:rPr lang="en-IT" dirty="0"/>
              <a:t>etailed Ar* levels necessary to investigate</a:t>
            </a:r>
            <a:br>
              <a:rPr lang="en-IT" dirty="0"/>
            </a:br>
            <a:r>
              <a:rPr lang="en-IT" i="1" dirty="0">
                <a:solidFill>
                  <a:schemeClr val="accent1"/>
                </a:solidFill>
              </a:rPr>
              <a:t>Penning effect</a:t>
            </a:r>
            <a:r>
              <a:rPr lang="en-IT" dirty="0"/>
              <a:t>: Ar* + B -&gt; Ar + B</a:t>
            </a:r>
            <a:r>
              <a:rPr lang="en-IT" baseline="30000" dirty="0"/>
              <a:t>+</a:t>
            </a:r>
            <a:r>
              <a:rPr lang="en-IT" dirty="0"/>
              <a:t> +  e</a:t>
            </a:r>
            <a:r>
              <a:rPr lang="en-IT" baseline="30000" dirty="0"/>
              <a:t>-</a:t>
            </a:r>
          </a:p>
          <a:p>
            <a:pPr marL="457200" lvl="1" indent="0">
              <a:buNone/>
            </a:pPr>
            <a:endParaRPr lang="en-IT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998EF3-C342-9E25-EAA2-FDB864938C59}"/>
              </a:ext>
            </a:extLst>
          </p:cNvPr>
          <p:cNvGrpSpPr/>
          <p:nvPr/>
        </p:nvGrpSpPr>
        <p:grpSpPr>
          <a:xfrm>
            <a:off x="221834" y="209446"/>
            <a:ext cx="3933057" cy="1154659"/>
            <a:chOff x="221834" y="209446"/>
            <a:chExt cx="3933057" cy="1154659"/>
          </a:xfrm>
        </p:grpSpPr>
        <p:pic>
          <p:nvPicPr>
            <p:cNvPr id="10242" name="Picture 2" descr="home">
              <a:extLst>
                <a:ext uri="{FF2B5EF4-FFF2-40B4-BE49-F238E27FC236}">
                  <a16:creationId xmlns:a16="http://schemas.microsoft.com/office/drawing/2014/main" id="{CDD1C699-F037-0264-5792-4095F68C1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34" y="209446"/>
              <a:ext cx="3933057" cy="1154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0BF4F1-6DDB-44D8-F39E-E0F167509371}"/>
                </a:ext>
              </a:extLst>
            </p:cNvPr>
            <p:cNvSpPr txBox="1"/>
            <p:nvPr/>
          </p:nvSpPr>
          <p:spPr>
            <a:xfrm>
              <a:off x="299803" y="284813"/>
              <a:ext cx="2713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2400" b="1" dirty="0"/>
                <a:t>RD51 Collaboration</a:t>
              </a:r>
            </a:p>
          </p:txBody>
        </p:sp>
      </p:grpSp>
      <p:pic>
        <p:nvPicPr>
          <p:cNvPr id="10244" name="Picture 4" descr="Participants enjoy the pleasant conference setting in the ancient Greek cradle of technology.Image credit: George Tsipolitis.">
            <a:extLst>
              <a:ext uri="{FF2B5EF4-FFF2-40B4-BE49-F238E27FC236}">
                <a16:creationId xmlns:a16="http://schemas.microsoft.com/office/drawing/2014/main" id="{1C92244B-2D86-D82A-7B29-BE2867DFF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615" y="96695"/>
            <a:ext cx="2874796" cy="15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aph with a question mark and a question mark&#10;&#10;Description automatically generated">
            <a:extLst>
              <a:ext uri="{FF2B5EF4-FFF2-40B4-BE49-F238E27FC236}">
                <a16:creationId xmlns:a16="http://schemas.microsoft.com/office/drawing/2014/main" id="{37BB7EAD-9781-B7C4-1C8C-869EAF617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5161" y="3201826"/>
            <a:ext cx="4766756" cy="357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EA35B8-21B1-CDD1-8E6B-DF4D40C823B0}"/>
              </a:ext>
            </a:extLst>
          </p:cNvPr>
          <p:cNvSpPr txBox="1"/>
          <p:nvPr/>
        </p:nvSpPr>
        <p:spPr>
          <a:xfrm>
            <a:off x="7525061" y="2848131"/>
            <a:ext cx="283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LXCAT – Biagi-v8.9 (2010)</a:t>
            </a:r>
          </a:p>
        </p:txBody>
      </p:sp>
      <p:pic>
        <p:nvPicPr>
          <p:cNvPr id="10" name="Picture 9" descr="A text on a white background&#10;&#10;Description automatically generated">
            <a:extLst>
              <a:ext uri="{FF2B5EF4-FFF2-40B4-BE49-F238E27FC236}">
                <a16:creationId xmlns:a16="http://schemas.microsoft.com/office/drawing/2014/main" id="{B61D186C-28BA-E191-157A-E77D85A0BC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395"/>
          <a:stretch/>
        </p:blipFill>
        <p:spPr>
          <a:xfrm>
            <a:off x="10360104" y="1798494"/>
            <a:ext cx="1702753" cy="1306856"/>
          </a:xfrm>
          <a:prstGeom prst="rect">
            <a:avLst/>
          </a:prstGeom>
        </p:spPr>
      </p:pic>
      <p:pic>
        <p:nvPicPr>
          <p:cNvPr id="12" name="Picture 11" descr="A screenshot of a diagram&#10;&#10;Description automatically generated">
            <a:extLst>
              <a:ext uri="{FF2B5EF4-FFF2-40B4-BE49-F238E27FC236}">
                <a16:creationId xmlns:a16="http://schemas.microsoft.com/office/drawing/2014/main" id="{E1485119-1DF0-017E-E93B-CBC26E65F5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6597" y="4160855"/>
            <a:ext cx="4286534" cy="26971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7D35F1-3E58-2E63-8BF9-943B823D54E9}"/>
              </a:ext>
            </a:extLst>
          </p:cNvPr>
          <p:cNvSpPr txBox="1"/>
          <p:nvPr/>
        </p:nvSpPr>
        <p:spPr>
          <a:xfrm rot="16200000">
            <a:off x="-1830884" y="4643375"/>
            <a:ext cx="4069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/>
              <a:t>Sahin &amp; Veenhof – JINST 2010 5 P05002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44CE72-9DC8-FD45-5033-C1CED8248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517" y="284813"/>
            <a:ext cx="7335187" cy="1325563"/>
          </a:xfrm>
        </p:spPr>
        <p:txBody>
          <a:bodyPr/>
          <a:lstStyle/>
          <a:p>
            <a:r>
              <a:rPr lang="en-IT" b="1" dirty="0">
                <a:solidFill>
                  <a:schemeClr val="accent1"/>
                </a:solidFill>
              </a:rPr>
              <a:t>RD51 Collaboration 2</a:t>
            </a:r>
            <a:r>
              <a:rPr lang="en-IT" b="1" dirty="0">
                <a:solidFill>
                  <a:schemeClr val="bg1"/>
                </a:solidFill>
              </a:rPr>
              <a:t>008</a:t>
            </a:r>
          </a:p>
        </p:txBody>
      </p:sp>
    </p:spTree>
    <p:extLst>
      <p:ext uri="{BB962C8B-B14F-4D97-AF65-F5344CB8AC3E}">
        <p14:creationId xmlns:p14="http://schemas.microsoft.com/office/powerpoint/2010/main" val="610820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09FBD-126E-2A1A-856B-294071FB3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>
                <a:solidFill>
                  <a:schemeClr val="accent1"/>
                </a:solidFill>
              </a:rPr>
              <a:t>And much more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F111C-9E39-E8CB-EFF9-3C16F70F1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587" y="1407136"/>
            <a:ext cx="10515600" cy="4351338"/>
          </a:xfrm>
        </p:spPr>
        <p:txBody>
          <a:bodyPr/>
          <a:lstStyle/>
          <a:p>
            <a:r>
              <a:rPr lang="en-IT" dirty="0">
                <a:solidFill>
                  <a:schemeClr val="accent1"/>
                </a:solidFill>
              </a:rPr>
              <a:t>Simulation of Electroluminescence</a:t>
            </a:r>
          </a:p>
          <a:p>
            <a:pPr lvl="1"/>
            <a:r>
              <a:rPr lang="en-IT" dirty="0"/>
              <a:t>4 papers in 2011 – 2018</a:t>
            </a:r>
          </a:p>
          <a:p>
            <a:pPr lvl="1"/>
            <a:r>
              <a:rPr lang="en-IT" dirty="0"/>
              <a:t>C.A.B Oliveira (Aveiro) + LIP + Steve + …</a:t>
            </a:r>
          </a:p>
          <a:p>
            <a:r>
              <a:rPr lang="en-IT" dirty="0">
                <a:solidFill>
                  <a:schemeClr val="accent1"/>
                </a:solidFill>
              </a:rPr>
              <a:t>Interfacing GEANT4, Garfield &amp; Degrad</a:t>
            </a:r>
          </a:p>
          <a:p>
            <a:pPr lvl="1"/>
            <a:r>
              <a:rPr lang="en-IT" dirty="0"/>
              <a:t>Dorothea &amp; co 2019</a:t>
            </a:r>
          </a:p>
          <a:p>
            <a:r>
              <a:rPr lang="en-IT" dirty="0">
                <a:solidFill>
                  <a:schemeClr val="accent1"/>
                </a:solidFill>
              </a:rPr>
              <a:t>Measurement of R134a &amp; HFO1234ze</a:t>
            </a:r>
          </a:p>
          <a:p>
            <a:pPr lvl="1"/>
            <a:r>
              <a:rPr lang="en-IT" dirty="0"/>
              <a:t>Marnik &amp; Dario (ETH Zurich)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D80172D-8B3C-72EB-7CF5-66052ADB5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666" y="164617"/>
            <a:ext cx="4561730" cy="232762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DC2996E-29C6-3FE8-EDC8-8F9569ACA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666" y="1960549"/>
            <a:ext cx="4595212" cy="1860828"/>
          </a:xfrm>
          <a:prstGeom prst="rect">
            <a:avLst/>
          </a:prstGeom>
        </p:spPr>
      </p:pic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5F480D4B-1C27-BE6D-D539-DD778E0411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074"/>
          <a:stretch/>
        </p:blipFill>
        <p:spPr>
          <a:xfrm>
            <a:off x="7465277" y="3967038"/>
            <a:ext cx="4657063" cy="2525838"/>
          </a:xfrm>
          <a:prstGeom prst="rect">
            <a:avLst/>
          </a:prstGeom>
        </p:spPr>
      </p:pic>
      <p:pic>
        <p:nvPicPr>
          <p:cNvPr id="12" name="Picture 11" descr="A graph of energy in ev&#10;&#10;Description automatically generated">
            <a:extLst>
              <a:ext uri="{FF2B5EF4-FFF2-40B4-BE49-F238E27FC236}">
                <a16:creationId xmlns:a16="http://schemas.microsoft.com/office/drawing/2014/main" id="{DE7999EE-4003-B560-C7F0-CC953C29E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724" y="4034798"/>
            <a:ext cx="2651942" cy="21754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B60DA9B-3D32-0F89-A944-48B19BC1DB71}"/>
              </a:ext>
            </a:extLst>
          </p:cNvPr>
          <p:cNvGrpSpPr/>
          <p:nvPr/>
        </p:nvGrpSpPr>
        <p:grpSpPr>
          <a:xfrm>
            <a:off x="296746" y="4605564"/>
            <a:ext cx="4568551" cy="2135457"/>
            <a:chOff x="296746" y="4605564"/>
            <a:chExt cx="4568551" cy="2135457"/>
          </a:xfrm>
        </p:grpSpPr>
        <p:pic>
          <p:nvPicPr>
            <p:cNvPr id="11266" name="Picture 2" descr="Marnik Metting van Rijn | ETH Zurich">
              <a:extLst>
                <a:ext uri="{FF2B5EF4-FFF2-40B4-BE49-F238E27FC236}">
                  <a16:creationId xmlns:a16="http://schemas.microsoft.com/office/drawing/2014/main" id="{6A56DB60-868C-13B2-F5EA-04BE654EA6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7" r="19649"/>
            <a:stretch/>
          </p:blipFill>
          <p:spPr bwMode="auto">
            <a:xfrm>
              <a:off x="296746" y="4605564"/>
              <a:ext cx="1307767" cy="207935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61BE07-5225-6135-E20A-4643F628FD72}"/>
                </a:ext>
              </a:extLst>
            </p:cNvPr>
            <p:cNvSpPr txBox="1"/>
            <p:nvPr/>
          </p:nvSpPr>
          <p:spPr>
            <a:xfrm>
              <a:off x="1770022" y="5540692"/>
              <a:ext cx="3095275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T" dirty="0"/>
                <a:t>Contribution by </a:t>
              </a:r>
              <a:br>
                <a:rPr lang="en-IT" dirty="0"/>
              </a:br>
              <a:r>
                <a:rPr lang="en-IT" dirty="0"/>
                <a:t>Marnik Metting van Rijn</a:t>
              </a:r>
              <a:br>
                <a:rPr lang="en-IT" dirty="0"/>
              </a:br>
              <a:r>
                <a:rPr lang="en-IT" dirty="0">
                  <a:solidFill>
                    <a:schemeClr val="accent1"/>
                  </a:solidFill>
                </a:rPr>
                <a:t>When Porcini, Cappucino, Golf</a:t>
              </a:r>
              <a:br>
                <a:rPr lang="en-IT" dirty="0">
                  <a:solidFill>
                    <a:schemeClr val="accent1"/>
                  </a:solidFill>
                </a:rPr>
              </a:br>
              <a:r>
                <a:rPr lang="en-IT" dirty="0">
                  <a:solidFill>
                    <a:schemeClr val="accent1"/>
                  </a:solidFill>
                </a:rPr>
                <a:t>and Cross Sections meet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0174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5B6DA96-51E0-2DC3-96FB-C498B8CEA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63" r="1" b="5422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1" name="Freeform: Shape 24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0C22F9-BB51-B0B1-38CB-365435354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150"/>
          <a:stretch>
            <a:fillRect/>
          </a:stretch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7F11A4-6788-EF54-2F51-0D222F78B0F5}"/>
              </a:ext>
            </a:extLst>
          </p:cNvPr>
          <p:cNvSpPr txBox="1"/>
          <p:nvPr/>
        </p:nvSpPr>
        <p:spPr>
          <a:xfrm>
            <a:off x="169878" y="164892"/>
            <a:ext cx="4268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b="1" dirty="0"/>
              <a:t>CERN Instagram 14.08.2025</a:t>
            </a:r>
            <a:br>
              <a:rPr lang="en-IT" sz="2000" b="1" dirty="0"/>
            </a:br>
            <a:r>
              <a:rPr lang="en-IT" sz="2000" b="1" dirty="0"/>
              <a:t>CERN Relay race June 1980</a:t>
            </a:r>
          </a:p>
        </p:txBody>
      </p:sp>
    </p:spTree>
    <p:extLst>
      <p:ext uri="{BB962C8B-B14F-4D97-AF65-F5344CB8AC3E}">
        <p14:creationId xmlns:p14="http://schemas.microsoft.com/office/powerpoint/2010/main" val="3697727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holding a baby&#10;&#10;Description automatically generated">
            <a:extLst>
              <a:ext uri="{FF2B5EF4-FFF2-40B4-BE49-F238E27FC236}">
                <a16:creationId xmlns:a16="http://schemas.microsoft.com/office/drawing/2014/main" id="{83B79DD8-410F-5E41-2F66-0303A0982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5129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489633-E470-9EF1-024A-F9816A3CCD70}"/>
              </a:ext>
            </a:extLst>
          </p:cNvPr>
          <p:cNvSpPr txBox="1"/>
          <p:nvPr/>
        </p:nvSpPr>
        <p:spPr>
          <a:xfrm>
            <a:off x="8219606" y="5934670"/>
            <a:ext cx="3972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T" i="1" dirty="0">
                <a:solidFill>
                  <a:schemeClr val="bg1"/>
                </a:solidFill>
              </a:rPr>
              <a:t>Thanks to Mirella Biagi</a:t>
            </a:r>
            <a:br>
              <a:rPr lang="en-IT" i="1" dirty="0">
                <a:solidFill>
                  <a:schemeClr val="bg1"/>
                </a:solidFill>
              </a:rPr>
            </a:br>
            <a:r>
              <a:rPr lang="en-IT" i="1" dirty="0">
                <a:solidFill>
                  <a:schemeClr val="bg1"/>
                </a:solidFill>
              </a:rPr>
              <a:t>for all help with reconstructing Steve’s history and for all the nice pictures</a:t>
            </a:r>
          </a:p>
        </p:txBody>
      </p:sp>
    </p:spTree>
    <p:extLst>
      <p:ext uri="{BB962C8B-B14F-4D97-AF65-F5344CB8AC3E}">
        <p14:creationId xmlns:p14="http://schemas.microsoft.com/office/powerpoint/2010/main" val="1709231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5E2EC-5A81-896F-BC79-D862E5332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98" y="175343"/>
            <a:ext cx="7886700" cy="1411125"/>
          </a:xfrm>
        </p:spPr>
        <p:txBody>
          <a:bodyPr/>
          <a:lstStyle/>
          <a:p>
            <a:r>
              <a:rPr lang="en-IT" b="1" dirty="0">
                <a:solidFill>
                  <a:srgbClr val="C00000"/>
                </a:solidFill>
              </a:rPr>
              <a:t>Charged Particle Transport</a:t>
            </a:r>
            <a:br>
              <a:rPr lang="en-IT" dirty="0">
                <a:solidFill>
                  <a:srgbClr val="C00000"/>
                </a:solidFill>
              </a:rPr>
            </a:br>
            <a:r>
              <a:rPr lang="en-IT" sz="3200" i="1" dirty="0">
                <a:solidFill>
                  <a:srgbClr val="C00000"/>
                </a:solidFill>
              </a:rPr>
              <a:t>Boltzmann equation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5EEB03-A854-6D9D-06DE-191F4D5E52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286" y="1440602"/>
                <a:ext cx="7886700" cy="2633359"/>
              </a:xfrm>
            </p:spPr>
            <p:txBody>
              <a:bodyPr/>
              <a:lstStyle/>
              <a:p>
                <a:r>
                  <a:rPr lang="en-IT" sz="2400" dirty="0"/>
                  <a:t>The Boltzmann equation describes the evolution of </a:t>
                </a:r>
                <a:br>
                  <a:rPr lang="en-IT" sz="2400" dirty="0"/>
                </a:br>
                <a:r>
                  <a:rPr lang="en-IT" sz="2400" dirty="0"/>
                  <a:t>the distribution function f (energy or velocity distribution) in 6D phase-space: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4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4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T" sz="2400" dirty="0">
                    <a:solidFill>
                      <a:schemeClr val="accent1"/>
                    </a:solidFill>
                  </a:rPr>
                  <a:t> is function of position and velocity </a:t>
                </a:r>
                <a:endParaRPr lang="en-IT" sz="240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IT" dirty="0"/>
                  <a:t> = 0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5EEB03-A854-6D9D-06DE-191F4D5E52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286" y="1440602"/>
                <a:ext cx="7886700" cy="2633359"/>
              </a:xfrm>
              <a:blipFill>
                <a:blip r:embed="rId2"/>
                <a:stretch>
                  <a:fillRect l="-1125" t="-2885" r="-160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n electrical activity&#10;&#10;Description automatically generated">
            <a:extLst>
              <a:ext uri="{FF2B5EF4-FFF2-40B4-BE49-F238E27FC236}">
                <a16:creationId xmlns:a16="http://schemas.microsoft.com/office/drawing/2014/main" id="{23AB3306-1971-A0EA-7E51-368FB788D6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315"/>
          <a:stretch/>
        </p:blipFill>
        <p:spPr>
          <a:xfrm>
            <a:off x="618802" y="3154981"/>
            <a:ext cx="4017195" cy="35664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B7873B-DB3A-0459-EE30-0B3C5FD44B73}"/>
                  </a:ext>
                </a:extLst>
              </p:cNvPr>
              <p:cNvSpPr txBox="1"/>
              <p:nvPr/>
            </p:nvSpPr>
            <p:spPr>
              <a:xfrm>
                <a:off x="5729612" y="3200660"/>
                <a:ext cx="6381940" cy="2989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T" sz="2000" dirty="0"/>
                  <a:t>1935: solution by expansion of </a:t>
                </a:r>
                <a:r>
                  <a:rPr lang="en-IT" sz="2000" i="1" dirty="0"/>
                  <a:t>f </a:t>
                </a:r>
                <a:r>
                  <a:rPr lang="en-IT" sz="2000" dirty="0"/>
                  <a:t>with Legendre polynoms </a:t>
                </a:r>
                <a:br>
                  <a:rPr lang="en-IT" sz="2000" dirty="0"/>
                </a:b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 baseline="-25000">
                        <a:latin typeface="Cambria Math" panose="02040503050406030204" pitchFamily="18" charset="0"/>
                      </a:rPr>
                      <m:t>0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 baseline="-25000">
                        <a:latin typeface="Cambria Math" panose="02040503050406030204" pitchFamily="18" charset="0"/>
                      </a:rPr>
                      <m:t>1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br>
                  <a:rPr lang="en-US" sz="2000" dirty="0"/>
                </a:br>
                <a:r>
                  <a:rPr lang="en-US" sz="2000" dirty="0"/>
                  <a:t>With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 baseline="-2500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000" dirty="0"/>
                  <a:t> the random distribution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 baseline="-2500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IT" sz="2000" baseline="-25000" dirty="0"/>
                  <a:t> </a:t>
                </a:r>
                <a:r>
                  <a:rPr lang="en-IT" sz="2000" dirty="0"/>
                  <a:t>the electron drift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IT" i="1" dirty="0">
                    <a:solidFill>
                      <a:schemeClr val="accent6">
                        <a:lumMod val="75000"/>
                      </a:schemeClr>
                    </a:solidFill>
                  </a:rPr>
                  <a:t>Steve Biagi 1988-89, E &amp; B-fields with 3-term expansion</a:t>
                </a:r>
                <a:endParaRPr lang="en-IT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T" sz="2000" dirty="0">
                    <a:solidFill>
                      <a:schemeClr val="accent1"/>
                    </a:solidFill>
                  </a:rPr>
                  <a:t>From 1960: numerical solutions with first computers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IT" i="1" dirty="0"/>
                  <a:t>Skullerud – Null-collision tech. 1968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IT" i="1" dirty="0"/>
                  <a:t>Fraser &amp; Mathieson 1986, E-fields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IT" i="1" dirty="0">
                    <a:solidFill>
                      <a:schemeClr val="accent6">
                        <a:lumMod val="75000"/>
                      </a:schemeClr>
                    </a:solidFill>
                  </a:rPr>
                  <a:t>Steve Biagi 1998-99, E &amp; B-fields with monte-carlo techns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T" sz="2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B7873B-DB3A-0459-EE30-0B3C5FD44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612" y="3200660"/>
                <a:ext cx="6381940" cy="2989408"/>
              </a:xfrm>
              <a:prstGeom prst="rect">
                <a:avLst/>
              </a:prstGeom>
              <a:blipFill>
                <a:blip r:embed="rId4"/>
                <a:stretch>
                  <a:fillRect l="-994" t="-1271" r="-139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D36DD22D-C037-294D-F26E-16FBEE7950CA}"/>
              </a:ext>
            </a:extLst>
          </p:cNvPr>
          <p:cNvGrpSpPr/>
          <p:nvPr/>
        </p:nvGrpSpPr>
        <p:grpSpPr>
          <a:xfrm>
            <a:off x="10635484" y="151015"/>
            <a:ext cx="1436632" cy="1694895"/>
            <a:chOff x="7717969" y="139700"/>
            <a:chExt cx="1436632" cy="1694895"/>
          </a:xfrm>
        </p:grpSpPr>
        <p:pic>
          <p:nvPicPr>
            <p:cNvPr id="8" name="Picture 2" descr="Ludwig Boltzmann - AIF - Associazione per l'Insegnamento della Fisica : AIF  – Associazione per l'Insegnamento della Fisica">
              <a:extLst>
                <a:ext uri="{FF2B5EF4-FFF2-40B4-BE49-F238E27FC236}">
                  <a16:creationId xmlns:a16="http://schemas.microsoft.com/office/drawing/2014/main" id="{1416414A-AEDA-B2DB-DCCB-E8B80FD5F8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057" y="139700"/>
              <a:ext cx="1238250" cy="164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318CE6E-A6EE-C161-EEB3-E1945F5F4C5A}"/>
                    </a:ext>
                  </a:extLst>
                </p:cNvPr>
                <p:cNvSpPr txBox="1"/>
                <p:nvPr/>
              </p:nvSpPr>
              <p:spPr>
                <a:xfrm>
                  <a:off x="7717969" y="1465263"/>
                  <a:ext cx="14366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lang="en-IT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318CE6E-A6EE-C161-EEB3-E1945F5F4C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7969" y="1465263"/>
                  <a:ext cx="1436632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 descr="A graph of an electrical activity&#10;&#10;Description automatically generated">
            <a:extLst>
              <a:ext uri="{FF2B5EF4-FFF2-40B4-BE49-F238E27FC236}">
                <a16:creationId xmlns:a16="http://schemas.microsoft.com/office/drawing/2014/main" id="{7402AC74-C3BA-8BCE-6E22-51120C209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46" t="67952"/>
          <a:stretch/>
        </p:blipFill>
        <p:spPr>
          <a:xfrm>
            <a:off x="3933530" y="3600083"/>
            <a:ext cx="1933871" cy="5967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52EC5F-8E51-4551-B4F9-9F463E1DF50A}"/>
              </a:ext>
            </a:extLst>
          </p:cNvPr>
          <p:cNvSpPr txBox="1"/>
          <p:nvPr/>
        </p:nvSpPr>
        <p:spPr>
          <a:xfrm>
            <a:off x="6004493" y="2507049"/>
            <a:ext cx="4017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accent2"/>
                </a:solidFill>
              </a:rPr>
              <a:t>Boltzmann eqn = 0 in case of no collisions – else equal to collision term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765AE-5D24-8E67-618F-B071490771E8}"/>
              </a:ext>
            </a:extLst>
          </p:cNvPr>
          <p:cNvSpPr txBox="1"/>
          <p:nvPr/>
        </p:nvSpPr>
        <p:spPr>
          <a:xfrm>
            <a:off x="10480587" y="6075144"/>
            <a:ext cx="1591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3600" b="1" dirty="0">
                <a:solidFill>
                  <a:srgbClr val="C00000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828231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D42B6-C4E3-6558-FA58-FEEB8D21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326" y="365125"/>
            <a:ext cx="7276474" cy="1325563"/>
          </a:xfrm>
        </p:spPr>
        <p:txBody>
          <a:bodyPr/>
          <a:lstStyle/>
          <a:p>
            <a:r>
              <a:rPr lang="en-IT" b="1" dirty="0">
                <a:solidFill>
                  <a:srgbClr val="0070C0"/>
                </a:solidFill>
              </a:rPr>
              <a:t>Steve Biagi’s Memorial session </a:t>
            </a:r>
          </a:p>
        </p:txBody>
      </p:sp>
      <p:pic>
        <p:nvPicPr>
          <p:cNvPr id="4" name="Content Placeholder 4" descr="A person standing outside with his hands in his pockets&#10;&#10;Description automatically generated">
            <a:extLst>
              <a:ext uri="{FF2B5EF4-FFF2-40B4-BE49-F238E27FC236}">
                <a16:creationId xmlns:a16="http://schemas.microsoft.com/office/drawing/2014/main" id="{460DDB7A-0E91-5427-99ED-AC7F94688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4181" r="20337" b="26844"/>
          <a:stretch/>
        </p:blipFill>
        <p:spPr>
          <a:xfrm>
            <a:off x="209862" y="164893"/>
            <a:ext cx="2682937" cy="265325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1C12CB-8F45-D068-7B2E-A8270CDEC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42780" y="1779525"/>
            <a:ext cx="9249220" cy="43513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97CFAC-420A-B830-31A7-8BC8158012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83" t="30600" r="21756" b="11694"/>
          <a:stretch/>
        </p:blipFill>
        <p:spPr>
          <a:xfrm>
            <a:off x="229612" y="2904749"/>
            <a:ext cx="2663188" cy="392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28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05A21-3496-26E9-4A06-503DAE27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706" y="365124"/>
            <a:ext cx="10515600" cy="1325563"/>
          </a:xfrm>
        </p:spPr>
        <p:txBody>
          <a:bodyPr/>
          <a:lstStyle/>
          <a:p>
            <a:pPr algn="ctr"/>
            <a:r>
              <a:rPr lang="en-IT" b="1" dirty="0"/>
              <a:t>Literature Analysis</a:t>
            </a:r>
            <a:br>
              <a:rPr lang="en-IT" b="1" dirty="0"/>
            </a:br>
            <a:r>
              <a:rPr lang="en-IT" b="1" dirty="0"/>
              <a:t>Steve’s Affiliations</a:t>
            </a:r>
          </a:p>
        </p:txBody>
      </p:sp>
      <p:pic>
        <p:nvPicPr>
          <p:cNvPr id="5" name="Content Placeholder 4" descr="A logo with a person in a circle&#10;&#10;Description automatically generated">
            <a:extLst>
              <a:ext uri="{FF2B5EF4-FFF2-40B4-BE49-F238E27FC236}">
                <a16:creationId xmlns:a16="http://schemas.microsoft.com/office/drawing/2014/main" id="{F7F02BB5-6D40-BA53-310F-7BAAC2A08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694" y="365125"/>
            <a:ext cx="3586818" cy="1325563"/>
          </a:xfrm>
        </p:spPr>
      </p:pic>
      <p:pic>
        <p:nvPicPr>
          <p:cNvPr id="1026" name="Picture 2" descr="New) List of Scopus Indexed Journals » Open access journals">
            <a:extLst>
              <a:ext uri="{FF2B5EF4-FFF2-40B4-BE49-F238E27FC236}">
                <a16:creationId xmlns:a16="http://schemas.microsoft.com/office/drawing/2014/main" id="{BFA10B59-16A0-D3E8-077B-5DD18C92F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920" y="365123"/>
            <a:ext cx="2337385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99D7E26-9F4A-ACC0-2AF6-F563899DA724}"/>
              </a:ext>
            </a:extLst>
          </p:cNvPr>
          <p:cNvGrpSpPr/>
          <p:nvPr/>
        </p:nvGrpSpPr>
        <p:grpSpPr>
          <a:xfrm>
            <a:off x="240952" y="2016579"/>
            <a:ext cx="11706204" cy="2580201"/>
            <a:chOff x="25052" y="2016579"/>
            <a:chExt cx="11706204" cy="2580201"/>
          </a:xfrm>
        </p:grpSpPr>
        <p:sp>
          <p:nvSpPr>
            <p:cNvPr id="6" name="Chevron 5">
              <a:extLst>
                <a:ext uri="{FF2B5EF4-FFF2-40B4-BE49-F238E27FC236}">
                  <a16:creationId xmlns:a16="http://schemas.microsoft.com/office/drawing/2014/main" id="{14AF2D19-636D-CE03-C9CE-EA413E57B383}"/>
                </a:ext>
              </a:extLst>
            </p:cNvPr>
            <p:cNvSpPr/>
            <p:nvPr/>
          </p:nvSpPr>
          <p:spPr>
            <a:xfrm>
              <a:off x="327484" y="2391228"/>
              <a:ext cx="2160536" cy="1567543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8" name="Chevron 7">
              <a:extLst>
                <a:ext uri="{FF2B5EF4-FFF2-40B4-BE49-F238E27FC236}">
                  <a16:creationId xmlns:a16="http://schemas.microsoft.com/office/drawing/2014/main" id="{BE936372-0155-081B-3AEC-CE73E6B21974}"/>
                </a:ext>
              </a:extLst>
            </p:cNvPr>
            <p:cNvSpPr/>
            <p:nvPr/>
          </p:nvSpPr>
          <p:spPr>
            <a:xfrm>
              <a:off x="4899484" y="2396541"/>
              <a:ext cx="5307772" cy="1567543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9" name="Chevron 8">
              <a:extLst>
                <a:ext uri="{FF2B5EF4-FFF2-40B4-BE49-F238E27FC236}">
                  <a16:creationId xmlns:a16="http://schemas.microsoft.com/office/drawing/2014/main" id="{91DD9BA0-6E1B-F2BA-83FB-CB16902B461B}"/>
                </a:ext>
              </a:extLst>
            </p:cNvPr>
            <p:cNvSpPr/>
            <p:nvPr/>
          </p:nvSpPr>
          <p:spPr>
            <a:xfrm>
              <a:off x="1851484" y="2391227"/>
              <a:ext cx="2160536" cy="1567543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10" name="Chevron 9">
              <a:extLst>
                <a:ext uri="{FF2B5EF4-FFF2-40B4-BE49-F238E27FC236}">
                  <a16:creationId xmlns:a16="http://schemas.microsoft.com/office/drawing/2014/main" id="{094E98A4-AEC7-357B-6C38-B474CC33A473}"/>
                </a:ext>
              </a:extLst>
            </p:cNvPr>
            <p:cNvSpPr/>
            <p:nvPr/>
          </p:nvSpPr>
          <p:spPr>
            <a:xfrm>
              <a:off x="3375484" y="2391227"/>
              <a:ext cx="2160536" cy="1567543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11" name="Chevron 10">
              <a:extLst>
                <a:ext uri="{FF2B5EF4-FFF2-40B4-BE49-F238E27FC236}">
                  <a16:creationId xmlns:a16="http://schemas.microsoft.com/office/drawing/2014/main" id="{626E4538-C6B1-FD04-CD82-29DAABEFBD5B}"/>
                </a:ext>
              </a:extLst>
            </p:cNvPr>
            <p:cNvSpPr/>
            <p:nvPr/>
          </p:nvSpPr>
          <p:spPr>
            <a:xfrm>
              <a:off x="9570720" y="2391226"/>
              <a:ext cx="2160536" cy="1567543"/>
            </a:xfrm>
            <a:prstGeom prst="chevro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5FAEBD-2BE1-0492-1BDE-591CF7E23A96}"/>
                </a:ext>
              </a:extLst>
            </p:cNvPr>
            <p:cNvSpPr txBox="1"/>
            <p:nvPr/>
          </p:nvSpPr>
          <p:spPr>
            <a:xfrm>
              <a:off x="25052" y="2021894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C191AB-5CBB-E871-4704-B7A14E14854C}"/>
                </a:ext>
              </a:extLst>
            </p:cNvPr>
            <p:cNvSpPr txBox="1"/>
            <p:nvPr/>
          </p:nvSpPr>
          <p:spPr>
            <a:xfrm>
              <a:off x="1443591" y="2021894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1976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27514A-3AAD-D895-1B5B-0232F3666C34}"/>
                </a:ext>
              </a:extLst>
            </p:cNvPr>
            <p:cNvSpPr txBox="1"/>
            <p:nvPr/>
          </p:nvSpPr>
          <p:spPr>
            <a:xfrm>
              <a:off x="3017208" y="2027209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1981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6715E8-AF81-FBF7-FC10-D986210D568F}"/>
                </a:ext>
              </a:extLst>
            </p:cNvPr>
            <p:cNvSpPr txBox="1"/>
            <p:nvPr/>
          </p:nvSpPr>
          <p:spPr>
            <a:xfrm>
              <a:off x="4486712" y="2016581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1986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87164B-2F6D-80C3-4420-47283C190698}"/>
                </a:ext>
              </a:extLst>
            </p:cNvPr>
            <p:cNvSpPr txBox="1"/>
            <p:nvPr/>
          </p:nvSpPr>
          <p:spPr>
            <a:xfrm>
              <a:off x="7564326" y="2016581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2005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467CBA-ABBF-E141-2920-E376E61D37A3}"/>
                </a:ext>
              </a:extLst>
            </p:cNvPr>
            <p:cNvSpPr txBox="1"/>
            <p:nvPr/>
          </p:nvSpPr>
          <p:spPr>
            <a:xfrm>
              <a:off x="9147952" y="2016581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2017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1AB680-19ED-DF15-98CF-0FA23F51C4E6}"/>
                </a:ext>
              </a:extLst>
            </p:cNvPr>
            <p:cNvSpPr txBox="1"/>
            <p:nvPr/>
          </p:nvSpPr>
          <p:spPr>
            <a:xfrm>
              <a:off x="10701952" y="2016579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2025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8825AF-531E-62ED-19F7-9017A40AA4C7}"/>
                </a:ext>
              </a:extLst>
            </p:cNvPr>
            <p:cNvSpPr txBox="1"/>
            <p:nvPr/>
          </p:nvSpPr>
          <p:spPr>
            <a:xfrm>
              <a:off x="1010999" y="2851831"/>
              <a:ext cx="1350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University Manchester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531AEF-C164-9D20-53FE-79B16B44FAFE}"/>
                </a:ext>
              </a:extLst>
            </p:cNvPr>
            <p:cNvSpPr txBox="1"/>
            <p:nvPr/>
          </p:nvSpPr>
          <p:spPr>
            <a:xfrm>
              <a:off x="4091657" y="2749931"/>
              <a:ext cx="13503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University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dirty="0">
                  <a:solidFill>
                    <a:schemeClr val="bg1"/>
                  </a:solidFill>
                </a:rPr>
                <a:t>of London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sz="1400" i="1" dirty="0">
                  <a:solidFill>
                    <a:schemeClr val="bg1"/>
                  </a:solidFill>
                </a:rPr>
                <a:t>Queen Mary</a:t>
              </a:r>
              <a:br>
                <a:rPr lang="en-IT" sz="1400" i="1" dirty="0">
                  <a:solidFill>
                    <a:schemeClr val="bg1"/>
                  </a:solidFill>
                </a:rPr>
              </a:br>
              <a:r>
                <a:rPr lang="en-IT" sz="1400" i="1" dirty="0">
                  <a:solidFill>
                    <a:schemeClr val="bg1"/>
                  </a:solidFill>
                </a:rPr>
                <a:t>College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50C4206-EE4F-61F6-3819-2CFF627CFC66}"/>
                </a:ext>
              </a:extLst>
            </p:cNvPr>
            <p:cNvSpPr txBox="1"/>
            <p:nvPr/>
          </p:nvSpPr>
          <p:spPr>
            <a:xfrm>
              <a:off x="2567657" y="2713331"/>
              <a:ext cx="135033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Rutherford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dirty="0">
                  <a:solidFill>
                    <a:schemeClr val="bg1"/>
                  </a:solidFill>
                </a:rPr>
                <a:t>Appleton Laboratory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sz="1400" i="1" dirty="0">
                  <a:solidFill>
                    <a:schemeClr val="bg1"/>
                  </a:solidFill>
                </a:rPr>
                <a:t>Didcot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EFDDA36-22B1-4205-8A20-9BA293BB2267}"/>
                </a:ext>
              </a:extLst>
            </p:cNvPr>
            <p:cNvSpPr txBox="1"/>
            <p:nvPr/>
          </p:nvSpPr>
          <p:spPr>
            <a:xfrm>
              <a:off x="6137965" y="2865754"/>
              <a:ext cx="1350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University of Liverpool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832A0D3-1911-E7B1-304F-FEA23DEB382B}"/>
                </a:ext>
              </a:extLst>
            </p:cNvPr>
            <p:cNvSpPr txBox="1"/>
            <p:nvPr/>
          </p:nvSpPr>
          <p:spPr>
            <a:xfrm>
              <a:off x="10286893" y="2857146"/>
              <a:ext cx="135033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Uludag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dirty="0">
                  <a:solidFill>
                    <a:schemeClr val="bg1"/>
                  </a:solidFill>
                </a:rPr>
                <a:t>University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sz="1400" i="1" dirty="0">
                  <a:solidFill>
                    <a:schemeClr val="bg1"/>
                  </a:solidFill>
                </a:rPr>
                <a:t>Bursa</a:t>
              </a:r>
            </a:p>
          </p:txBody>
        </p:sp>
        <p:pic>
          <p:nvPicPr>
            <p:cNvPr id="1028" name="Picture 4" descr="Logo downloads | University brand | StaffNet | The University of Manchester">
              <a:extLst>
                <a:ext uri="{FF2B5EF4-FFF2-40B4-BE49-F238E27FC236}">
                  <a16:creationId xmlns:a16="http://schemas.microsoft.com/office/drawing/2014/main" id="{217BBE95-06AB-C380-8D3F-90AC0D42F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144" y="4035200"/>
              <a:ext cx="1327021" cy="561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Queen Mary University of London - U of T - Learning and Safety Abroad">
              <a:extLst>
                <a:ext uri="{FF2B5EF4-FFF2-40B4-BE49-F238E27FC236}">
                  <a16:creationId xmlns:a16="http://schemas.microsoft.com/office/drawing/2014/main" id="{6926A40C-CB43-E5B3-D9D9-413E48CAC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512" y="4068662"/>
              <a:ext cx="1631442" cy="435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RARE 5km and 10km 2017 - Barnes Fitness">
              <a:extLst>
                <a:ext uri="{FF2B5EF4-FFF2-40B4-BE49-F238E27FC236}">
                  <a16:creationId xmlns:a16="http://schemas.microsoft.com/office/drawing/2014/main" id="{935A2111-F9BE-C729-C23D-5F35A51F0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1484" y="4083473"/>
              <a:ext cx="1780494" cy="38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University of Liverpool logo horizontal transparent PNG - StickPNG">
              <a:extLst>
                <a:ext uri="{FF2B5EF4-FFF2-40B4-BE49-F238E27FC236}">
                  <a16:creationId xmlns:a16="http://schemas.microsoft.com/office/drawing/2014/main" id="{F746BFC9-9858-B3C7-D680-C9D0BAA29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8328" y="4057870"/>
              <a:ext cx="1959945" cy="49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Uludag University (Fees &amp; Reviews): Turkey">
              <a:extLst>
                <a:ext uri="{FF2B5EF4-FFF2-40B4-BE49-F238E27FC236}">
                  <a16:creationId xmlns:a16="http://schemas.microsoft.com/office/drawing/2014/main" id="{3AE973EC-D69A-DDB0-C574-5687D0206C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0" t="13295" r="5964" b="14097"/>
            <a:stretch/>
          </p:blipFill>
          <p:spPr bwMode="auto">
            <a:xfrm>
              <a:off x="9601763" y="4035200"/>
              <a:ext cx="1244654" cy="561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hevron 24">
              <a:extLst>
                <a:ext uri="{FF2B5EF4-FFF2-40B4-BE49-F238E27FC236}">
                  <a16:creationId xmlns:a16="http://schemas.microsoft.com/office/drawing/2014/main" id="{A1259F92-DCB6-5886-3D03-6E994C195B43}"/>
                </a:ext>
              </a:extLst>
            </p:cNvPr>
            <p:cNvSpPr/>
            <p:nvPr/>
          </p:nvSpPr>
          <p:spPr>
            <a:xfrm>
              <a:off x="7902880" y="2396541"/>
              <a:ext cx="2307413" cy="1567543"/>
            </a:xfrm>
            <a:prstGeom prst="chevron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F0A21C6-CFD9-FC8D-B8EE-831B5B99F27F}"/>
                </a:ext>
              </a:extLst>
            </p:cNvPr>
            <p:cNvSpPr txBox="1"/>
            <p:nvPr/>
          </p:nvSpPr>
          <p:spPr>
            <a:xfrm>
              <a:off x="8145210" y="3619405"/>
              <a:ext cx="13270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 sz="1400" i="1" dirty="0">
                  <a:solidFill>
                    <a:schemeClr val="bg1"/>
                  </a:solidFill>
                </a:rPr>
                <a:t>retired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4F5BFE5-5C41-2BC7-8467-A902FCBF0DDF}"/>
                </a:ext>
              </a:extLst>
            </p:cNvPr>
            <p:cNvSpPr txBox="1"/>
            <p:nvPr/>
          </p:nvSpPr>
          <p:spPr>
            <a:xfrm>
              <a:off x="9658625" y="3661620"/>
              <a:ext cx="13270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 sz="1400" i="1" dirty="0">
                  <a:solidFill>
                    <a:schemeClr val="bg1"/>
                  </a:solidFill>
                </a:rPr>
                <a:t>retired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A509DEA-513C-87EA-22CB-D9E68C2A0226}"/>
              </a:ext>
            </a:extLst>
          </p:cNvPr>
          <p:cNvSpPr txBox="1"/>
          <p:nvPr/>
        </p:nvSpPr>
        <p:spPr>
          <a:xfrm>
            <a:off x="138794" y="1690953"/>
            <a:ext cx="597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i="1" dirty="0"/>
              <a:t>Year of publications as indicator for periods in Steve’s professional life</a:t>
            </a:r>
          </a:p>
        </p:txBody>
      </p: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01C7FD26-CD16-C12A-2AB4-EEB49ABA9C9B}"/>
              </a:ext>
            </a:extLst>
          </p:cNvPr>
          <p:cNvGrpSpPr/>
          <p:nvPr/>
        </p:nvGrpSpPr>
        <p:grpSpPr>
          <a:xfrm>
            <a:off x="85599" y="1740205"/>
            <a:ext cx="11967607" cy="5116697"/>
            <a:chOff x="85599" y="1740205"/>
            <a:chExt cx="11967607" cy="5116697"/>
          </a:xfrm>
        </p:grpSpPr>
        <p:pic>
          <p:nvPicPr>
            <p:cNvPr id="1049" name="Picture 4" descr="Logo downloads | University brand | StaffNet | The University of Manchester">
              <a:extLst>
                <a:ext uri="{FF2B5EF4-FFF2-40B4-BE49-F238E27FC236}">
                  <a16:creationId xmlns:a16="http://schemas.microsoft.com/office/drawing/2014/main" id="{8DEC7997-94F8-2635-907F-A201A6166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193" y="6295322"/>
              <a:ext cx="1327021" cy="561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10" descr="Queen Mary University of London - U of T - Learning and Safety Abroad">
              <a:extLst>
                <a:ext uri="{FF2B5EF4-FFF2-40B4-BE49-F238E27FC236}">
                  <a16:creationId xmlns:a16="http://schemas.microsoft.com/office/drawing/2014/main" id="{D90F03C2-4C52-728C-2380-A6EECA104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7561" y="6328784"/>
              <a:ext cx="1631442" cy="435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1" name="Picture 12" descr="RARE 5km and 10km 2017 - Barnes Fitness">
              <a:extLst>
                <a:ext uri="{FF2B5EF4-FFF2-40B4-BE49-F238E27FC236}">
                  <a16:creationId xmlns:a16="http://schemas.microsoft.com/office/drawing/2014/main" id="{EABD7EBD-7066-5AFC-EE85-BEFB1E59E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7533" y="6343595"/>
              <a:ext cx="1780494" cy="38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14" descr="University of Liverpool logo horizontal transparent PNG - StickPNG">
              <a:extLst>
                <a:ext uri="{FF2B5EF4-FFF2-40B4-BE49-F238E27FC236}">
                  <a16:creationId xmlns:a16="http://schemas.microsoft.com/office/drawing/2014/main" id="{31A67501-5811-9C15-7C8F-F6F2B2F4EC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4377" y="6317992"/>
              <a:ext cx="1959945" cy="49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55" name="Group 1054">
              <a:extLst>
                <a:ext uri="{FF2B5EF4-FFF2-40B4-BE49-F238E27FC236}">
                  <a16:creationId xmlns:a16="http://schemas.microsoft.com/office/drawing/2014/main" id="{D0F1AB5D-E9BC-F19D-467E-D0F0E7C6BF13}"/>
                </a:ext>
              </a:extLst>
            </p:cNvPr>
            <p:cNvGrpSpPr/>
            <p:nvPr/>
          </p:nvGrpSpPr>
          <p:grpSpPr>
            <a:xfrm>
              <a:off x="85599" y="1740205"/>
              <a:ext cx="11967607" cy="4527154"/>
              <a:chOff x="39698" y="2271039"/>
              <a:chExt cx="11967607" cy="4527154"/>
            </a:xfrm>
          </p:grpSpPr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id="{5AF124BB-D0B2-8A44-39A2-3A12C4BA58A9}"/>
                  </a:ext>
                </a:extLst>
              </p:cNvPr>
              <p:cNvSpPr/>
              <p:nvPr/>
            </p:nvSpPr>
            <p:spPr>
              <a:xfrm>
                <a:off x="115843" y="4534000"/>
                <a:ext cx="11868511" cy="6179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grpSp>
            <p:nvGrpSpPr>
              <p:cNvPr id="1048" name="Group 1047">
                <a:extLst>
                  <a:ext uri="{FF2B5EF4-FFF2-40B4-BE49-F238E27FC236}">
                    <a16:creationId xmlns:a16="http://schemas.microsoft.com/office/drawing/2014/main" id="{1EBEA240-731B-2276-5FBB-CA24F091065A}"/>
                  </a:ext>
                </a:extLst>
              </p:cNvPr>
              <p:cNvGrpSpPr/>
              <p:nvPr/>
            </p:nvGrpSpPr>
            <p:grpSpPr>
              <a:xfrm>
                <a:off x="39698" y="2271039"/>
                <a:ext cx="11967607" cy="4527154"/>
                <a:chOff x="39698" y="2286028"/>
                <a:chExt cx="11967607" cy="4527154"/>
              </a:xfrm>
            </p:grpSpPr>
            <p:sp>
              <p:nvSpPr>
                <p:cNvPr id="1045" name="Rectangle 1044">
                  <a:extLst>
                    <a:ext uri="{FF2B5EF4-FFF2-40B4-BE49-F238E27FC236}">
                      <a16:creationId xmlns:a16="http://schemas.microsoft.com/office/drawing/2014/main" id="{4D2AAE44-7390-7FF7-A181-B3E879C1F299}"/>
                    </a:ext>
                  </a:extLst>
                </p:cNvPr>
                <p:cNvSpPr/>
                <p:nvPr/>
              </p:nvSpPr>
              <p:spPr>
                <a:xfrm>
                  <a:off x="73899" y="2286028"/>
                  <a:ext cx="11868511" cy="2298539"/>
                </a:xfrm>
                <a:prstGeom prst="rect">
                  <a:avLst/>
                </a:prstGeom>
                <a:solidFill>
                  <a:srgbClr val="FFFFFF">
                    <a:alpha val="7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grpSp>
              <p:nvGrpSpPr>
                <p:cNvPr id="1047" name="Group 1046">
                  <a:extLst>
                    <a:ext uri="{FF2B5EF4-FFF2-40B4-BE49-F238E27FC236}">
                      <a16:creationId xmlns:a16="http://schemas.microsoft.com/office/drawing/2014/main" id="{DA090F68-F69D-C1E4-594B-DB21A0B4533D}"/>
                    </a:ext>
                  </a:extLst>
                </p:cNvPr>
                <p:cNvGrpSpPr/>
                <p:nvPr/>
              </p:nvGrpSpPr>
              <p:grpSpPr>
                <a:xfrm>
                  <a:off x="39698" y="4587510"/>
                  <a:ext cx="11967607" cy="2225672"/>
                  <a:chOff x="39698" y="4587510"/>
                  <a:chExt cx="11967607" cy="2225672"/>
                </a:xfrm>
              </p:grpSpPr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C59A2501-ECCF-68D6-4E29-E799621ACA9C}"/>
                      </a:ext>
                    </a:extLst>
                  </p:cNvPr>
                  <p:cNvGrpSpPr/>
                  <p:nvPr/>
                </p:nvGrpSpPr>
                <p:grpSpPr>
                  <a:xfrm>
                    <a:off x="301101" y="4865677"/>
                    <a:ext cx="11706204" cy="1947505"/>
                    <a:chOff x="25052" y="2016579"/>
                    <a:chExt cx="11706204" cy="1947505"/>
                  </a:xfrm>
                </p:grpSpPr>
                <p:sp>
                  <p:nvSpPr>
                    <p:cNvPr id="53" name="Chevron 52">
                      <a:extLst>
                        <a:ext uri="{FF2B5EF4-FFF2-40B4-BE49-F238E27FC236}">
                          <a16:creationId xmlns:a16="http://schemas.microsoft.com/office/drawing/2014/main" id="{BCB36F2E-B248-A929-8E88-7B76CC9537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7484" y="2391228"/>
                      <a:ext cx="2160536" cy="1567543"/>
                    </a:xfrm>
                    <a:prstGeom prst="chevron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T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4" name="Chevron 53">
                      <a:extLst>
                        <a:ext uri="{FF2B5EF4-FFF2-40B4-BE49-F238E27FC236}">
                          <a16:creationId xmlns:a16="http://schemas.microsoft.com/office/drawing/2014/main" id="{150F70C3-9049-9922-F4AE-E9412AE449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99484" y="2396541"/>
                      <a:ext cx="3925626" cy="1567543"/>
                    </a:xfrm>
                    <a:prstGeom prst="chevron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T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5" name="Chevron 54">
                      <a:extLst>
                        <a:ext uri="{FF2B5EF4-FFF2-40B4-BE49-F238E27FC236}">
                          <a16:creationId xmlns:a16="http://schemas.microsoft.com/office/drawing/2014/main" id="{551E8E81-C614-2C18-DBC0-2196B19493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1484" y="2391227"/>
                      <a:ext cx="2160536" cy="1567543"/>
                    </a:xfrm>
                    <a:prstGeom prst="chevron">
                      <a:avLst/>
                    </a:prstGeom>
                    <a:solidFill>
                      <a:srgbClr val="FFC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T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6" name="Chevron 55">
                      <a:extLst>
                        <a:ext uri="{FF2B5EF4-FFF2-40B4-BE49-F238E27FC236}">
                          <a16:creationId xmlns:a16="http://schemas.microsoft.com/office/drawing/2014/main" id="{1B3DBE7A-EC48-0A10-C98D-A5F233D57A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5484" y="2391227"/>
                      <a:ext cx="2160536" cy="1567543"/>
                    </a:xfrm>
                    <a:prstGeom prst="chevron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T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7" name="Chevron 56">
                      <a:extLst>
                        <a:ext uri="{FF2B5EF4-FFF2-40B4-BE49-F238E27FC236}">
                          <a16:creationId xmlns:a16="http://schemas.microsoft.com/office/drawing/2014/main" id="{FC6EC8B9-10E8-CB1D-39E8-91850CCFDB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45210" y="2391226"/>
                      <a:ext cx="3586046" cy="1567543"/>
                    </a:xfrm>
                    <a:prstGeom prst="chevron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T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4D0B9173-99ED-1580-F7D2-7D287735DB2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052" y="2021894"/>
                      <a:ext cx="67654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IT" dirty="0"/>
                        <a:t>1970</a:t>
                      </a:r>
                    </a:p>
                  </p:txBody>
                </p:sp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7449949C-BB07-88A7-B0C8-94B73083F55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43591" y="2021894"/>
                      <a:ext cx="67654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IT" dirty="0"/>
                        <a:t>1974</a:t>
                      </a:r>
                    </a:p>
                  </p:txBody>
                </p:sp>
                <p:sp>
                  <p:nvSpPr>
                    <p:cNvPr id="60" name="TextBox 59">
                      <a:extLst>
                        <a:ext uri="{FF2B5EF4-FFF2-40B4-BE49-F238E27FC236}">
                          <a16:creationId xmlns:a16="http://schemas.microsoft.com/office/drawing/2014/main" id="{78F5CFC6-2240-D309-6A8D-FB457C11F9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17208" y="2027209"/>
                      <a:ext cx="67654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IT" dirty="0"/>
                        <a:t>1979</a:t>
                      </a:r>
                    </a:p>
                  </p:txBody>
                </p:sp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9C4B6E61-593A-A82B-0BBD-EE97E0A7D17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86712" y="2016581"/>
                      <a:ext cx="67654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IT" dirty="0"/>
                        <a:t>1982</a:t>
                      </a:r>
                    </a:p>
                  </p:txBody>
                </p:sp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B2A64833-D912-43C1-85BD-8EC6EE767D3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64326" y="2016581"/>
                      <a:ext cx="67654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IT" dirty="0"/>
                        <a:t>2005</a:t>
                      </a:r>
                    </a:p>
                  </p:txBody>
                </p:sp>
                <p:sp>
                  <p:nvSpPr>
                    <p:cNvPr id="1024" name="TextBox 1023">
                      <a:extLst>
                        <a:ext uri="{FF2B5EF4-FFF2-40B4-BE49-F238E27FC236}">
                          <a16:creationId xmlns:a16="http://schemas.microsoft.com/office/drawing/2014/main" id="{4B9E1155-95E5-A69B-073F-65693B7D8C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701952" y="2016579"/>
                      <a:ext cx="67654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IT" dirty="0"/>
                        <a:t>2025</a:t>
                      </a:r>
                    </a:p>
                  </p:txBody>
                </p:sp>
                <p:sp>
                  <p:nvSpPr>
                    <p:cNvPr id="1025" name="TextBox 1024">
                      <a:extLst>
                        <a:ext uri="{FF2B5EF4-FFF2-40B4-BE49-F238E27FC236}">
                          <a16:creationId xmlns:a16="http://schemas.microsoft.com/office/drawing/2014/main" id="{7782FB41-B817-4753-5955-8FF1C534BF7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0999" y="2851831"/>
                      <a:ext cx="1350335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IT" dirty="0">
                          <a:solidFill>
                            <a:schemeClr val="bg1"/>
                          </a:solidFill>
                        </a:rPr>
                        <a:t>University Manchester</a:t>
                      </a:r>
                    </a:p>
                  </p:txBody>
                </p:sp>
                <p:sp>
                  <p:nvSpPr>
                    <p:cNvPr id="1027" name="TextBox 1026">
                      <a:extLst>
                        <a:ext uri="{FF2B5EF4-FFF2-40B4-BE49-F238E27FC236}">
                          <a16:creationId xmlns:a16="http://schemas.microsoft.com/office/drawing/2014/main" id="{A0B1ECFE-774E-CA34-EC77-07E103118F4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14757" y="2759380"/>
                      <a:ext cx="1350335" cy="80021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IT" dirty="0">
                          <a:solidFill>
                            <a:schemeClr val="bg1"/>
                          </a:solidFill>
                        </a:rPr>
                        <a:t>CERN</a:t>
                      </a:r>
                      <a:br>
                        <a:rPr lang="en-IT" dirty="0">
                          <a:solidFill>
                            <a:schemeClr val="bg1"/>
                          </a:solidFill>
                        </a:rPr>
                      </a:br>
                      <a:r>
                        <a:rPr lang="en-IT" sz="1400" dirty="0">
                          <a:solidFill>
                            <a:schemeClr val="bg1"/>
                          </a:solidFill>
                        </a:rPr>
                        <a:t>(Affiliated with QMC London)</a:t>
                      </a:r>
                      <a:endParaRPr lang="en-IT" sz="1400" i="1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29" name="TextBox 1028">
                      <a:extLst>
                        <a:ext uri="{FF2B5EF4-FFF2-40B4-BE49-F238E27FC236}">
                          <a16:creationId xmlns:a16="http://schemas.microsoft.com/office/drawing/2014/main" id="{961E7B22-F169-602D-33F7-D9EB17F451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67657" y="2713331"/>
                      <a:ext cx="1350335" cy="113877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IT" dirty="0">
                          <a:solidFill>
                            <a:schemeClr val="bg1"/>
                          </a:solidFill>
                        </a:rPr>
                        <a:t>Rutherford</a:t>
                      </a:r>
                      <a:br>
                        <a:rPr lang="en-IT" dirty="0">
                          <a:solidFill>
                            <a:schemeClr val="bg1"/>
                          </a:solidFill>
                        </a:rPr>
                      </a:br>
                      <a:r>
                        <a:rPr lang="en-IT" dirty="0">
                          <a:solidFill>
                            <a:schemeClr val="bg1"/>
                          </a:solidFill>
                        </a:rPr>
                        <a:t>Appleton Laboratory</a:t>
                      </a:r>
                      <a:br>
                        <a:rPr lang="en-IT" dirty="0">
                          <a:solidFill>
                            <a:schemeClr val="bg1"/>
                          </a:solidFill>
                        </a:rPr>
                      </a:br>
                      <a:r>
                        <a:rPr lang="en-IT" sz="1400" i="1" dirty="0">
                          <a:solidFill>
                            <a:schemeClr val="bg1"/>
                          </a:solidFill>
                        </a:rPr>
                        <a:t>Didcot</a:t>
                      </a:r>
                    </a:p>
                  </p:txBody>
                </p:sp>
                <p:sp>
                  <p:nvSpPr>
                    <p:cNvPr id="1030" name="TextBox 1029">
                      <a:extLst>
                        <a:ext uri="{FF2B5EF4-FFF2-40B4-BE49-F238E27FC236}">
                          <a16:creationId xmlns:a16="http://schemas.microsoft.com/office/drawing/2014/main" id="{21B1A1FA-1F50-653C-C429-8D85E42F1D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37965" y="2865754"/>
                      <a:ext cx="1350335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IT" dirty="0">
                          <a:solidFill>
                            <a:schemeClr val="bg1"/>
                          </a:solidFill>
                        </a:rPr>
                        <a:t>University of Liverpool</a:t>
                      </a:r>
                    </a:p>
                  </p:txBody>
                </p:sp>
                <p:sp>
                  <p:nvSpPr>
                    <p:cNvPr id="1031" name="TextBox 1030">
                      <a:extLst>
                        <a:ext uri="{FF2B5EF4-FFF2-40B4-BE49-F238E27FC236}">
                          <a16:creationId xmlns:a16="http://schemas.microsoft.com/office/drawing/2014/main" id="{B7E7C5BE-E187-4847-C4C5-2C8235DAB8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496922" y="2990330"/>
                      <a:ext cx="135033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IT" dirty="0">
                          <a:solidFill>
                            <a:schemeClr val="bg1"/>
                          </a:solidFill>
                        </a:rPr>
                        <a:t>Glasgow</a:t>
                      </a:r>
                      <a:endParaRPr lang="en-IT" sz="1400" i="1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1046" name="TextBox 1045">
                    <a:extLst>
                      <a:ext uri="{FF2B5EF4-FFF2-40B4-BE49-F238E27FC236}">
                        <a16:creationId xmlns:a16="http://schemas.microsoft.com/office/drawing/2014/main" id="{60C0CB4C-E8E2-10D8-C674-6F24B977EF85}"/>
                      </a:ext>
                    </a:extLst>
                  </p:cNvPr>
                  <p:cNvSpPr txBox="1"/>
                  <p:nvPr/>
                </p:nvSpPr>
                <p:spPr>
                  <a:xfrm>
                    <a:off x="39698" y="4587510"/>
                    <a:ext cx="5970457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sz="1400" b="1" i="1" dirty="0">
                        <a:solidFill>
                          <a:srgbClr val="7030A0"/>
                        </a:solidFill>
                      </a:rPr>
                      <a:t>Reconstructed with the help of Mirella Biagi: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405442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D60D810C-BD2D-B249-910A-7CDEAE0D6A46}"/>
              </a:ext>
            </a:extLst>
          </p:cNvPr>
          <p:cNvGrpSpPr/>
          <p:nvPr/>
        </p:nvGrpSpPr>
        <p:grpSpPr>
          <a:xfrm>
            <a:off x="535318" y="2290565"/>
            <a:ext cx="4643628" cy="4467160"/>
            <a:chOff x="100118" y="4661669"/>
            <a:chExt cx="2609204" cy="210723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69A0986-15D3-5C61-0449-A9375F0F0EB3}"/>
                </a:ext>
              </a:extLst>
            </p:cNvPr>
            <p:cNvGrpSpPr/>
            <p:nvPr/>
          </p:nvGrpSpPr>
          <p:grpSpPr>
            <a:xfrm>
              <a:off x="155085" y="4813298"/>
              <a:ext cx="2554237" cy="1955606"/>
              <a:chOff x="155085" y="4813298"/>
              <a:chExt cx="2554237" cy="1955606"/>
            </a:xfrm>
          </p:grpSpPr>
          <p:pic>
            <p:nvPicPr>
              <p:cNvPr id="30" name="Picture 29" descr="A close-up of a paper&#10;&#10;Description automatically generated">
                <a:extLst>
                  <a:ext uri="{FF2B5EF4-FFF2-40B4-BE49-F238E27FC236}">
                    <a16:creationId xmlns:a16="http://schemas.microsoft.com/office/drawing/2014/main" id="{C1371C17-5C0F-94BF-B786-DC267A7B1A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1982" t="8540" r="4515" b="6095"/>
              <a:stretch/>
            </p:blipFill>
            <p:spPr>
              <a:xfrm>
                <a:off x="155085" y="4813299"/>
                <a:ext cx="2554237" cy="1955605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94B2C8B-4C2D-51E1-CA93-274C1B89AFAA}"/>
                  </a:ext>
                </a:extLst>
              </p:cNvPr>
              <p:cNvSpPr txBox="1"/>
              <p:nvPr/>
            </p:nvSpPr>
            <p:spPr>
              <a:xfrm>
                <a:off x="1556839" y="4813298"/>
                <a:ext cx="11226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IT" dirty="0">
                    <a:solidFill>
                      <a:srgbClr val="FF0000"/>
                    </a:solidFill>
                  </a:rPr>
                  <a:t>PhD</a:t>
                </a:r>
                <a:br>
                  <a:rPr lang="en-IT" dirty="0">
                    <a:solidFill>
                      <a:srgbClr val="FF0000"/>
                    </a:solidFill>
                  </a:rPr>
                </a:br>
                <a:r>
                  <a:rPr lang="en-IT" dirty="0">
                    <a:solidFill>
                      <a:srgbClr val="FF0000"/>
                    </a:solidFill>
                  </a:rPr>
                  <a:t>1974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D3047C9-AAF1-FD8C-8615-F730D7E16AEB}"/>
                </a:ext>
              </a:extLst>
            </p:cNvPr>
            <p:cNvSpPr txBox="1"/>
            <p:nvPr/>
          </p:nvSpPr>
          <p:spPr>
            <a:xfrm>
              <a:off x="100118" y="4661669"/>
              <a:ext cx="1793481" cy="15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600" dirty="0">
                  <a:solidFill>
                    <a:srgbClr val="FF0000"/>
                  </a:solidFill>
                </a:rPr>
                <a:t>Heavy Ion Coulomb excitation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3CF535-AA97-3239-3519-E40620900224}"/>
              </a:ext>
            </a:extLst>
          </p:cNvPr>
          <p:cNvGrpSpPr/>
          <p:nvPr/>
        </p:nvGrpSpPr>
        <p:grpSpPr>
          <a:xfrm>
            <a:off x="330711" y="106007"/>
            <a:ext cx="11706204" cy="1947505"/>
            <a:chOff x="25052" y="2016579"/>
            <a:chExt cx="11706204" cy="1947505"/>
          </a:xfrm>
        </p:grpSpPr>
        <p:sp>
          <p:nvSpPr>
            <p:cNvPr id="4" name="Chevron 3">
              <a:extLst>
                <a:ext uri="{FF2B5EF4-FFF2-40B4-BE49-F238E27FC236}">
                  <a16:creationId xmlns:a16="http://schemas.microsoft.com/office/drawing/2014/main" id="{E861D9E3-510D-43C4-2A06-1BD6F9C399E2}"/>
                </a:ext>
              </a:extLst>
            </p:cNvPr>
            <p:cNvSpPr/>
            <p:nvPr/>
          </p:nvSpPr>
          <p:spPr>
            <a:xfrm>
              <a:off x="327484" y="2391228"/>
              <a:ext cx="2160536" cy="1567543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7" name="Chevron 6">
              <a:extLst>
                <a:ext uri="{FF2B5EF4-FFF2-40B4-BE49-F238E27FC236}">
                  <a16:creationId xmlns:a16="http://schemas.microsoft.com/office/drawing/2014/main" id="{525D11D6-F13E-31BF-8B6B-3D3A8CDDEAAD}"/>
                </a:ext>
              </a:extLst>
            </p:cNvPr>
            <p:cNvSpPr/>
            <p:nvPr/>
          </p:nvSpPr>
          <p:spPr>
            <a:xfrm>
              <a:off x="4899484" y="2396541"/>
              <a:ext cx="3925626" cy="1567543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20" name="Chevron 19">
              <a:extLst>
                <a:ext uri="{FF2B5EF4-FFF2-40B4-BE49-F238E27FC236}">
                  <a16:creationId xmlns:a16="http://schemas.microsoft.com/office/drawing/2014/main" id="{D72EACE6-B415-1AF0-0320-8F7E684FB2B9}"/>
                </a:ext>
              </a:extLst>
            </p:cNvPr>
            <p:cNvSpPr/>
            <p:nvPr/>
          </p:nvSpPr>
          <p:spPr>
            <a:xfrm>
              <a:off x="1851484" y="2391227"/>
              <a:ext cx="2160536" cy="1567543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29" name="Chevron 28">
              <a:extLst>
                <a:ext uri="{FF2B5EF4-FFF2-40B4-BE49-F238E27FC236}">
                  <a16:creationId xmlns:a16="http://schemas.microsoft.com/office/drawing/2014/main" id="{CC5488EB-C2FB-C479-C7D1-C32A94A8E9F9}"/>
                </a:ext>
              </a:extLst>
            </p:cNvPr>
            <p:cNvSpPr/>
            <p:nvPr/>
          </p:nvSpPr>
          <p:spPr>
            <a:xfrm>
              <a:off x="3375484" y="2391227"/>
              <a:ext cx="2160536" cy="1567543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33" name="Chevron 32">
              <a:extLst>
                <a:ext uri="{FF2B5EF4-FFF2-40B4-BE49-F238E27FC236}">
                  <a16:creationId xmlns:a16="http://schemas.microsoft.com/office/drawing/2014/main" id="{BFFFDB4F-DB87-9653-966E-BAE7F3D689AD}"/>
                </a:ext>
              </a:extLst>
            </p:cNvPr>
            <p:cNvSpPr/>
            <p:nvPr/>
          </p:nvSpPr>
          <p:spPr>
            <a:xfrm>
              <a:off x="8145210" y="2391226"/>
              <a:ext cx="3586046" cy="1567543"/>
            </a:xfrm>
            <a:prstGeom prst="chevro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B885885-B1FF-D79A-9682-1987BC7C7961}"/>
                </a:ext>
              </a:extLst>
            </p:cNvPr>
            <p:cNvSpPr txBox="1"/>
            <p:nvPr/>
          </p:nvSpPr>
          <p:spPr>
            <a:xfrm>
              <a:off x="25052" y="2021894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3B794F1-D064-4DEB-1FFB-FD1181465C8C}"/>
                </a:ext>
              </a:extLst>
            </p:cNvPr>
            <p:cNvSpPr txBox="1"/>
            <p:nvPr/>
          </p:nvSpPr>
          <p:spPr>
            <a:xfrm>
              <a:off x="1443591" y="2021894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1974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3E1CD61-1FEF-B525-66AC-F046DC56EBC6}"/>
                </a:ext>
              </a:extLst>
            </p:cNvPr>
            <p:cNvSpPr txBox="1"/>
            <p:nvPr/>
          </p:nvSpPr>
          <p:spPr>
            <a:xfrm>
              <a:off x="3017208" y="2027209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1979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08C11CC-CE34-8535-F3CC-A5A430EB4A33}"/>
                </a:ext>
              </a:extLst>
            </p:cNvPr>
            <p:cNvSpPr txBox="1"/>
            <p:nvPr/>
          </p:nvSpPr>
          <p:spPr>
            <a:xfrm>
              <a:off x="4486712" y="2016581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1982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976D669-F816-9B8C-2479-BA5E74DECDFF}"/>
                </a:ext>
              </a:extLst>
            </p:cNvPr>
            <p:cNvSpPr txBox="1"/>
            <p:nvPr/>
          </p:nvSpPr>
          <p:spPr>
            <a:xfrm>
              <a:off x="7564326" y="2016581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2005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FDD0EA7-3D52-D63E-CF47-BA5EF65CE1BC}"/>
                </a:ext>
              </a:extLst>
            </p:cNvPr>
            <p:cNvSpPr txBox="1"/>
            <p:nvPr/>
          </p:nvSpPr>
          <p:spPr>
            <a:xfrm>
              <a:off x="10701952" y="2016579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2025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7417C06-55FD-9CC1-853F-B1421565A89E}"/>
                </a:ext>
              </a:extLst>
            </p:cNvPr>
            <p:cNvSpPr txBox="1"/>
            <p:nvPr/>
          </p:nvSpPr>
          <p:spPr>
            <a:xfrm>
              <a:off x="1010999" y="2851831"/>
              <a:ext cx="1350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University Manchester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B58ACB5-A256-7118-0F15-CA87C9D460ED}"/>
                </a:ext>
              </a:extLst>
            </p:cNvPr>
            <p:cNvSpPr txBox="1"/>
            <p:nvPr/>
          </p:nvSpPr>
          <p:spPr>
            <a:xfrm>
              <a:off x="4114757" y="2759380"/>
              <a:ext cx="135033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CERN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sz="1400" dirty="0">
                  <a:solidFill>
                    <a:schemeClr val="bg1"/>
                  </a:solidFill>
                </a:rPr>
                <a:t>(Affiliated with QMC London)</a:t>
              </a:r>
              <a:endParaRPr lang="en-IT" sz="1400" i="1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AB19291-F65A-DED7-F548-F1704BCACABC}"/>
                </a:ext>
              </a:extLst>
            </p:cNvPr>
            <p:cNvSpPr txBox="1"/>
            <p:nvPr/>
          </p:nvSpPr>
          <p:spPr>
            <a:xfrm>
              <a:off x="2567657" y="2713331"/>
              <a:ext cx="135033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Rutherford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dirty="0">
                  <a:solidFill>
                    <a:schemeClr val="bg1"/>
                  </a:solidFill>
                </a:rPr>
                <a:t>Appleton Laboratory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sz="1400" i="1" dirty="0">
                  <a:solidFill>
                    <a:schemeClr val="bg1"/>
                  </a:solidFill>
                </a:rPr>
                <a:t>Didcot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53E4C92-06C0-E7D9-CCB5-AB9944401E72}"/>
                </a:ext>
              </a:extLst>
            </p:cNvPr>
            <p:cNvSpPr txBox="1"/>
            <p:nvPr/>
          </p:nvSpPr>
          <p:spPr>
            <a:xfrm>
              <a:off x="6137965" y="2865754"/>
              <a:ext cx="1350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University of Liverpool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4E822BB-63E9-BA81-A05B-C6E6E466FCA3}"/>
                </a:ext>
              </a:extLst>
            </p:cNvPr>
            <p:cNvSpPr txBox="1"/>
            <p:nvPr/>
          </p:nvSpPr>
          <p:spPr>
            <a:xfrm>
              <a:off x="9496922" y="2990330"/>
              <a:ext cx="1350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Glasgow</a:t>
              </a:r>
              <a:endParaRPr lang="en-IT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2AF69179-0A99-7899-55A4-5D842D04CE93}"/>
              </a:ext>
            </a:extLst>
          </p:cNvPr>
          <p:cNvGrpSpPr/>
          <p:nvPr/>
        </p:nvGrpSpPr>
        <p:grpSpPr>
          <a:xfrm>
            <a:off x="5467319" y="2331988"/>
            <a:ext cx="6216835" cy="2243378"/>
            <a:chOff x="5467319" y="2331988"/>
            <a:chExt cx="6216835" cy="224337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BC70B4A-64E8-38E1-D4CE-2A6F839000E8}"/>
                </a:ext>
              </a:extLst>
            </p:cNvPr>
            <p:cNvGrpSpPr/>
            <p:nvPr/>
          </p:nvGrpSpPr>
          <p:grpSpPr>
            <a:xfrm>
              <a:off x="5467319" y="2331988"/>
              <a:ext cx="6216835" cy="2243378"/>
              <a:chOff x="5467319" y="2331988"/>
              <a:chExt cx="6216835" cy="224337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CABDC7D-A4A0-FF70-4E51-BF57B71C3E31}"/>
                  </a:ext>
                </a:extLst>
              </p:cNvPr>
              <p:cNvGrpSpPr/>
              <p:nvPr/>
            </p:nvGrpSpPr>
            <p:grpSpPr>
              <a:xfrm>
                <a:off x="5467319" y="2592748"/>
                <a:ext cx="2613660" cy="1982618"/>
                <a:chOff x="2803596" y="4790431"/>
                <a:chExt cx="2613660" cy="1982618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5354B6AC-101C-1F56-0BF5-ACC4AE474BA1}"/>
                    </a:ext>
                  </a:extLst>
                </p:cNvPr>
                <p:cNvGrpSpPr/>
                <p:nvPr/>
              </p:nvGrpSpPr>
              <p:grpSpPr>
                <a:xfrm>
                  <a:off x="2803596" y="4790431"/>
                  <a:ext cx="2613660" cy="1982618"/>
                  <a:chOff x="2803596" y="4790431"/>
                  <a:chExt cx="2613660" cy="1982618"/>
                </a:xfrm>
              </p:grpSpPr>
              <p:pic>
                <p:nvPicPr>
                  <p:cNvPr id="1042" name="Picture 18" descr="Mini workshop on kaonic atoms: present status and future plans (18 July  2023): Overview · Agenda (Indico)">
                    <a:extLst>
                      <a:ext uri="{FF2B5EF4-FFF2-40B4-BE49-F238E27FC236}">
                        <a16:creationId xmlns:a16="http://schemas.microsoft.com/office/drawing/2014/main" id="{98EDB9AB-4A4E-5BD1-7B1F-9D3B521C9B8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03596" y="4790431"/>
                    <a:ext cx="2613660" cy="1982618"/>
                  </a:xfrm>
                  <a:prstGeom prst="rect">
                    <a:avLst/>
                  </a:prstGeom>
                  <a:noFill/>
                  <a:ln w="28575">
                    <a:solidFill>
                      <a:schemeClr val="accent4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2E586EA1-3E14-3D84-D6EA-D47E30A8ECA0}"/>
                      </a:ext>
                    </a:extLst>
                  </p:cNvPr>
                  <p:cNvSpPr txBox="1"/>
                  <p:nvPr/>
                </p:nvSpPr>
                <p:spPr>
                  <a:xfrm>
                    <a:off x="2857500" y="6362700"/>
                    <a:ext cx="173081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T" dirty="0">
                        <a:solidFill>
                          <a:schemeClr val="accent4"/>
                        </a:solidFill>
                      </a:rPr>
                      <a:t>Rutherford Lab</a:t>
                    </a:r>
                  </a:p>
                </p:txBody>
              </p:sp>
            </p:grp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501C0CB-BA98-C6D3-C701-2CBC56E62DAA}"/>
                    </a:ext>
                  </a:extLst>
                </p:cNvPr>
                <p:cNvSpPr txBox="1"/>
                <p:nvPr/>
              </p:nvSpPr>
              <p:spPr>
                <a:xfrm>
                  <a:off x="2917875" y="4800668"/>
                  <a:ext cx="2446661" cy="338554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IT" sz="1600" dirty="0">
                      <a:solidFill>
                        <a:schemeClr val="accent4"/>
                      </a:solidFill>
                    </a:rPr>
                    <a:t>X-rays from Kaonic Atoms</a:t>
                  </a:r>
                </a:p>
              </p:txBody>
            </p:sp>
          </p:grpSp>
          <p:pic>
            <p:nvPicPr>
              <p:cNvPr id="62" name="Picture 61" descr="A white paper with black text&#10;&#10;Description automatically generated">
                <a:extLst>
                  <a:ext uri="{FF2B5EF4-FFF2-40B4-BE49-F238E27FC236}">
                    <a16:creationId xmlns:a16="http://schemas.microsoft.com/office/drawing/2014/main" id="{FFD0DD4B-E41C-0B85-ECF2-56DA94A97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5389" y="2331988"/>
                <a:ext cx="3458765" cy="2243378"/>
              </a:xfrm>
              <a:prstGeom prst="rect">
                <a:avLst/>
              </a:prstGeom>
              <a:ln w="38100">
                <a:solidFill>
                  <a:schemeClr val="accent4"/>
                </a:solidFill>
              </a:ln>
            </p:spPr>
          </p:pic>
        </p:grp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3403F56A-6456-F389-FB44-11C253704166}"/>
                </a:ext>
              </a:extLst>
            </p:cNvPr>
            <p:cNvSpPr txBox="1"/>
            <p:nvPr/>
          </p:nvSpPr>
          <p:spPr>
            <a:xfrm>
              <a:off x="9639285" y="2444454"/>
              <a:ext cx="1998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T" dirty="0">
                  <a:solidFill>
                    <a:schemeClr val="accent4"/>
                  </a:solidFill>
                </a:rPr>
                <a:t>1979</a:t>
              </a:r>
            </a:p>
          </p:txBody>
        </p:sp>
      </p:grpSp>
      <p:pic>
        <p:nvPicPr>
          <p:cNvPr id="1029" name="Picture 1028" descr="A paper with text and letters&#10;&#10;Description automatically generated">
            <a:extLst>
              <a:ext uri="{FF2B5EF4-FFF2-40B4-BE49-F238E27FC236}">
                <a16:creationId xmlns:a16="http://schemas.microsoft.com/office/drawing/2014/main" id="{C3B870A3-B0F7-7F06-1122-546728627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319" y="4727489"/>
            <a:ext cx="6431972" cy="203679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E773D9E-E884-05E5-7B36-666C4FA96910}"/>
              </a:ext>
            </a:extLst>
          </p:cNvPr>
          <p:cNvGrpSpPr/>
          <p:nvPr/>
        </p:nvGrpSpPr>
        <p:grpSpPr>
          <a:xfrm>
            <a:off x="5501514" y="4722174"/>
            <a:ext cx="6525385" cy="1979022"/>
            <a:chOff x="5511530" y="4789881"/>
            <a:chExt cx="6525385" cy="197902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18EA341-C8D4-E232-8C61-84D1780FF5ED}"/>
                </a:ext>
              </a:extLst>
            </p:cNvPr>
            <p:cNvGrpSpPr/>
            <p:nvPr/>
          </p:nvGrpSpPr>
          <p:grpSpPr>
            <a:xfrm>
              <a:off x="5511530" y="4794362"/>
              <a:ext cx="4991263" cy="1974541"/>
              <a:chOff x="5511530" y="4794362"/>
              <a:chExt cx="4991263" cy="1974541"/>
            </a:xfrm>
          </p:grpSpPr>
          <p:pic>
            <p:nvPicPr>
              <p:cNvPr id="34" name="Picture 33" descr="A diagram of a triangle&#10;&#10;Description automatically generated">
                <a:extLst>
                  <a:ext uri="{FF2B5EF4-FFF2-40B4-BE49-F238E27FC236}">
                    <a16:creationId xmlns:a16="http://schemas.microsoft.com/office/drawing/2014/main" id="{45CEFD3E-B7FE-03B1-22A6-C89954656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11530" y="4794362"/>
                <a:ext cx="4528865" cy="1974541"/>
              </a:xfrm>
              <a:prstGeom prst="rect">
                <a:avLst/>
              </a:prstGeom>
              <a:ln w="28575">
                <a:solidFill>
                  <a:schemeClr val="accent6"/>
                </a:solidFill>
              </a:ln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A6032B-5580-CF32-42CF-DBA118B004F4}"/>
                  </a:ext>
                </a:extLst>
              </p:cNvPr>
              <p:cNvSpPr txBox="1"/>
              <p:nvPr/>
            </p:nvSpPr>
            <p:spPr>
              <a:xfrm>
                <a:off x="8551805" y="4836493"/>
                <a:ext cx="19509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1600" dirty="0">
                    <a:solidFill>
                      <a:schemeClr val="accent6"/>
                    </a:solidFill>
                  </a:rPr>
                  <a:t>Queen Mary </a:t>
                </a:r>
                <a:br>
                  <a:rPr lang="en-IT" sz="1600" dirty="0">
                    <a:solidFill>
                      <a:schemeClr val="accent6"/>
                    </a:solidFill>
                  </a:rPr>
                </a:br>
                <a:r>
                  <a:rPr lang="en-IT" sz="1600" dirty="0">
                    <a:solidFill>
                      <a:schemeClr val="accent6"/>
                    </a:solidFill>
                  </a:rPr>
                  <a:t>College</a:t>
                </a:r>
                <a:br>
                  <a:rPr lang="en-IT" sz="1600" dirty="0">
                    <a:solidFill>
                      <a:schemeClr val="accent6"/>
                    </a:solidFill>
                  </a:rPr>
                </a:br>
                <a:r>
                  <a:rPr lang="en-IT" sz="1600" dirty="0">
                    <a:solidFill>
                      <a:schemeClr val="accent6"/>
                    </a:solidFill>
                  </a:rPr>
                  <a:t>WA62 Exp CERN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B953E3F-0A67-EAAE-1646-E5A1EB35BAA2}"/>
                  </a:ext>
                </a:extLst>
              </p:cNvPr>
              <p:cNvSpPr txBox="1"/>
              <p:nvPr/>
            </p:nvSpPr>
            <p:spPr>
              <a:xfrm>
                <a:off x="5643541" y="6338987"/>
                <a:ext cx="26964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i="1" dirty="0">
                    <a:solidFill>
                      <a:schemeClr val="accent6"/>
                    </a:solidFill>
                  </a:rPr>
                  <a:t>Spectrometer full of </a:t>
                </a:r>
                <a:r>
                  <a:rPr lang="en-IT" sz="1400" i="1" dirty="0">
                    <a:solidFill>
                      <a:schemeClr val="accent6"/>
                    </a:solidFill>
                  </a:rPr>
                  <a:t>MWPCs &amp;DCs </a:t>
                </a:r>
              </a:p>
            </p:txBody>
          </p:sp>
        </p:grpSp>
        <p:pic>
          <p:nvPicPr>
            <p:cNvPr id="41" name="Picture 40" descr="A black arrow pointing to the left&#10;&#10;Description automatically generated with medium confidence">
              <a:extLst>
                <a:ext uri="{FF2B5EF4-FFF2-40B4-BE49-F238E27FC236}">
                  <a16:creationId xmlns:a16="http://schemas.microsoft.com/office/drawing/2014/main" id="{B080D053-2C90-EF66-B140-20DD0A96A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82715" y="5496040"/>
              <a:ext cx="1854200" cy="342900"/>
            </a:xfrm>
            <a:prstGeom prst="rect">
              <a:avLst/>
            </a:prstGeom>
            <a:ln w="28575">
              <a:solidFill>
                <a:schemeClr val="accent6"/>
              </a:solidFill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B8492A7-ECE8-299F-00C1-FCAA8C25D192}"/>
                </a:ext>
              </a:extLst>
            </p:cNvPr>
            <p:cNvSpPr txBox="1"/>
            <p:nvPr/>
          </p:nvSpPr>
          <p:spPr>
            <a:xfrm>
              <a:off x="10131946" y="4789881"/>
              <a:ext cx="18348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600" dirty="0">
                  <a:solidFill>
                    <a:schemeClr val="accent6"/>
                  </a:solidFill>
                </a:rPr>
                <a:t>Charged Hyperon beam at CERN SPS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417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A0541-B5FF-15F2-EA61-E9B24BF8E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780" y="3060104"/>
            <a:ext cx="8350766" cy="2293773"/>
          </a:xfrm>
        </p:spPr>
        <p:txBody>
          <a:bodyPr/>
          <a:lstStyle/>
          <a:p>
            <a:r>
              <a:rPr lang="en-IT" dirty="0"/>
              <a:t>First publications of Steve at </a:t>
            </a:r>
            <a:r>
              <a:rPr lang="en-IT" dirty="0">
                <a:solidFill>
                  <a:schemeClr val="accent1"/>
                </a:solidFill>
              </a:rPr>
              <a:t>University of Liverpool</a:t>
            </a:r>
            <a:br>
              <a:rPr lang="en-IT" dirty="0"/>
            </a:br>
            <a:r>
              <a:rPr lang="en-IT" dirty="0"/>
              <a:t>are on the operation of Streamer Tubes for Delphi Exp</a:t>
            </a:r>
          </a:p>
          <a:p>
            <a:pPr lvl="1"/>
            <a:r>
              <a:rPr lang="en-GB" dirty="0"/>
              <a:t>Two talks at</a:t>
            </a:r>
            <a:r>
              <a:rPr lang="en-IT" dirty="0"/>
              <a:t> </a:t>
            </a:r>
            <a:r>
              <a:rPr lang="en-IT" i="1" dirty="0">
                <a:solidFill>
                  <a:schemeClr val="accent1"/>
                </a:solidFill>
              </a:rPr>
              <a:t>4</a:t>
            </a:r>
            <a:r>
              <a:rPr lang="en-IT" i="1" baseline="30000" dirty="0">
                <a:solidFill>
                  <a:schemeClr val="accent1"/>
                </a:solidFill>
              </a:rPr>
              <a:t>th</a:t>
            </a:r>
            <a:r>
              <a:rPr lang="en-IT" i="1" dirty="0">
                <a:solidFill>
                  <a:schemeClr val="accent1"/>
                </a:solidFill>
              </a:rPr>
              <a:t> Vienna Wire Chamber Conference</a:t>
            </a:r>
            <a:r>
              <a:rPr lang="en-IT" dirty="0">
                <a:solidFill>
                  <a:schemeClr val="accent1"/>
                </a:solidFill>
              </a:rPr>
              <a:t> </a:t>
            </a:r>
            <a:r>
              <a:rPr lang="en-IT" dirty="0"/>
              <a:t>in </a:t>
            </a:r>
            <a:r>
              <a:rPr lang="en-IT" dirty="0">
                <a:solidFill>
                  <a:schemeClr val="accent1"/>
                </a:solidFill>
              </a:rPr>
              <a:t>1986</a:t>
            </a:r>
            <a:r>
              <a:rPr lang="en-IT" dirty="0"/>
              <a:t> </a:t>
            </a:r>
          </a:p>
        </p:txBody>
      </p:sp>
      <p:pic>
        <p:nvPicPr>
          <p:cNvPr id="3074" name="Picture 2" descr="VCI 2025 – Vienna Conference on Instrumentation 2025">
            <a:extLst>
              <a:ext uri="{FF2B5EF4-FFF2-40B4-BE49-F238E27FC236}">
                <a16:creationId xmlns:a16="http://schemas.microsoft.com/office/drawing/2014/main" id="{43DAD50D-3842-6C9A-A160-3A12AC02F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65" y="3060104"/>
            <a:ext cx="2402369" cy="164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D70E785C-D2BB-A01C-173B-FE937617F748}"/>
              </a:ext>
            </a:extLst>
          </p:cNvPr>
          <p:cNvGrpSpPr/>
          <p:nvPr/>
        </p:nvGrpSpPr>
        <p:grpSpPr>
          <a:xfrm>
            <a:off x="80471" y="4889531"/>
            <a:ext cx="5302259" cy="1330844"/>
            <a:chOff x="80471" y="4889531"/>
            <a:chExt cx="5302259" cy="133084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774335B-89A1-B52F-0BAF-91A507011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829"/>
            <a:stretch/>
          </p:blipFill>
          <p:spPr>
            <a:xfrm>
              <a:off x="80471" y="4889531"/>
              <a:ext cx="5302259" cy="62738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C6BBE11-0559-CBB2-3F23-2BB0D49BC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829"/>
            <a:stretch/>
          </p:blipFill>
          <p:spPr>
            <a:xfrm>
              <a:off x="80471" y="5592992"/>
              <a:ext cx="5302259" cy="627383"/>
            </a:xfrm>
            <a:prstGeom prst="rect">
              <a:avLst/>
            </a:prstGeom>
          </p:spPr>
        </p:pic>
      </p:grpSp>
      <p:pic>
        <p:nvPicPr>
          <p:cNvPr id="56" name="Picture 55" descr="A white paper with black text&#10;&#10;Description automatically generated">
            <a:extLst>
              <a:ext uri="{FF2B5EF4-FFF2-40B4-BE49-F238E27FC236}">
                <a16:creationId xmlns:a16="http://schemas.microsoft.com/office/drawing/2014/main" id="{E44C9121-ABE3-9837-DEAB-A1847EED0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1897" y="4330094"/>
            <a:ext cx="5978213" cy="25257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182CC5A6-9702-6863-F96A-32D825E1663A}"/>
              </a:ext>
            </a:extLst>
          </p:cNvPr>
          <p:cNvGrpSpPr/>
          <p:nvPr/>
        </p:nvGrpSpPr>
        <p:grpSpPr>
          <a:xfrm>
            <a:off x="10586" y="4844597"/>
            <a:ext cx="5406843" cy="1874727"/>
            <a:chOff x="686714" y="5265658"/>
            <a:chExt cx="4800600" cy="1498600"/>
          </a:xfrm>
        </p:grpSpPr>
        <p:pic>
          <p:nvPicPr>
            <p:cNvPr id="58" name="Picture 57" descr="A text on a white background&#10;&#10;Description automatically generated">
              <a:extLst>
                <a:ext uri="{FF2B5EF4-FFF2-40B4-BE49-F238E27FC236}">
                  <a16:creationId xmlns:a16="http://schemas.microsoft.com/office/drawing/2014/main" id="{A56C1D4B-38D4-8205-DAE8-D6036C944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6714" y="5265658"/>
              <a:ext cx="4800600" cy="1498600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CA50B71-846E-C1B2-1132-06ED12CBA6A2}"/>
                </a:ext>
              </a:extLst>
            </p:cNvPr>
            <p:cNvSpPr/>
            <p:nvPr/>
          </p:nvSpPr>
          <p:spPr>
            <a:xfrm>
              <a:off x="1354496" y="6518364"/>
              <a:ext cx="4024659" cy="2458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9E391BD4-CEAD-E145-9517-0A90C16D5DD1}"/>
              </a:ext>
            </a:extLst>
          </p:cNvPr>
          <p:cNvSpPr/>
          <p:nvPr/>
        </p:nvSpPr>
        <p:spPr>
          <a:xfrm>
            <a:off x="543384" y="2234549"/>
            <a:ext cx="10658162" cy="740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076" name="Picture 4" descr="DELPHI experiment">
            <a:extLst>
              <a:ext uri="{FF2B5EF4-FFF2-40B4-BE49-F238E27FC236}">
                <a16:creationId xmlns:a16="http://schemas.microsoft.com/office/drawing/2014/main" id="{7DBCB995-4631-3F22-301D-2C06D75A3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434" y="2207822"/>
            <a:ext cx="1567543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D716134-D3EE-C22A-3252-2228361B0358}"/>
              </a:ext>
            </a:extLst>
          </p:cNvPr>
          <p:cNvGrpSpPr/>
          <p:nvPr/>
        </p:nvGrpSpPr>
        <p:grpSpPr>
          <a:xfrm>
            <a:off x="330711" y="106007"/>
            <a:ext cx="11706204" cy="1947505"/>
            <a:chOff x="25052" y="2016579"/>
            <a:chExt cx="11706204" cy="1947505"/>
          </a:xfrm>
        </p:grpSpPr>
        <p:sp>
          <p:nvSpPr>
            <p:cNvPr id="5" name="Chevron 4">
              <a:extLst>
                <a:ext uri="{FF2B5EF4-FFF2-40B4-BE49-F238E27FC236}">
                  <a16:creationId xmlns:a16="http://schemas.microsoft.com/office/drawing/2014/main" id="{2516F894-32AE-CD3E-FD93-2DD71EA14E23}"/>
                </a:ext>
              </a:extLst>
            </p:cNvPr>
            <p:cNvSpPr/>
            <p:nvPr/>
          </p:nvSpPr>
          <p:spPr>
            <a:xfrm>
              <a:off x="327484" y="2391228"/>
              <a:ext cx="2160536" cy="1567543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7" name="Chevron 6">
              <a:extLst>
                <a:ext uri="{FF2B5EF4-FFF2-40B4-BE49-F238E27FC236}">
                  <a16:creationId xmlns:a16="http://schemas.microsoft.com/office/drawing/2014/main" id="{92364234-D34D-381A-39A1-9D0E4E90C5B6}"/>
                </a:ext>
              </a:extLst>
            </p:cNvPr>
            <p:cNvSpPr/>
            <p:nvPr/>
          </p:nvSpPr>
          <p:spPr>
            <a:xfrm>
              <a:off x="4899484" y="2396541"/>
              <a:ext cx="3925626" cy="1567543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20" name="Chevron 19">
              <a:extLst>
                <a:ext uri="{FF2B5EF4-FFF2-40B4-BE49-F238E27FC236}">
                  <a16:creationId xmlns:a16="http://schemas.microsoft.com/office/drawing/2014/main" id="{317EC0F2-3323-670C-6EA4-786D89D32963}"/>
                </a:ext>
              </a:extLst>
            </p:cNvPr>
            <p:cNvSpPr/>
            <p:nvPr/>
          </p:nvSpPr>
          <p:spPr>
            <a:xfrm>
              <a:off x="1851484" y="2391227"/>
              <a:ext cx="2160536" cy="1567543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29" name="Chevron 28">
              <a:extLst>
                <a:ext uri="{FF2B5EF4-FFF2-40B4-BE49-F238E27FC236}">
                  <a16:creationId xmlns:a16="http://schemas.microsoft.com/office/drawing/2014/main" id="{C77B4B3B-DCC2-34E8-8F34-EBDCF3E96D22}"/>
                </a:ext>
              </a:extLst>
            </p:cNvPr>
            <p:cNvSpPr/>
            <p:nvPr/>
          </p:nvSpPr>
          <p:spPr>
            <a:xfrm>
              <a:off x="3375484" y="2391227"/>
              <a:ext cx="2160536" cy="1567543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30" name="Chevron 29">
              <a:extLst>
                <a:ext uri="{FF2B5EF4-FFF2-40B4-BE49-F238E27FC236}">
                  <a16:creationId xmlns:a16="http://schemas.microsoft.com/office/drawing/2014/main" id="{249CFA91-5761-5D19-21CE-3B7D3BDDB0F0}"/>
                </a:ext>
              </a:extLst>
            </p:cNvPr>
            <p:cNvSpPr/>
            <p:nvPr/>
          </p:nvSpPr>
          <p:spPr>
            <a:xfrm>
              <a:off x="8145210" y="2391226"/>
              <a:ext cx="3586046" cy="1567543"/>
            </a:xfrm>
            <a:prstGeom prst="chevro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175EC9B-60DD-2EEF-C212-B79610B263A6}"/>
                </a:ext>
              </a:extLst>
            </p:cNvPr>
            <p:cNvSpPr txBox="1"/>
            <p:nvPr/>
          </p:nvSpPr>
          <p:spPr>
            <a:xfrm>
              <a:off x="25052" y="2021894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922078B-9A8E-6D48-AC4A-07EC5ECFCCC3}"/>
                </a:ext>
              </a:extLst>
            </p:cNvPr>
            <p:cNvSpPr txBox="1"/>
            <p:nvPr/>
          </p:nvSpPr>
          <p:spPr>
            <a:xfrm>
              <a:off x="1443591" y="2021894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5AA9529-9BF2-43DF-4F97-A9F631CE3523}"/>
                </a:ext>
              </a:extLst>
            </p:cNvPr>
            <p:cNvSpPr txBox="1"/>
            <p:nvPr/>
          </p:nvSpPr>
          <p:spPr>
            <a:xfrm>
              <a:off x="3017208" y="2027209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1979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CCB1133-4E0D-3302-A9C9-62CA6DDBA313}"/>
                </a:ext>
              </a:extLst>
            </p:cNvPr>
            <p:cNvSpPr txBox="1"/>
            <p:nvPr/>
          </p:nvSpPr>
          <p:spPr>
            <a:xfrm>
              <a:off x="4486712" y="2016581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1982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396DD4-99E6-17B5-FD8D-8FB09C9EA8F4}"/>
                </a:ext>
              </a:extLst>
            </p:cNvPr>
            <p:cNvSpPr txBox="1"/>
            <p:nvPr/>
          </p:nvSpPr>
          <p:spPr>
            <a:xfrm>
              <a:off x="7564326" y="2016581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2005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F7A04F5-EF69-249C-F8BA-2927D1D44CA0}"/>
                </a:ext>
              </a:extLst>
            </p:cNvPr>
            <p:cNvSpPr txBox="1"/>
            <p:nvPr/>
          </p:nvSpPr>
          <p:spPr>
            <a:xfrm>
              <a:off x="10701952" y="2016579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2025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FBBF55E-1D70-9DC4-CAF8-A2A9A0BB8CEF}"/>
                </a:ext>
              </a:extLst>
            </p:cNvPr>
            <p:cNvSpPr txBox="1"/>
            <p:nvPr/>
          </p:nvSpPr>
          <p:spPr>
            <a:xfrm>
              <a:off x="1010999" y="2851831"/>
              <a:ext cx="1350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University Manchester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3BC18BA-025E-4BE8-5738-9C5C448F2B79}"/>
                </a:ext>
              </a:extLst>
            </p:cNvPr>
            <p:cNvSpPr txBox="1"/>
            <p:nvPr/>
          </p:nvSpPr>
          <p:spPr>
            <a:xfrm>
              <a:off x="4114757" y="2759380"/>
              <a:ext cx="135033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CERN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sz="1400" dirty="0">
                  <a:solidFill>
                    <a:schemeClr val="bg1"/>
                  </a:solidFill>
                </a:rPr>
                <a:t>(Affiliated with QMC London)</a:t>
              </a:r>
              <a:endParaRPr lang="en-IT" sz="1400" i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9510DDF-C3B4-0D53-BB53-FBCBFA1ED2A4}"/>
                </a:ext>
              </a:extLst>
            </p:cNvPr>
            <p:cNvSpPr txBox="1"/>
            <p:nvPr/>
          </p:nvSpPr>
          <p:spPr>
            <a:xfrm>
              <a:off x="2567657" y="2713331"/>
              <a:ext cx="135033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Rutherford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dirty="0">
                  <a:solidFill>
                    <a:schemeClr val="bg1"/>
                  </a:solidFill>
                </a:rPr>
                <a:t>Appleton Laboratory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sz="1400" i="1" dirty="0">
                  <a:solidFill>
                    <a:schemeClr val="bg1"/>
                  </a:solidFill>
                </a:rPr>
                <a:t>Didcot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CBB13E8-4BA3-D3D5-E998-3898D1188F7D}"/>
                </a:ext>
              </a:extLst>
            </p:cNvPr>
            <p:cNvSpPr txBox="1"/>
            <p:nvPr/>
          </p:nvSpPr>
          <p:spPr>
            <a:xfrm>
              <a:off x="6137965" y="2865754"/>
              <a:ext cx="1350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University of Liverpool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1FFDAAF-8228-B31D-EEAC-3E79E68004C0}"/>
                </a:ext>
              </a:extLst>
            </p:cNvPr>
            <p:cNvSpPr txBox="1"/>
            <p:nvPr/>
          </p:nvSpPr>
          <p:spPr>
            <a:xfrm>
              <a:off x="9496922" y="2990330"/>
              <a:ext cx="1350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Glasgow</a:t>
              </a:r>
              <a:endParaRPr lang="en-IT" sz="14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09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ocument with text on it&#10;&#10;Description automatically generated">
            <a:extLst>
              <a:ext uri="{FF2B5EF4-FFF2-40B4-BE49-F238E27FC236}">
                <a16:creationId xmlns:a16="http://schemas.microsoft.com/office/drawing/2014/main" id="{AEE7CA02-18B3-78E4-16E9-B01547E92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207" y="116095"/>
            <a:ext cx="7266822" cy="4351338"/>
          </a:xfrm>
        </p:spPr>
      </p:pic>
      <p:pic>
        <p:nvPicPr>
          <p:cNvPr id="7170" name="Picture 2" descr="The DELPHI Experiment">
            <a:extLst>
              <a:ext uri="{FF2B5EF4-FFF2-40B4-BE49-F238E27FC236}">
                <a16:creationId xmlns:a16="http://schemas.microsoft.com/office/drawing/2014/main" id="{1274AFE3-61DA-9D70-691A-B534F70FC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054" y="116095"/>
            <a:ext cx="4505739" cy="318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ndefined">
            <a:extLst>
              <a:ext uri="{FF2B5EF4-FFF2-40B4-BE49-F238E27FC236}">
                <a16:creationId xmlns:a16="http://schemas.microsoft.com/office/drawing/2014/main" id="{DDD660D5-5A0C-50DC-1B93-1B86E259A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054" y="3560345"/>
            <a:ext cx="4467511" cy="298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C427EEE-564B-09DC-AA34-E8816095B8EF}"/>
              </a:ext>
            </a:extLst>
          </p:cNvPr>
          <p:cNvGrpSpPr/>
          <p:nvPr/>
        </p:nvGrpSpPr>
        <p:grpSpPr>
          <a:xfrm>
            <a:off x="7099300" y="505995"/>
            <a:ext cx="5092700" cy="6108700"/>
            <a:chOff x="7099300" y="505995"/>
            <a:chExt cx="5092700" cy="6108700"/>
          </a:xfrm>
        </p:grpSpPr>
        <p:pic>
          <p:nvPicPr>
            <p:cNvPr id="7" name="Picture 6" descr="A diagram of a machine&#10;&#10;Description automatically generated">
              <a:extLst>
                <a:ext uri="{FF2B5EF4-FFF2-40B4-BE49-F238E27FC236}">
                  <a16:creationId xmlns:a16="http://schemas.microsoft.com/office/drawing/2014/main" id="{E46E68EF-A792-6A65-0655-1A12DC9F1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9300" y="505995"/>
              <a:ext cx="5092700" cy="61087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ED1FB1-9291-FEBC-4C3E-7445D0081A8C}"/>
                </a:ext>
              </a:extLst>
            </p:cNvPr>
            <p:cNvSpPr/>
            <p:nvPr/>
          </p:nvSpPr>
          <p:spPr>
            <a:xfrm>
              <a:off x="7397028" y="3560345"/>
              <a:ext cx="2101813" cy="127211"/>
            </a:xfrm>
            <a:prstGeom prst="rect">
              <a:avLst/>
            </a:prstGeom>
            <a:solidFill>
              <a:srgbClr val="4472C4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pic>
        <p:nvPicPr>
          <p:cNvPr id="11" name="Picture 10" descr="A diagram of a hand&#10;&#10;Description automatically generated">
            <a:extLst>
              <a:ext uri="{FF2B5EF4-FFF2-40B4-BE49-F238E27FC236}">
                <a16:creationId xmlns:a16="http://schemas.microsoft.com/office/drawing/2014/main" id="{459FC6BD-5AD6-4C72-7E1C-4FAC9B8C0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746" y="4624966"/>
            <a:ext cx="4432905" cy="2233034"/>
          </a:xfrm>
          <a:prstGeom prst="rect">
            <a:avLst/>
          </a:prstGeom>
        </p:spPr>
      </p:pic>
      <p:pic>
        <p:nvPicPr>
          <p:cNvPr id="13" name="Picture 12" descr="A close-up of several colored wires&#10;&#10;Description automatically generated">
            <a:extLst>
              <a:ext uri="{FF2B5EF4-FFF2-40B4-BE49-F238E27FC236}">
                <a16:creationId xmlns:a16="http://schemas.microsoft.com/office/drawing/2014/main" id="{3BD03D86-B930-22A1-C218-CFE4F5844F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7619" y="212238"/>
            <a:ext cx="4555443" cy="66034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81C914-5E7D-44AF-5B20-75788190752A}"/>
              </a:ext>
            </a:extLst>
          </p:cNvPr>
          <p:cNvSpPr/>
          <p:nvPr/>
        </p:nvSpPr>
        <p:spPr>
          <a:xfrm>
            <a:off x="100227" y="3795211"/>
            <a:ext cx="1353819" cy="207163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21DCC8-3C14-57C5-2CE8-B0A8841DA65A}"/>
              </a:ext>
            </a:extLst>
          </p:cNvPr>
          <p:cNvSpPr/>
          <p:nvPr/>
        </p:nvSpPr>
        <p:spPr>
          <a:xfrm>
            <a:off x="1199448" y="4086352"/>
            <a:ext cx="1753614" cy="207163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C85C6A-D512-1D88-56FF-97E92386AD41}"/>
              </a:ext>
            </a:extLst>
          </p:cNvPr>
          <p:cNvSpPr/>
          <p:nvPr/>
        </p:nvSpPr>
        <p:spPr>
          <a:xfrm>
            <a:off x="2583247" y="1603293"/>
            <a:ext cx="2213605" cy="207163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24077A-A526-C58E-D996-727275BA6A24}"/>
              </a:ext>
            </a:extLst>
          </p:cNvPr>
          <p:cNvSpPr/>
          <p:nvPr/>
        </p:nvSpPr>
        <p:spPr>
          <a:xfrm>
            <a:off x="3072202" y="2188182"/>
            <a:ext cx="1185005" cy="207163"/>
          </a:xfrm>
          <a:prstGeom prst="rect">
            <a:avLst/>
          </a:prstGeom>
          <a:solidFill>
            <a:schemeClr val="accent4"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5123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A0541-B5FF-15F2-EA61-E9B24BF8E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779" y="3060104"/>
            <a:ext cx="8743615" cy="2293773"/>
          </a:xfrm>
        </p:spPr>
        <p:txBody>
          <a:bodyPr/>
          <a:lstStyle/>
          <a:p>
            <a:r>
              <a:rPr lang="en-IT" dirty="0"/>
              <a:t>First publications of Steve at </a:t>
            </a:r>
            <a:r>
              <a:rPr lang="en-IT" dirty="0">
                <a:solidFill>
                  <a:schemeClr val="accent1"/>
                </a:solidFill>
              </a:rPr>
              <a:t>University of Liverpool</a:t>
            </a:r>
            <a:br>
              <a:rPr lang="en-IT" dirty="0"/>
            </a:br>
            <a:r>
              <a:rPr lang="en-IT" dirty="0"/>
              <a:t>are on the operation of Streamer Tubes for Delphi Exp</a:t>
            </a:r>
          </a:p>
          <a:p>
            <a:pPr lvl="1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Two talks at</a:t>
            </a:r>
            <a:r>
              <a:rPr lang="en-IT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T" i="1" dirty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IT" i="1" baseline="30000" dirty="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IT" i="1" dirty="0">
                <a:solidFill>
                  <a:schemeClr val="bg1">
                    <a:lumMod val="65000"/>
                  </a:schemeClr>
                </a:solidFill>
              </a:rPr>
              <a:t> Vienna Wire Chamber Conference</a:t>
            </a:r>
            <a:r>
              <a:rPr lang="en-IT" dirty="0">
                <a:solidFill>
                  <a:schemeClr val="bg1">
                    <a:lumMod val="65000"/>
                  </a:schemeClr>
                </a:solidFill>
              </a:rPr>
              <a:t> in 1986 </a:t>
            </a:r>
          </a:p>
          <a:p>
            <a:pPr lvl="1"/>
            <a:r>
              <a:rPr lang="en-GB" dirty="0"/>
              <a:t>Two talks </a:t>
            </a:r>
            <a:r>
              <a:rPr lang="en-IT" dirty="0"/>
              <a:t>at </a:t>
            </a:r>
            <a:r>
              <a:rPr lang="en-IT" i="1" dirty="0">
                <a:solidFill>
                  <a:schemeClr val="accent1"/>
                </a:solidFill>
              </a:rPr>
              <a:t>1</a:t>
            </a:r>
            <a:r>
              <a:rPr lang="en-IT" i="1" baseline="30000" dirty="0">
                <a:solidFill>
                  <a:schemeClr val="accent1"/>
                </a:solidFill>
              </a:rPr>
              <a:t>st</a:t>
            </a:r>
            <a:r>
              <a:rPr lang="en-IT" i="1" dirty="0">
                <a:solidFill>
                  <a:schemeClr val="accent1"/>
                </a:solidFill>
              </a:rPr>
              <a:t> Position Sensitive Detectors Conference </a:t>
            </a:r>
            <a:r>
              <a:rPr lang="en-IT" dirty="0"/>
              <a:t>in </a:t>
            </a:r>
            <a:r>
              <a:rPr lang="en-IT" dirty="0">
                <a:solidFill>
                  <a:schemeClr val="accent1"/>
                </a:solidFill>
              </a:rPr>
              <a:t>1987</a:t>
            </a:r>
          </a:p>
        </p:txBody>
      </p:sp>
      <p:pic>
        <p:nvPicPr>
          <p:cNvPr id="20" name="Picture 19" descr="A close-up of a document&#10;&#10;Description automatically generated">
            <a:extLst>
              <a:ext uri="{FF2B5EF4-FFF2-40B4-BE49-F238E27FC236}">
                <a16:creationId xmlns:a16="http://schemas.microsoft.com/office/drawing/2014/main" id="{42E78150-315C-7959-4797-62DE8D2BD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44" y="4702900"/>
            <a:ext cx="4972596" cy="208590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532EA3D-6FA1-84AD-453A-DE4D31C18822}"/>
              </a:ext>
            </a:extLst>
          </p:cNvPr>
          <p:cNvSpPr/>
          <p:nvPr/>
        </p:nvSpPr>
        <p:spPr>
          <a:xfrm>
            <a:off x="858744" y="5512904"/>
            <a:ext cx="1992036" cy="173156"/>
          </a:xfrm>
          <a:prstGeom prst="rect">
            <a:avLst/>
          </a:prstGeom>
          <a:solidFill>
            <a:srgbClr val="4472C4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49" name="Picture 48" descr="A white paper with black text&#10;&#10;Description automatically generated">
            <a:extLst>
              <a:ext uri="{FF2B5EF4-FFF2-40B4-BE49-F238E27FC236}">
                <a16:creationId xmlns:a16="http://schemas.microsoft.com/office/drawing/2014/main" id="{6BA6FFDF-14EA-61D0-D57D-481096BF6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463" y="4706261"/>
            <a:ext cx="4986389" cy="209169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99ED1EB-8849-6E9D-22A6-C1668BF61F76}"/>
              </a:ext>
            </a:extLst>
          </p:cNvPr>
          <p:cNvSpPr/>
          <p:nvPr/>
        </p:nvSpPr>
        <p:spPr>
          <a:xfrm>
            <a:off x="5932803" y="5475183"/>
            <a:ext cx="1289632" cy="159026"/>
          </a:xfrm>
          <a:prstGeom prst="rect">
            <a:avLst/>
          </a:prstGeom>
          <a:solidFill>
            <a:srgbClr val="4472C4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E3236E-DC88-4AA0-1C9F-3EB40F434A28}"/>
              </a:ext>
            </a:extLst>
          </p:cNvPr>
          <p:cNvSpPr/>
          <p:nvPr/>
        </p:nvSpPr>
        <p:spPr>
          <a:xfrm>
            <a:off x="543384" y="2234549"/>
            <a:ext cx="10658162" cy="621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4" name="Picture 4" descr="DELPHI experiment">
            <a:extLst>
              <a:ext uri="{FF2B5EF4-FFF2-40B4-BE49-F238E27FC236}">
                <a16:creationId xmlns:a16="http://schemas.microsoft.com/office/drawing/2014/main" id="{5CDF2AE0-C8CA-7925-33D0-A860B4E41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434" y="2207822"/>
            <a:ext cx="1567543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ome | PSD13: 13th International Conference on Position Sensitive Detectors">
            <a:extLst>
              <a:ext uri="{FF2B5EF4-FFF2-40B4-BE49-F238E27FC236}">
                <a16:creationId xmlns:a16="http://schemas.microsoft.com/office/drawing/2014/main" id="{BD2FCA40-2EAB-D8DA-F64C-7F04DBE5A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61"/>
          <a:stretch/>
        </p:blipFill>
        <p:spPr bwMode="auto">
          <a:xfrm>
            <a:off x="109182" y="2925567"/>
            <a:ext cx="2674375" cy="165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1DB74C-7ADE-5F91-4B48-0478B309796B}"/>
              </a:ext>
            </a:extLst>
          </p:cNvPr>
          <p:cNvGrpSpPr/>
          <p:nvPr/>
        </p:nvGrpSpPr>
        <p:grpSpPr>
          <a:xfrm>
            <a:off x="330711" y="106007"/>
            <a:ext cx="11706204" cy="1947505"/>
            <a:chOff x="25052" y="2016579"/>
            <a:chExt cx="11706204" cy="1947505"/>
          </a:xfrm>
        </p:grpSpPr>
        <p:sp>
          <p:nvSpPr>
            <p:cNvPr id="7" name="Chevron 6">
              <a:extLst>
                <a:ext uri="{FF2B5EF4-FFF2-40B4-BE49-F238E27FC236}">
                  <a16:creationId xmlns:a16="http://schemas.microsoft.com/office/drawing/2014/main" id="{88742671-809D-6C1A-3FD6-4E835F1C445D}"/>
                </a:ext>
              </a:extLst>
            </p:cNvPr>
            <p:cNvSpPr/>
            <p:nvPr/>
          </p:nvSpPr>
          <p:spPr>
            <a:xfrm>
              <a:off x="327484" y="2391228"/>
              <a:ext cx="2160536" cy="1567543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29" name="Chevron 28">
              <a:extLst>
                <a:ext uri="{FF2B5EF4-FFF2-40B4-BE49-F238E27FC236}">
                  <a16:creationId xmlns:a16="http://schemas.microsoft.com/office/drawing/2014/main" id="{7C9E4990-D739-E7FA-A515-A6FC3AA98B01}"/>
                </a:ext>
              </a:extLst>
            </p:cNvPr>
            <p:cNvSpPr/>
            <p:nvPr/>
          </p:nvSpPr>
          <p:spPr>
            <a:xfrm>
              <a:off x="4899484" y="2396541"/>
              <a:ext cx="3925626" cy="1567543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30" name="Chevron 29">
              <a:extLst>
                <a:ext uri="{FF2B5EF4-FFF2-40B4-BE49-F238E27FC236}">
                  <a16:creationId xmlns:a16="http://schemas.microsoft.com/office/drawing/2014/main" id="{7204262E-33B4-4CCA-E585-FBBEE615B7C2}"/>
                </a:ext>
              </a:extLst>
            </p:cNvPr>
            <p:cNvSpPr/>
            <p:nvPr/>
          </p:nvSpPr>
          <p:spPr>
            <a:xfrm>
              <a:off x="1851484" y="2391227"/>
              <a:ext cx="2160536" cy="1567543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31" name="Chevron 30">
              <a:extLst>
                <a:ext uri="{FF2B5EF4-FFF2-40B4-BE49-F238E27FC236}">
                  <a16:creationId xmlns:a16="http://schemas.microsoft.com/office/drawing/2014/main" id="{E80F34F9-DCE3-2ED0-8BF0-5453D1B0BA34}"/>
                </a:ext>
              </a:extLst>
            </p:cNvPr>
            <p:cNvSpPr/>
            <p:nvPr/>
          </p:nvSpPr>
          <p:spPr>
            <a:xfrm>
              <a:off x="3375484" y="2391227"/>
              <a:ext cx="2160536" cy="1567543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32" name="Chevron 31">
              <a:extLst>
                <a:ext uri="{FF2B5EF4-FFF2-40B4-BE49-F238E27FC236}">
                  <a16:creationId xmlns:a16="http://schemas.microsoft.com/office/drawing/2014/main" id="{C2642797-EB03-F421-D0A9-FCF4D9058246}"/>
                </a:ext>
              </a:extLst>
            </p:cNvPr>
            <p:cNvSpPr/>
            <p:nvPr/>
          </p:nvSpPr>
          <p:spPr>
            <a:xfrm>
              <a:off x="8145210" y="2391226"/>
              <a:ext cx="3586046" cy="1567543"/>
            </a:xfrm>
            <a:prstGeom prst="chevro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5FD0A1-76A9-F0C4-6CD8-0E93ED685F7B}"/>
                </a:ext>
              </a:extLst>
            </p:cNvPr>
            <p:cNvSpPr txBox="1"/>
            <p:nvPr/>
          </p:nvSpPr>
          <p:spPr>
            <a:xfrm>
              <a:off x="25052" y="2021894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2D812C8-BD75-948A-F36A-E89152F213E9}"/>
                </a:ext>
              </a:extLst>
            </p:cNvPr>
            <p:cNvSpPr txBox="1"/>
            <p:nvPr/>
          </p:nvSpPr>
          <p:spPr>
            <a:xfrm>
              <a:off x="1443591" y="2021894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1974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E5E00AA-BCF0-FE0F-B732-B28F596CCA35}"/>
                </a:ext>
              </a:extLst>
            </p:cNvPr>
            <p:cNvSpPr txBox="1"/>
            <p:nvPr/>
          </p:nvSpPr>
          <p:spPr>
            <a:xfrm>
              <a:off x="3017208" y="2027209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1979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B59EF13-0152-67AC-FC41-8B96892A7EE3}"/>
                </a:ext>
              </a:extLst>
            </p:cNvPr>
            <p:cNvSpPr txBox="1"/>
            <p:nvPr/>
          </p:nvSpPr>
          <p:spPr>
            <a:xfrm>
              <a:off x="4486712" y="2016581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1982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0614BD5-9EA6-1229-BEB5-482B6232CF2B}"/>
                </a:ext>
              </a:extLst>
            </p:cNvPr>
            <p:cNvSpPr txBox="1"/>
            <p:nvPr/>
          </p:nvSpPr>
          <p:spPr>
            <a:xfrm>
              <a:off x="7564326" y="2016581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2005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7853A1E-153C-1D32-7672-31CBB0F5B2C6}"/>
                </a:ext>
              </a:extLst>
            </p:cNvPr>
            <p:cNvSpPr txBox="1"/>
            <p:nvPr/>
          </p:nvSpPr>
          <p:spPr>
            <a:xfrm>
              <a:off x="10701952" y="2016579"/>
              <a:ext cx="676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2025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4368786-490D-B9B1-2466-26861F64ECA3}"/>
                </a:ext>
              </a:extLst>
            </p:cNvPr>
            <p:cNvSpPr txBox="1"/>
            <p:nvPr/>
          </p:nvSpPr>
          <p:spPr>
            <a:xfrm>
              <a:off x="1010999" y="2851831"/>
              <a:ext cx="1350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University Manchester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BD73D22-5F08-886E-A2BF-93A93718C808}"/>
                </a:ext>
              </a:extLst>
            </p:cNvPr>
            <p:cNvSpPr txBox="1"/>
            <p:nvPr/>
          </p:nvSpPr>
          <p:spPr>
            <a:xfrm>
              <a:off x="4114757" y="2759380"/>
              <a:ext cx="135033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CERN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sz="1400" dirty="0">
                  <a:solidFill>
                    <a:schemeClr val="bg1"/>
                  </a:solidFill>
                </a:rPr>
                <a:t>(Affiliated with QMC London)</a:t>
              </a:r>
              <a:endParaRPr lang="en-IT" sz="1400" i="1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6FBC8C8-C980-E6F1-8301-CED7F9033202}"/>
                </a:ext>
              </a:extLst>
            </p:cNvPr>
            <p:cNvSpPr txBox="1"/>
            <p:nvPr/>
          </p:nvSpPr>
          <p:spPr>
            <a:xfrm>
              <a:off x="2567657" y="2713331"/>
              <a:ext cx="135033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Rutherford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dirty="0">
                  <a:solidFill>
                    <a:schemeClr val="bg1"/>
                  </a:solidFill>
                </a:rPr>
                <a:t>Appleton Laboratory</a:t>
              </a:r>
              <a:br>
                <a:rPr lang="en-IT" dirty="0">
                  <a:solidFill>
                    <a:schemeClr val="bg1"/>
                  </a:solidFill>
                </a:rPr>
              </a:br>
              <a:r>
                <a:rPr lang="en-IT" sz="1400" i="1" dirty="0">
                  <a:solidFill>
                    <a:schemeClr val="bg1"/>
                  </a:solidFill>
                </a:rPr>
                <a:t>Didcot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FE4741F-0B68-42D3-EF09-0D21CD54B10D}"/>
                </a:ext>
              </a:extLst>
            </p:cNvPr>
            <p:cNvSpPr txBox="1"/>
            <p:nvPr/>
          </p:nvSpPr>
          <p:spPr>
            <a:xfrm>
              <a:off x="6137965" y="2865754"/>
              <a:ext cx="1350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University of Liverpool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1B5EF4F-2CB3-1454-ACFB-D62399F90252}"/>
                </a:ext>
              </a:extLst>
            </p:cNvPr>
            <p:cNvSpPr txBox="1"/>
            <p:nvPr/>
          </p:nvSpPr>
          <p:spPr>
            <a:xfrm>
              <a:off x="9496922" y="2990330"/>
              <a:ext cx="1350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chemeClr val="bg1"/>
                  </a:solidFill>
                </a:rPr>
                <a:t>Glasgow</a:t>
              </a:r>
              <a:endParaRPr lang="en-IT" sz="14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82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75156A-80EE-E191-2CD4-C8717F56F8B8}"/>
              </a:ext>
            </a:extLst>
          </p:cNvPr>
          <p:cNvGrpSpPr/>
          <p:nvPr/>
        </p:nvGrpSpPr>
        <p:grpSpPr>
          <a:xfrm>
            <a:off x="341909" y="348721"/>
            <a:ext cx="4972596" cy="2085907"/>
            <a:chOff x="328657" y="342935"/>
            <a:chExt cx="4972596" cy="2085907"/>
          </a:xfrm>
        </p:grpSpPr>
        <p:pic>
          <p:nvPicPr>
            <p:cNvPr id="4" name="Picture 3" descr="A close-up of a document&#10;&#10;Description automatically generated">
              <a:extLst>
                <a:ext uri="{FF2B5EF4-FFF2-40B4-BE49-F238E27FC236}">
                  <a16:creationId xmlns:a16="http://schemas.microsoft.com/office/drawing/2014/main" id="{E33E34B5-B6C5-9D6E-8BB2-E04E3E010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657" y="342935"/>
              <a:ext cx="4972596" cy="2085907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CC1FDBB-CBCC-54C2-1941-1009A992DBD1}"/>
                </a:ext>
              </a:extLst>
            </p:cNvPr>
            <p:cNvSpPr/>
            <p:nvPr/>
          </p:nvSpPr>
          <p:spPr>
            <a:xfrm>
              <a:off x="328657" y="1152939"/>
              <a:ext cx="1992036" cy="173156"/>
            </a:xfrm>
            <a:prstGeom prst="rect">
              <a:avLst/>
            </a:prstGeom>
            <a:solidFill>
              <a:srgbClr val="4472C4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BC4E821-A79C-7258-07D4-FF6242CBD3C4}"/>
              </a:ext>
            </a:extLst>
          </p:cNvPr>
          <p:cNvGrpSpPr/>
          <p:nvPr/>
        </p:nvGrpSpPr>
        <p:grpSpPr>
          <a:xfrm>
            <a:off x="6096000" y="342935"/>
            <a:ext cx="4986389" cy="2091693"/>
            <a:chOff x="6096000" y="342935"/>
            <a:chExt cx="4986389" cy="2091693"/>
          </a:xfrm>
        </p:grpSpPr>
        <p:pic>
          <p:nvPicPr>
            <p:cNvPr id="6" name="Picture 5" descr="A white paper with black text&#10;&#10;Description automatically generated">
              <a:extLst>
                <a:ext uri="{FF2B5EF4-FFF2-40B4-BE49-F238E27FC236}">
                  <a16:creationId xmlns:a16="http://schemas.microsoft.com/office/drawing/2014/main" id="{DD6FD031-5DC2-CA75-65BC-19E4D3601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342935"/>
              <a:ext cx="4986389" cy="2091693"/>
            </a:xfrm>
            <a:prstGeom prst="rect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C2B70B0-2EA9-77A3-CD6B-AA0C275CA9DA}"/>
                </a:ext>
              </a:extLst>
            </p:cNvPr>
            <p:cNvSpPr/>
            <p:nvPr/>
          </p:nvSpPr>
          <p:spPr>
            <a:xfrm>
              <a:off x="6097340" y="1111857"/>
              <a:ext cx="1289632" cy="159026"/>
            </a:xfrm>
            <a:prstGeom prst="rect">
              <a:avLst/>
            </a:prstGeom>
            <a:solidFill>
              <a:srgbClr val="4472C4">
                <a:alpha val="25098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5F4B7A-4470-01F6-077D-CAC28B94D26E}"/>
              </a:ext>
            </a:extLst>
          </p:cNvPr>
          <p:cNvGrpSpPr/>
          <p:nvPr/>
        </p:nvGrpSpPr>
        <p:grpSpPr>
          <a:xfrm>
            <a:off x="0" y="2720505"/>
            <a:ext cx="7956646" cy="3475580"/>
            <a:chOff x="0" y="2694000"/>
            <a:chExt cx="7991485" cy="3005275"/>
          </a:xfrm>
        </p:grpSpPr>
        <p:pic>
          <p:nvPicPr>
            <p:cNvPr id="11" name="Picture 10" descr="A diagram of a beam&#10;&#10;Description automatically generated with medium confidence">
              <a:extLst>
                <a:ext uri="{FF2B5EF4-FFF2-40B4-BE49-F238E27FC236}">
                  <a16:creationId xmlns:a16="http://schemas.microsoft.com/office/drawing/2014/main" id="{FEC7DAEC-63D2-1FB9-E389-617A1B6BE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989" y="2719580"/>
              <a:ext cx="7835496" cy="297969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AD83A2-1A70-B7BE-B845-42820314221E}"/>
                </a:ext>
              </a:extLst>
            </p:cNvPr>
            <p:cNvSpPr/>
            <p:nvPr/>
          </p:nvSpPr>
          <p:spPr>
            <a:xfrm>
              <a:off x="0" y="2694000"/>
              <a:ext cx="1992036" cy="1731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pic>
        <p:nvPicPr>
          <p:cNvPr id="17" name="Picture 16" descr="A close-up of a black text&#10;&#10;Description automatically generated">
            <a:extLst>
              <a:ext uri="{FF2B5EF4-FFF2-40B4-BE49-F238E27FC236}">
                <a16:creationId xmlns:a16="http://schemas.microsoft.com/office/drawing/2014/main" id="{6BB69D93-B6D2-F3D4-0471-5F335F881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0384" y="3664960"/>
            <a:ext cx="3586307" cy="68310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870F635-32E6-B411-F8B8-A8645813C959}"/>
              </a:ext>
            </a:extLst>
          </p:cNvPr>
          <p:cNvGrpSpPr/>
          <p:nvPr/>
        </p:nvGrpSpPr>
        <p:grpSpPr>
          <a:xfrm>
            <a:off x="8397388" y="2920759"/>
            <a:ext cx="3639302" cy="664689"/>
            <a:chOff x="8454887" y="3966327"/>
            <a:chExt cx="3738541" cy="634191"/>
          </a:xfrm>
        </p:grpSpPr>
        <p:pic>
          <p:nvPicPr>
            <p:cNvPr id="15" name="Picture 14" descr="A close up of a text&#10;&#10;Description automatically generated">
              <a:extLst>
                <a:ext uri="{FF2B5EF4-FFF2-40B4-BE49-F238E27FC236}">
                  <a16:creationId xmlns:a16="http://schemas.microsoft.com/office/drawing/2014/main" id="{9FA3EA66-F7F5-15D9-6B30-0F0685921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3777"/>
            <a:stretch/>
          </p:blipFill>
          <p:spPr>
            <a:xfrm>
              <a:off x="8454887" y="4006410"/>
              <a:ext cx="3684104" cy="52102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F6F29B8-87B1-0245-81B5-AB5152E59447}"/>
                </a:ext>
              </a:extLst>
            </p:cNvPr>
            <p:cNvSpPr/>
            <p:nvPr/>
          </p:nvSpPr>
          <p:spPr>
            <a:xfrm>
              <a:off x="8454887" y="3966327"/>
              <a:ext cx="1646850" cy="2346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ED5C49-DD70-3EB2-B142-71109A311EFC}"/>
                </a:ext>
              </a:extLst>
            </p:cNvPr>
            <p:cNvSpPr/>
            <p:nvPr/>
          </p:nvSpPr>
          <p:spPr>
            <a:xfrm>
              <a:off x="10655502" y="4383478"/>
              <a:ext cx="1537926" cy="217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1106438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6647</TotalTime>
  <Words>1088</Words>
  <Application>Microsoft Macintosh PowerPoint</Application>
  <PresentationFormat>Widescreen</PresentationFormat>
  <Paragraphs>209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Office Theme</vt:lpstr>
      <vt:lpstr>PowerPoint Presentation</vt:lpstr>
      <vt:lpstr>Stephen  Francis  Biagi</vt:lpstr>
      <vt:lpstr>Steve Biagi’s Memorial session </vt:lpstr>
      <vt:lpstr>Literature Analysis Steve’s Affiliations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happened to the Microdot?</vt:lpstr>
      <vt:lpstr>What happened to the Microdot?</vt:lpstr>
      <vt:lpstr>What happened to the Microdot?</vt:lpstr>
      <vt:lpstr>Development of Garfield 1984 – 1998 - …</vt:lpstr>
      <vt:lpstr>PowerPoint Presentation</vt:lpstr>
      <vt:lpstr>Birth of the LXCAT database 2007</vt:lpstr>
      <vt:lpstr>RD51 Collaboration 2008</vt:lpstr>
      <vt:lpstr>And much more …</vt:lpstr>
      <vt:lpstr>PowerPoint Presentation</vt:lpstr>
      <vt:lpstr>PowerPoint Presentation</vt:lpstr>
      <vt:lpstr>Charged Particle Transport Boltzmann equation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Stephen  Francis  Biagi</dc:title>
  <dc:creator>Piet Omer J Verwilligen</dc:creator>
  <cp:lastModifiedBy>Piet Omer J Verwilligen</cp:lastModifiedBy>
  <cp:revision>23</cp:revision>
  <dcterms:created xsi:type="dcterms:W3CDTF">2025-09-25T16:55:18Z</dcterms:created>
  <dcterms:modified xsi:type="dcterms:W3CDTF">2025-10-08T00:10:24Z</dcterms:modified>
</cp:coreProperties>
</file>