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7"/>
  </p:notesMasterIdLst>
  <p:sldIdLst>
    <p:sldId id="256" r:id="rId2"/>
    <p:sldId id="257" r:id="rId3"/>
    <p:sldId id="263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3"/>
  </p:normalViewPr>
  <p:slideViewPr>
    <p:cSldViewPr snapToGrid="0">
      <p:cViewPr>
        <p:scale>
          <a:sx n="95" d="100"/>
          <a:sy n="95" d="100"/>
        </p:scale>
        <p:origin x="145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CD68D-64B3-40CC-A5B8-775ECBE3AB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B935B-573B-47D6-97F4-2B28FBB8DC70}">
      <dgm:prSet custT="1"/>
      <dgm:spPr/>
      <dgm:t>
        <a:bodyPr/>
        <a:lstStyle/>
        <a:p>
          <a:r>
            <a:rPr lang="en-US" sz="1600" b="1" dirty="0"/>
            <a:t>Equal mass BNS: M</a:t>
          </a:r>
          <a:r>
            <a:rPr lang="en-US" sz="1600" b="1" baseline="-25000" dirty="0"/>
            <a:t>b</a:t>
          </a:r>
          <a:r>
            <a:rPr lang="en-US" sz="1600" b="1" dirty="0"/>
            <a:t>= 1.63 M</a:t>
          </a:r>
          <a:r>
            <a:rPr lang="en-US" sz="1600" b="1" baseline="-25000" dirty="0"/>
            <a:t>☉</a:t>
          </a:r>
          <a:endParaRPr lang="en-US" sz="1600" b="1" dirty="0"/>
        </a:p>
      </dgm:t>
    </dgm:pt>
    <dgm:pt modelId="{1CCD2C1A-CE3E-43D2-92DD-192FCBBE5ECD}" type="parTrans" cxnId="{264C8C0A-5A63-456F-AA87-350EB796CD6B}">
      <dgm:prSet/>
      <dgm:spPr/>
      <dgm:t>
        <a:bodyPr/>
        <a:lstStyle/>
        <a:p>
          <a:endParaRPr lang="en-US"/>
        </a:p>
      </dgm:t>
    </dgm:pt>
    <dgm:pt modelId="{4410AC93-7481-4982-9F15-BA359B0BE756}" type="sibTrans" cxnId="{264C8C0A-5A63-456F-AA87-350EB796CD6B}">
      <dgm:prSet/>
      <dgm:spPr/>
      <dgm:t>
        <a:bodyPr/>
        <a:lstStyle/>
        <a:p>
          <a:endParaRPr lang="en-US"/>
        </a:p>
      </dgm:t>
    </dgm:pt>
    <dgm:pt modelId="{033EB41F-16EE-49E5-9582-3BA710965016}">
      <dgm:prSet custT="1"/>
      <dgm:spPr/>
      <dgm:t>
        <a:bodyPr/>
        <a:lstStyle/>
        <a:p>
          <a:r>
            <a:rPr lang="en-US" sz="1600" b="1" dirty="0"/>
            <a:t>Initial coordinate separation between the centers: 45 km</a:t>
          </a:r>
        </a:p>
      </dgm:t>
    </dgm:pt>
    <dgm:pt modelId="{16E587AF-8DA5-4CA0-839E-B00F71F3A995}" type="parTrans" cxnId="{E84ED38B-54A5-444F-8CAC-D2E25D67AB68}">
      <dgm:prSet/>
      <dgm:spPr/>
      <dgm:t>
        <a:bodyPr/>
        <a:lstStyle/>
        <a:p>
          <a:endParaRPr lang="en-US"/>
        </a:p>
      </dgm:t>
    </dgm:pt>
    <dgm:pt modelId="{49B27A90-48A6-4247-91C8-4B4D64C801B1}" type="sibTrans" cxnId="{E84ED38B-54A5-444F-8CAC-D2E25D67AB68}">
      <dgm:prSet/>
      <dgm:spPr/>
      <dgm:t>
        <a:bodyPr/>
        <a:lstStyle/>
        <a:p>
          <a:endParaRPr lang="en-US"/>
        </a:p>
      </dgm:t>
    </dgm:pt>
    <dgm:pt modelId="{57C353CF-FA3E-48CA-91D9-68783A62A62E}">
      <dgm:prSet custT="1"/>
      <dgm:spPr/>
      <dgm:t>
        <a:bodyPr/>
        <a:lstStyle/>
        <a:p>
          <a:r>
            <a:rPr lang="en-US" sz="1600" b="1" dirty="0"/>
            <a:t>Bombaci-</a:t>
          </a:r>
          <a:r>
            <a:rPr lang="en-US" sz="1600" b="1" dirty="0" err="1"/>
            <a:t>Logoteta</a:t>
          </a:r>
          <a:r>
            <a:rPr lang="en-US" sz="1600" b="1" dirty="0"/>
            <a:t> EOS, Initial data: Slice constant temperature T=0.01 MeV  </a:t>
          </a:r>
        </a:p>
      </dgm:t>
    </dgm:pt>
    <dgm:pt modelId="{EAC2F922-ADD3-4EF5-85FD-42D83F193C1D}" type="parTrans" cxnId="{2ECC7825-DC07-4967-8E69-AC4B18DCB2C9}">
      <dgm:prSet/>
      <dgm:spPr/>
      <dgm:t>
        <a:bodyPr/>
        <a:lstStyle/>
        <a:p>
          <a:endParaRPr lang="en-US"/>
        </a:p>
      </dgm:t>
    </dgm:pt>
    <dgm:pt modelId="{1EB1FB1C-81D5-4267-86A4-4E91BDE65EDD}" type="sibTrans" cxnId="{2ECC7825-DC07-4967-8E69-AC4B18DCB2C9}">
      <dgm:prSet/>
      <dgm:spPr/>
      <dgm:t>
        <a:bodyPr/>
        <a:lstStyle/>
        <a:p>
          <a:endParaRPr lang="en-US"/>
        </a:p>
      </dgm:t>
    </dgm:pt>
    <dgm:pt modelId="{6F8607E1-A3F0-43A0-97C1-8F0C08195619}">
      <dgm:prSet custT="1"/>
      <dgm:spPr/>
      <dgm:t>
        <a:bodyPr/>
        <a:lstStyle/>
        <a:p>
          <a:r>
            <a:rPr lang="en-US" sz="1600" b="1" dirty="0"/>
            <a:t>Resolution for finest grid dx = 0.20 M</a:t>
          </a:r>
          <a:r>
            <a:rPr lang="en-US" sz="1600" b="1" baseline="-25000" dirty="0"/>
            <a:t>☉</a:t>
          </a:r>
          <a:endParaRPr lang="en-US" sz="1600" b="1" dirty="0"/>
        </a:p>
      </dgm:t>
    </dgm:pt>
    <dgm:pt modelId="{5C20AF56-79E4-4E31-947A-46CB2C6DE096}" type="parTrans" cxnId="{0314F196-ABD4-4A8A-A954-3A45029F4C46}">
      <dgm:prSet/>
      <dgm:spPr/>
      <dgm:t>
        <a:bodyPr/>
        <a:lstStyle/>
        <a:p>
          <a:endParaRPr lang="en-US"/>
        </a:p>
      </dgm:t>
    </dgm:pt>
    <dgm:pt modelId="{3F677DA9-25AC-4115-B308-CF17E4BA4406}" type="sibTrans" cxnId="{0314F196-ABD4-4A8A-A954-3A45029F4C46}">
      <dgm:prSet/>
      <dgm:spPr/>
      <dgm:t>
        <a:bodyPr/>
        <a:lstStyle/>
        <a:p>
          <a:endParaRPr lang="en-US"/>
        </a:p>
      </dgm:t>
    </dgm:pt>
    <dgm:pt modelId="{CDEFB860-62B4-4F4E-A4EF-B2EB0FA41AD8}">
      <dgm:prSet custT="1"/>
      <dgm:spPr/>
      <dgm:t>
        <a:bodyPr/>
        <a:lstStyle/>
        <a:p>
          <a:r>
            <a:rPr lang="en-US" sz="1600" b="1" dirty="0"/>
            <a:t>Magnetized case: </a:t>
          </a:r>
          <a:r>
            <a:rPr lang="en-US" sz="1600" b="1" dirty="0" err="1"/>
            <a:t>B</a:t>
          </a:r>
          <a:r>
            <a:rPr lang="en-US" sz="1600" b="1" baseline="-25000" dirty="0" err="1"/>
            <a:t>max</a:t>
          </a:r>
          <a:r>
            <a:rPr lang="en-US" sz="1600" b="1" baseline="-25000" dirty="0"/>
            <a:t>  </a:t>
          </a:r>
          <a:r>
            <a:rPr lang="en-US" sz="1600" b="1" dirty="0"/>
            <a:t>at initial time = 3 x 10</a:t>
          </a:r>
          <a:r>
            <a:rPr lang="en-US" sz="1600" b="1" baseline="30000" dirty="0"/>
            <a:t>16</a:t>
          </a:r>
          <a:r>
            <a:rPr lang="en-US" sz="1600" b="1" dirty="0"/>
            <a:t> G</a:t>
          </a:r>
        </a:p>
      </dgm:t>
    </dgm:pt>
    <dgm:pt modelId="{B64CE612-9DA1-4F2C-A22B-247BFF1E98A4}" type="parTrans" cxnId="{BB6C04FD-7888-47A6-9942-F9E7A1B67F7D}">
      <dgm:prSet/>
      <dgm:spPr/>
      <dgm:t>
        <a:bodyPr/>
        <a:lstStyle/>
        <a:p>
          <a:endParaRPr lang="en-US"/>
        </a:p>
      </dgm:t>
    </dgm:pt>
    <dgm:pt modelId="{73EB02B6-EFCF-4455-BFC7-8095EA40EB01}" type="sibTrans" cxnId="{BB6C04FD-7888-47A6-9942-F9E7A1B67F7D}">
      <dgm:prSet/>
      <dgm:spPr/>
      <dgm:t>
        <a:bodyPr/>
        <a:lstStyle/>
        <a:p>
          <a:endParaRPr lang="en-US"/>
        </a:p>
      </dgm:t>
    </dgm:pt>
    <dgm:pt modelId="{8D402BF0-BE71-4107-B0A5-86C18F323C14}">
      <dgm:prSet custT="1"/>
      <dgm:spPr/>
      <dgm:t>
        <a:bodyPr/>
        <a:lstStyle/>
        <a:p>
          <a:r>
            <a:rPr lang="en-US" sz="1600" b="1" dirty="0"/>
            <a:t>Orbital evolution is compared with </a:t>
          </a:r>
          <a:r>
            <a:rPr lang="en-US" sz="1600" b="1" dirty="0" err="1"/>
            <a:t>WhiskyTHC</a:t>
          </a:r>
          <a:r>
            <a:rPr lang="en-US" sz="1600" b="1" dirty="0"/>
            <a:t> code </a:t>
          </a:r>
        </a:p>
      </dgm:t>
    </dgm:pt>
    <dgm:pt modelId="{54C3D33E-909A-41DA-A5CD-30F9FF360953}" type="parTrans" cxnId="{B2CCDB0D-76CF-41E8-A5CE-1CEC062FB7A6}">
      <dgm:prSet/>
      <dgm:spPr/>
      <dgm:t>
        <a:bodyPr/>
        <a:lstStyle/>
        <a:p>
          <a:endParaRPr lang="en-US"/>
        </a:p>
      </dgm:t>
    </dgm:pt>
    <dgm:pt modelId="{97E3984C-69A5-4D39-9C39-6E9638A58712}" type="sibTrans" cxnId="{B2CCDB0D-76CF-41E8-A5CE-1CEC062FB7A6}">
      <dgm:prSet/>
      <dgm:spPr/>
      <dgm:t>
        <a:bodyPr/>
        <a:lstStyle/>
        <a:p>
          <a:endParaRPr lang="en-US"/>
        </a:p>
      </dgm:t>
    </dgm:pt>
    <dgm:pt modelId="{30956CD8-017B-4649-A4ED-2A5C910EAF89}" type="pres">
      <dgm:prSet presAssocID="{750CD68D-64B3-40CC-A5B8-775ECBE3AB2D}" presName="linear" presStyleCnt="0">
        <dgm:presLayoutVars>
          <dgm:animLvl val="lvl"/>
          <dgm:resizeHandles val="exact"/>
        </dgm:presLayoutVars>
      </dgm:prSet>
      <dgm:spPr/>
    </dgm:pt>
    <dgm:pt modelId="{39B08854-7B9A-8143-8300-DEB305853939}" type="pres">
      <dgm:prSet presAssocID="{E02B935B-573B-47D6-97F4-2B28FBB8DC7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E13E9D-DE91-E64A-84ED-E5258F37822E}" type="pres">
      <dgm:prSet presAssocID="{4410AC93-7481-4982-9F15-BA359B0BE756}" presName="spacer" presStyleCnt="0"/>
      <dgm:spPr/>
    </dgm:pt>
    <dgm:pt modelId="{5A0ACFD3-EFEC-754E-903F-72D0B4AC36BC}" type="pres">
      <dgm:prSet presAssocID="{033EB41F-16EE-49E5-9582-3BA71096501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1010A71-E34B-AE4D-9F17-30B08F1B37FD}" type="pres">
      <dgm:prSet presAssocID="{49B27A90-48A6-4247-91C8-4B4D64C801B1}" presName="spacer" presStyleCnt="0"/>
      <dgm:spPr/>
    </dgm:pt>
    <dgm:pt modelId="{1971E8C3-53B7-224B-BC1B-5FB0EF43408E}" type="pres">
      <dgm:prSet presAssocID="{57C353CF-FA3E-48CA-91D9-68783A62A62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66EAC8E-B86E-5D4A-81E2-2087ED65CF2D}" type="pres">
      <dgm:prSet presAssocID="{1EB1FB1C-81D5-4267-86A4-4E91BDE65EDD}" presName="spacer" presStyleCnt="0"/>
      <dgm:spPr/>
    </dgm:pt>
    <dgm:pt modelId="{6505DDB2-AF1E-A248-B2E1-6A97FC7DAA6E}" type="pres">
      <dgm:prSet presAssocID="{6F8607E1-A3F0-43A0-97C1-8F0C0819561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9392A94-1D4E-0943-86F3-D4933C1F32B1}" type="pres">
      <dgm:prSet presAssocID="{3F677DA9-25AC-4115-B308-CF17E4BA4406}" presName="spacer" presStyleCnt="0"/>
      <dgm:spPr/>
    </dgm:pt>
    <dgm:pt modelId="{0DE469B0-CC95-A647-9146-B181E4D47D72}" type="pres">
      <dgm:prSet presAssocID="{CDEFB860-62B4-4F4E-A4EF-B2EB0FA41AD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B8AF556-491C-9342-B28D-8C9AFA7AAC9F}" type="pres">
      <dgm:prSet presAssocID="{73EB02B6-EFCF-4455-BFC7-8095EA40EB01}" presName="spacer" presStyleCnt="0"/>
      <dgm:spPr/>
    </dgm:pt>
    <dgm:pt modelId="{FC1D66CB-E63A-8841-AB1A-33EED8DE39F6}" type="pres">
      <dgm:prSet presAssocID="{8D402BF0-BE71-4107-B0A5-86C18F323C1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0ED2D0A-9165-5548-BE86-B7CAD295DF11}" type="presOf" srcId="{6F8607E1-A3F0-43A0-97C1-8F0C08195619}" destId="{6505DDB2-AF1E-A248-B2E1-6A97FC7DAA6E}" srcOrd="0" destOrd="0" presId="urn:microsoft.com/office/officeart/2005/8/layout/vList2"/>
    <dgm:cxn modelId="{264C8C0A-5A63-456F-AA87-350EB796CD6B}" srcId="{750CD68D-64B3-40CC-A5B8-775ECBE3AB2D}" destId="{E02B935B-573B-47D6-97F4-2B28FBB8DC70}" srcOrd="0" destOrd="0" parTransId="{1CCD2C1A-CE3E-43D2-92DD-192FCBBE5ECD}" sibTransId="{4410AC93-7481-4982-9F15-BA359B0BE756}"/>
    <dgm:cxn modelId="{B2CCDB0D-76CF-41E8-A5CE-1CEC062FB7A6}" srcId="{750CD68D-64B3-40CC-A5B8-775ECBE3AB2D}" destId="{8D402BF0-BE71-4107-B0A5-86C18F323C14}" srcOrd="5" destOrd="0" parTransId="{54C3D33E-909A-41DA-A5CD-30F9FF360953}" sibTransId="{97E3984C-69A5-4D39-9C39-6E9638A58712}"/>
    <dgm:cxn modelId="{2ECC7825-DC07-4967-8E69-AC4B18DCB2C9}" srcId="{750CD68D-64B3-40CC-A5B8-775ECBE3AB2D}" destId="{57C353CF-FA3E-48CA-91D9-68783A62A62E}" srcOrd="2" destOrd="0" parTransId="{EAC2F922-ADD3-4EF5-85FD-42D83F193C1D}" sibTransId="{1EB1FB1C-81D5-4267-86A4-4E91BDE65EDD}"/>
    <dgm:cxn modelId="{A824645F-C333-B148-9734-A3AAE61CE375}" type="presOf" srcId="{CDEFB860-62B4-4F4E-A4EF-B2EB0FA41AD8}" destId="{0DE469B0-CC95-A647-9146-B181E4D47D72}" srcOrd="0" destOrd="0" presId="urn:microsoft.com/office/officeart/2005/8/layout/vList2"/>
    <dgm:cxn modelId="{E30D556C-A6F7-6344-975A-B0AF8EE3D620}" type="presOf" srcId="{750CD68D-64B3-40CC-A5B8-775ECBE3AB2D}" destId="{30956CD8-017B-4649-A4ED-2A5C910EAF89}" srcOrd="0" destOrd="0" presId="urn:microsoft.com/office/officeart/2005/8/layout/vList2"/>
    <dgm:cxn modelId="{6549BC73-9058-0A4D-BC01-301F8BEAF5F4}" type="presOf" srcId="{E02B935B-573B-47D6-97F4-2B28FBB8DC70}" destId="{39B08854-7B9A-8143-8300-DEB305853939}" srcOrd="0" destOrd="0" presId="urn:microsoft.com/office/officeart/2005/8/layout/vList2"/>
    <dgm:cxn modelId="{E84ED38B-54A5-444F-8CAC-D2E25D67AB68}" srcId="{750CD68D-64B3-40CC-A5B8-775ECBE3AB2D}" destId="{033EB41F-16EE-49E5-9582-3BA710965016}" srcOrd="1" destOrd="0" parTransId="{16E587AF-8DA5-4CA0-839E-B00F71F3A995}" sibTransId="{49B27A90-48A6-4247-91C8-4B4D64C801B1}"/>
    <dgm:cxn modelId="{0314F196-ABD4-4A8A-A954-3A45029F4C46}" srcId="{750CD68D-64B3-40CC-A5B8-775ECBE3AB2D}" destId="{6F8607E1-A3F0-43A0-97C1-8F0C08195619}" srcOrd="3" destOrd="0" parTransId="{5C20AF56-79E4-4E31-947A-46CB2C6DE096}" sibTransId="{3F677DA9-25AC-4115-B308-CF17E4BA4406}"/>
    <dgm:cxn modelId="{6D341AA8-00AB-8249-855B-939E91B3928C}" type="presOf" srcId="{8D402BF0-BE71-4107-B0A5-86C18F323C14}" destId="{FC1D66CB-E63A-8841-AB1A-33EED8DE39F6}" srcOrd="0" destOrd="0" presId="urn:microsoft.com/office/officeart/2005/8/layout/vList2"/>
    <dgm:cxn modelId="{5CF432B7-3924-F54B-BF8E-15AFFF2B017A}" type="presOf" srcId="{57C353CF-FA3E-48CA-91D9-68783A62A62E}" destId="{1971E8C3-53B7-224B-BC1B-5FB0EF43408E}" srcOrd="0" destOrd="0" presId="urn:microsoft.com/office/officeart/2005/8/layout/vList2"/>
    <dgm:cxn modelId="{7D5932F4-00DD-7149-A6A8-93FCD69A3B49}" type="presOf" srcId="{033EB41F-16EE-49E5-9582-3BA710965016}" destId="{5A0ACFD3-EFEC-754E-903F-72D0B4AC36BC}" srcOrd="0" destOrd="0" presId="urn:microsoft.com/office/officeart/2005/8/layout/vList2"/>
    <dgm:cxn modelId="{BB6C04FD-7888-47A6-9942-F9E7A1B67F7D}" srcId="{750CD68D-64B3-40CC-A5B8-775ECBE3AB2D}" destId="{CDEFB860-62B4-4F4E-A4EF-B2EB0FA41AD8}" srcOrd="4" destOrd="0" parTransId="{B64CE612-9DA1-4F2C-A22B-247BFF1E98A4}" sibTransId="{73EB02B6-EFCF-4455-BFC7-8095EA40EB01}"/>
    <dgm:cxn modelId="{C1F79ED0-6AE7-C540-89CE-A99743DD6A38}" type="presParOf" srcId="{30956CD8-017B-4649-A4ED-2A5C910EAF89}" destId="{39B08854-7B9A-8143-8300-DEB305853939}" srcOrd="0" destOrd="0" presId="urn:microsoft.com/office/officeart/2005/8/layout/vList2"/>
    <dgm:cxn modelId="{8372FBF8-18ED-1547-B085-B8D02F3E8371}" type="presParOf" srcId="{30956CD8-017B-4649-A4ED-2A5C910EAF89}" destId="{31E13E9D-DE91-E64A-84ED-E5258F37822E}" srcOrd="1" destOrd="0" presId="urn:microsoft.com/office/officeart/2005/8/layout/vList2"/>
    <dgm:cxn modelId="{502B17F6-2701-674C-B511-37DD5B8BF1D2}" type="presParOf" srcId="{30956CD8-017B-4649-A4ED-2A5C910EAF89}" destId="{5A0ACFD3-EFEC-754E-903F-72D0B4AC36BC}" srcOrd="2" destOrd="0" presId="urn:microsoft.com/office/officeart/2005/8/layout/vList2"/>
    <dgm:cxn modelId="{BDBA0383-44B2-7047-8231-87BAC33B42F4}" type="presParOf" srcId="{30956CD8-017B-4649-A4ED-2A5C910EAF89}" destId="{11010A71-E34B-AE4D-9F17-30B08F1B37FD}" srcOrd="3" destOrd="0" presId="urn:microsoft.com/office/officeart/2005/8/layout/vList2"/>
    <dgm:cxn modelId="{AD717898-8946-734B-8208-58579BD61ADD}" type="presParOf" srcId="{30956CD8-017B-4649-A4ED-2A5C910EAF89}" destId="{1971E8C3-53B7-224B-BC1B-5FB0EF43408E}" srcOrd="4" destOrd="0" presId="urn:microsoft.com/office/officeart/2005/8/layout/vList2"/>
    <dgm:cxn modelId="{04A244D1-4A70-AC4F-A094-C5029B8D4899}" type="presParOf" srcId="{30956CD8-017B-4649-A4ED-2A5C910EAF89}" destId="{966EAC8E-B86E-5D4A-81E2-2087ED65CF2D}" srcOrd="5" destOrd="0" presId="urn:microsoft.com/office/officeart/2005/8/layout/vList2"/>
    <dgm:cxn modelId="{E15ABA9C-720E-8C4A-9B81-552FB11AC024}" type="presParOf" srcId="{30956CD8-017B-4649-A4ED-2A5C910EAF89}" destId="{6505DDB2-AF1E-A248-B2E1-6A97FC7DAA6E}" srcOrd="6" destOrd="0" presId="urn:microsoft.com/office/officeart/2005/8/layout/vList2"/>
    <dgm:cxn modelId="{1C6E2C7E-AF95-7E45-B678-B49515242A59}" type="presParOf" srcId="{30956CD8-017B-4649-A4ED-2A5C910EAF89}" destId="{59392A94-1D4E-0943-86F3-D4933C1F32B1}" srcOrd="7" destOrd="0" presId="urn:microsoft.com/office/officeart/2005/8/layout/vList2"/>
    <dgm:cxn modelId="{06D0BDA5-6E64-CE41-A777-77BC0728D007}" type="presParOf" srcId="{30956CD8-017B-4649-A4ED-2A5C910EAF89}" destId="{0DE469B0-CC95-A647-9146-B181E4D47D72}" srcOrd="8" destOrd="0" presId="urn:microsoft.com/office/officeart/2005/8/layout/vList2"/>
    <dgm:cxn modelId="{E587EEBE-C32A-B841-9FD4-F5AA5C931689}" type="presParOf" srcId="{30956CD8-017B-4649-A4ED-2A5C910EAF89}" destId="{DB8AF556-491C-9342-B28D-8C9AFA7AAC9F}" srcOrd="9" destOrd="0" presId="urn:microsoft.com/office/officeart/2005/8/layout/vList2"/>
    <dgm:cxn modelId="{F53ABDFA-8EFE-8744-9577-89E58A978E46}" type="presParOf" srcId="{30956CD8-017B-4649-A4ED-2A5C910EAF89}" destId="{FC1D66CB-E63A-8841-AB1A-33EED8DE39F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8854-7B9A-8143-8300-DEB305853939}">
      <dsp:nvSpPr>
        <dsp:cNvPr id="0" name=""/>
        <dsp:cNvSpPr/>
      </dsp:nvSpPr>
      <dsp:spPr>
        <a:xfrm>
          <a:off x="0" y="51048"/>
          <a:ext cx="7603397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Equal mass BNS: M</a:t>
          </a:r>
          <a:r>
            <a:rPr lang="en-US" sz="1600" b="1" kern="1200" baseline="-25000" dirty="0"/>
            <a:t>b</a:t>
          </a:r>
          <a:r>
            <a:rPr lang="en-US" sz="1600" b="1" kern="1200" dirty="0"/>
            <a:t>= 1.63 M</a:t>
          </a:r>
          <a:r>
            <a:rPr lang="en-US" sz="1600" b="1" kern="1200" baseline="-25000" dirty="0"/>
            <a:t>☉</a:t>
          </a:r>
          <a:endParaRPr lang="en-US" sz="1600" b="1" kern="1200" dirty="0"/>
        </a:p>
      </dsp:txBody>
      <dsp:txXfrm>
        <a:off x="20104" y="71152"/>
        <a:ext cx="7563189" cy="371632"/>
      </dsp:txXfrm>
    </dsp:sp>
    <dsp:sp modelId="{5A0ACFD3-EFEC-754E-903F-72D0B4AC36BC}">
      <dsp:nvSpPr>
        <dsp:cNvPr id="0" name=""/>
        <dsp:cNvSpPr/>
      </dsp:nvSpPr>
      <dsp:spPr>
        <a:xfrm>
          <a:off x="0" y="526248"/>
          <a:ext cx="7603397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Initial coordinate separation between the centers: 45 km</a:t>
          </a:r>
        </a:p>
      </dsp:txBody>
      <dsp:txXfrm>
        <a:off x="20104" y="546352"/>
        <a:ext cx="7563189" cy="371632"/>
      </dsp:txXfrm>
    </dsp:sp>
    <dsp:sp modelId="{1971E8C3-53B7-224B-BC1B-5FB0EF43408E}">
      <dsp:nvSpPr>
        <dsp:cNvPr id="0" name=""/>
        <dsp:cNvSpPr/>
      </dsp:nvSpPr>
      <dsp:spPr>
        <a:xfrm>
          <a:off x="0" y="1001449"/>
          <a:ext cx="7603397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Bombaci-</a:t>
          </a:r>
          <a:r>
            <a:rPr lang="en-US" sz="1600" b="1" kern="1200" dirty="0" err="1"/>
            <a:t>Logoteta</a:t>
          </a:r>
          <a:r>
            <a:rPr lang="en-US" sz="1600" b="1" kern="1200" dirty="0"/>
            <a:t> EOS, Initial data: Slice constant temperature T=0.01 MeV  </a:t>
          </a:r>
        </a:p>
      </dsp:txBody>
      <dsp:txXfrm>
        <a:off x="20104" y="1021553"/>
        <a:ext cx="7563189" cy="371632"/>
      </dsp:txXfrm>
    </dsp:sp>
    <dsp:sp modelId="{6505DDB2-AF1E-A248-B2E1-6A97FC7DAA6E}">
      <dsp:nvSpPr>
        <dsp:cNvPr id="0" name=""/>
        <dsp:cNvSpPr/>
      </dsp:nvSpPr>
      <dsp:spPr>
        <a:xfrm>
          <a:off x="0" y="1476648"/>
          <a:ext cx="7603397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Resolution for finest grid dx = 0.20 M</a:t>
          </a:r>
          <a:r>
            <a:rPr lang="en-US" sz="1600" b="1" kern="1200" baseline="-25000" dirty="0"/>
            <a:t>☉</a:t>
          </a:r>
          <a:endParaRPr lang="en-US" sz="1600" b="1" kern="1200" dirty="0"/>
        </a:p>
      </dsp:txBody>
      <dsp:txXfrm>
        <a:off x="20104" y="1496752"/>
        <a:ext cx="7563189" cy="371632"/>
      </dsp:txXfrm>
    </dsp:sp>
    <dsp:sp modelId="{0DE469B0-CC95-A647-9146-B181E4D47D72}">
      <dsp:nvSpPr>
        <dsp:cNvPr id="0" name=""/>
        <dsp:cNvSpPr/>
      </dsp:nvSpPr>
      <dsp:spPr>
        <a:xfrm>
          <a:off x="0" y="1951849"/>
          <a:ext cx="7603397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Magnetized case: </a:t>
          </a:r>
          <a:r>
            <a:rPr lang="en-US" sz="1600" b="1" kern="1200" dirty="0" err="1"/>
            <a:t>B</a:t>
          </a:r>
          <a:r>
            <a:rPr lang="en-US" sz="1600" b="1" kern="1200" baseline="-25000" dirty="0" err="1"/>
            <a:t>max</a:t>
          </a:r>
          <a:r>
            <a:rPr lang="en-US" sz="1600" b="1" kern="1200" baseline="-25000" dirty="0"/>
            <a:t>  </a:t>
          </a:r>
          <a:r>
            <a:rPr lang="en-US" sz="1600" b="1" kern="1200" dirty="0"/>
            <a:t>at initial time = 3 x 10</a:t>
          </a:r>
          <a:r>
            <a:rPr lang="en-US" sz="1600" b="1" kern="1200" baseline="30000" dirty="0"/>
            <a:t>16</a:t>
          </a:r>
          <a:r>
            <a:rPr lang="en-US" sz="1600" b="1" kern="1200" dirty="0"/>
            <a:t> G</a:t>
          </a:r>
        </a:p>
      </dsp:txBody>
      <dsp:txXfrm>
        <a:off x="20104" y="1971953"/>
        <a:ext cx="7563189" cy="371632"/>
      </dsp:txXfrm>
    </dsp:sp>
    <dsp:sp modelId="{FC1D66CB-E63A-8841-AB1A-33EED8DE39F6}">
      <dsp:nvSpPr>
        <dsp:cNvPr id="0" name=""/>
        <dsp:cNvSpPr/>
      </dsp:nvSpPr>
      <dsp:spPr>
        <a:xfrm>
          <a:off x="0" y="2427049"/>
          <a:ext cx="7603397" cy="41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Orbital evolution is compared with </a:t>
          </a:r>
          <a:r>
            <a:rPr lang="en-US" sz="1600" b="1" kern="1200" dirty="0" err="1"/>
            <a:t>WhiskyTHC</a:t>
          </a:r>
          <a:r>
            <a:rPr lang="en-US" sz="1600" b="1" kern="1200" dirty="0"/>
            <a:t> code </a:t>
          </a:r>
        </a:p>
      </dsp:txBody>
      <dsp:txXfrm>
        <a:off x="20104" y="2447153"/>
        <a:ext cx="7563189" cy="37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CB9C3-D27D-C54E-AFE6-B8D29C74632B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E756-F67D-5A42-8DED-0DDB1308D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E756-F67D-5A42-8DED-0DDB1308D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1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9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4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5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5/6/25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5/6/25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5/6/25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2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1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5/6/25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8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zenodo.org/record/43500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 pastel colors on a top view">
            <a:extLst>
              <a:ext uri="{FF2B5EF4-FFF2-40B4-BE49-F238E27FC236}">
                <a16:creationId xmlns:a16="http://schemas.microsoft.com/office/drawing/2014/main" id="{F5EDF40A-E866-E0C7-DC3B-4E6A3125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16" b="521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05AAE-2BA8-76DD-70E4-099F0B733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914401"/>
            <a:ext cx="6505787" cy="33528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Spritz: Binary Neutron Star Merger Simulations with Microphysical Equation of State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A9447-A627-FA38-7DFB-9D203153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70" y="5253051"/>
            <a:ext cx="3721289" cy="812923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FFFFFF"/>
                </a:solidFill>
              </a:rPr>
              <a:t>Fatemeh Hossein-</a:t>
            </a:r>
            <a:r>
              <a:rPr lang="en-US" sz="1500" dirty="0" err="1">
                <a:solidFill>
                  <a:srgbClr val="FFFFFF"/>
                </a:solidFill>
              </a:rPr>
              <a:t>NouR</a:t>
            </a:r>
            <a:r>
              <a:rPr lang="en-US" sz="1500" dirty="0">
                <a:solidFill>
                  <a:srgbClr val="FFFFFF"/>
                </a:solidFill>
              </a:rPr>
              <a:t>, INFN at Milano-Bicocca University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uple of white circles&#10;&#10;AI-generated content may be incorrect.">
            <a:extLst>
              <a:ext uri="{FF2B5EF4-FFF2-40B4-BE49-F238E27FC236}">
                <a16:creationId xmlns:a16="http://schemas.microsoft.com/office/drawing/2014/main" id="{B2921B83-C5AF-8F7C-9433-19DDB4B7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418" y="1684499"/>
            <a:ext cx="3721289" cy="39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76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3275-3492-558E-9894-06844E99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71" y="205740"/>
            <a:ext cx="10890929" cy="1097280"/>
          </a:xfrm>
        </p:spPr>
        <p:txBody>
          <a:bodyPr/>
          <a:lstStyle/>
          <a:p>
            <a:r>
              <a:rPr lang="en-US" dirty="0"/>
              <a:t>Spritz: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7C753-EDDC-19C9-D1E2-5ADD41AE87BB}"/>
              </a:ext>
            </a:extLst>
          </p:cNvPr>
          <p:cNvSpPr txBox="1"/>
          <p:nvPr/>
        </p:nvSpPr>
        <p:spPr>
          <a:xfrm>
            <a:off x="272144" y="1556880"/>
            <a:ext cx="842381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A</a:t>
            </a:r>
            <a:r>
              <a:rPr lang="en-US" sz="1900" dirty="0">
                <a:effectLst/>
                <a:latin typeface="Aptos" panose="020B0004020202020204" pitchFamily="34" charset="0"/>
              </a:rPr>
              <a:t>dopts high resolution shock capturing methods to solve</a:t>
            </a:r>
            <a:r>
              <a:rPr lang="en-US" sz="1900" dirty="0">
                <a:latin typeface="Aptos" panose="020B0004020202020204" pitchFamily="34" charset="0"/>
              </a:rPr>
              <a:t> GRMHD equations using </a:t>
            </a:r>
            <a:r>
              <a:rPr lang="en-US" sz="1900" b="1" dirty="0">
                <a:latin typeface="Aptos" panose="020B0004020202020204" pitchFamily="34" charset="0"/>
              </a:rPr>
              <a:t>HLLE </a:t>
            </a:r>
            <a:r>
              <a:rPr lang="en-US" sz="1900" b="1" dirty="0">
                <a:effectLst/>
                <a:latin typeface="Aptos" panose="020B0004020202020204" pitchFamily="34" charset="0"/>
              </a:rPr>
              <a:t>Riemann solver and 5</a:t>
            </a:r>
            <a:r>
              <a:rPr lang="en-US" sz="1900" b="1" baseline="30000" dirty="0">
                <a:effectLst/>
                <a:latin typeface="Aptos" panose="020B0004020202020204" pitchFamily="34" charset="0"/>
              </a:rPr>
              <a:t>th</a:t>
            </a:r>
            <a:r>
              <a:rPr lang="en-US" sz="1900" b="1" dirty="0">
                <a:effectLst/>
                <a:latin typeface="Aptos" panose="020B0004020202020204" pitchFamily="34" charset="0"/>
              </a:rPr>
              <a:t> order reconstruction method</a:t>
            </a:r>
            <a:r>
              <a:rPr lang="en-US" sz="1900" dirty="0">
                <a:effectLst/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900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uilt on the </a:t>
            </a:r>
            <a:r>
              <a:rPr lang="en-US" sz="19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Einstein Toolkit</a:t>
            </a:r>
            <a:r>
              <a:rPr lang="en-US" sz="19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infrastructure</a:t>
            </a:r>
          </a:p>
          <a:p>
            <a:pPr marL="285750" indent="-28575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Physics implemented: </a:t>
            </a:r>
            <a:r>
              <a:rPr lang="en-US" sz="1900" b="1" dirty="0">
                <a:latin typeface="Aptos" panose="020B0004020202020204" pitchFamily="34" charset="0"/>
              </a:rPr>
              <a:t>Microphysics and magnetic field </a:t>
            </a:r>
          </a:p>
          <a:p>
            <a:pPr marL="285750" indent="-28575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Neutrino transport: </a:t>
            </a:r>
            <a:r>
              <a:rPr lang="en-US" sz="1900" b="1" dirty="0">
                <a:latin typeface="Aptos" panose="020B0004020202020204" pitchFamily="34" charset="0"/>
              </a:rPr>
              <a:t>Leakage approximation</a:t>
            </a:r>
          </a:p>
          <a:p>
            <a:pPr marL="285750" indent="-28575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Magnetic field: vector potential evolution using </a:t>
            </a:r>
            <a:r>
              <a:rPr lang="en-US" sz="1900" b="1" dirty="0">
                <a:effectLst/>
                <a:latin typeface="Aptos" panose="020B0004020202020204" pitchFamily="34" charset="0"/>
              </a:rPr>
              <a:t>generalized Lorenz gauge</a:t>
            </a:r>
          </a:p>
          <a:p>
            <a:pPr marL="285750" indent="-28575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Publicly available on Zenodo: </a:t>
            </a:r>
            <a:r>
              <a:rPr lang="en-US" sz="1900" dirty="0">
                <a:latin typeface="Aptos" panose="020B0004020202020204" pitchFamily="34" charset="0"/>
                <a:hlinkClick r:id="rId2"/>
              </a:rPr>
              <a:t>https://zenodo.org/record/4350072</a:t>
            </a:r>
            <a:endParaRPr lang="en-US" sz="1900" b="1" dirty="0">
              <a:effectLst/>
              <a:latin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For implementation of numerical methods, check out papers: </a:t>
            </a:r>
          </a:p>
          <a:p>
            <a:r>
              <a:rPr lang="it-IT" sz="1900" i="1" dirty="0">
                <a:solidFill>
                  <a:schemeClr val="accent1"/>
                </a:solidFill>
                <a:latin typeface="Aptos" panose="020B0004020202020204" pitchFamily="34" charset="0"/>
              </a:rPr>
              <a:t>      Cipolletta et al. 2020, CQG 37, 135010</a:t>
            </a:r>
            <a:br>
              <a:rPr lang="it-IT" sz="1900" i="1" dirty="0">
                <a:solidFill>
                  <a:schemeClr val="accent1"/>
                </a:solidFill>
                <a:latin typeface="Aptos" panose="020B0004020202020204" pitchFamily="34" charset="0"/>
              </a:rPr>
            </a:br>
            <a:r>
              <a:rPr lang="it-IT" sz="1900" i="1" dirty="0">
                <a:solidFill>
                  <a:schemeClr val="accent1"/>
                </a:solidFill>
                <a:latin typeface="Aptos" panose="020B0004020202020204" pitchFamily="34" charset="0"/>
              </a:rPr>
              <a:t>      Cipolletta et al.</a:t>
            </a:r>
            <a:r>
              <a:rPr lang="it-IT" sz="1900" b="1" i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it-IT" sz="1900" i="1" dirty="0">
                <a:solidFill>
                  <a:schemeClr val="accent1"/>
                </a:solidFill>
                <a:latin typeface="Aptos" panose="020B0004020202020204" pitchFamily="34" charset="0"/>
              </a:rPr>
              <a:t>2021, CQG 38, 085021</a:t>
            </a:r>
          </a:p>
          <a:p>
            <a:r>
              <a:rPr lang="it-IT" sz="1900" i="1" dirty="0">
                <a:solidFill>
                  <a:schemeClr val="accent1"/>
                </a:solidFill>
                <a:latin typeface="Aptos" panose="020B0004020202020204" pitchFamily="34" charset="0"/>
              </a:rPr>
              <a:t>      </a:t>
            </a:r>
            <a:r>
              <a:rPr lang="it-IT" sz="1900" i="1" dirty="0" err="1">
                <a:solidFill>
                  <a:schemeClr val="accent1"/>
                </a:solidFill>
                <a:latin typeface="Aptos" panose="020B0004020202020204" pitchFamily="34" charset="0"/>
              </a:rPr>
              <a:t>Kalinani</a:t>
            </a:r>
            <a:r>
              <a:rPr lang="it-IT" sz="1900" i="1" dirty="0">
                <a:solidFill>
                  <a:schemeClr val="accent1"/>
                </a:solidFill>
                <a:latin typeface="Aptos" panose="020B0004020202020204" pitchFamily="34" charset="0"/>
              </a:rPr>
              <a:t> et al. 2022, PRD 105, 103031</a:t>
            </a:r>
            <a:endParaRPr lang="en-US" sz="1900" i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900" dirty="0">
                <a:latin typeface="Aptos" panose="020B0004020202020204" pitchFamily="34" charset="0"/>
              </a:rPr>
              <a:t>Tabulated EOS and neutrino leakage successfully tested for single NS. Currently, the code is being tested for BNS merger.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76E99A-4E7E-776C-E6C2-6D74D99273A8}"/>
              </a:ext>
            </a:extLst>
          </p:cNvPr>
          <p:cNvGrpSpPr>
            <a:grpSpLocks noChangeAspect="1"/>
          </p:cNvGrpSpPr>
          <p:nvPr/>
        </p:nvGrpSpPr>
        <p:grpSpPr>
          <a:xfrm>
            <a:off x="8695958" y="1303020"/>
            <a:ext cx="3496042" cy="4401094"/>
            <a:chOff x="8774559" y="2301412"/>
            <a:chExt cx="3417441" cy="45565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EFC356-4E56-F62F-6DE4-018FF385A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4559" y="2301412"/>
              <a:ext cx="3417441" cy="4556588"/>
            </a:xfrm>
            <a:prstGeom prst="rect">
              <a:avLst/>
            </a:prstGeom>
          </p:spPr>
        </p:pic>
        <p:pic>
          <p:nvPicPr>
            <p:cNvPr id="6" name="einstein.png" descr="einstein.png">
              <a:extLst>
                <a:ext uri="{FF2B5EF4-FFF2-40B4-BE49-F238E27FC236}">
                  <a16:creationId xmlns:a16="http://schemas.microsoft.com/office/drawing/2014/main" id="{AE8B6BF0-B4D2-7EAB-1C07-2DEDB950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2572" y="5373858"/>
              <a:ext cx="989428" cy="1484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842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C2A5DB0-4562-698F-1012-8B84A6101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093694"/>
              </p:ext>
            </p:extLst>
          </p:nvPr>
        </p:nvGraphicFramePr>
        <p:xfrm>
          <a:off x="341630" y="221983"/>
          <a:ext cx="7603397" cy="288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B3B6E7D-2BE9-3DBD-8449-7B8431DE7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5" y="3232683"/>
            <a:ext cx="7568862" cy="3428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2A0C5-2117-5E66-E451-60C51145F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032" y="3391309"/>
            <a:ext cx="3408995" cy="3219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9503C-FDC8-ACFB-7DC7-1088876D2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2916" y="342745"/>
            <a:ext cx="3071226" cy="28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5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ns_density_xyxz">
            <a:hlinkClick r:id="" action="ppaction://media"/>
            <a:extLst>
              <a:ext uri="{FF2B5EF4-FFF2-40B4-BE49-F238E27FC236}">
                <a16:creationId xmlns:a16="http://schemas.microsoft.com/office/drawing/2014/main" id="{3699CF6D-B3BE-2975-121F-7C4BE28D37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86" y="953424"/>
            <a:ext cx="6417900" cy="4813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B0ED8-A387-1B92-F1FF-89BE302955F3}"/>
              </a:ext>
            </a:extLst>
          </p:cNvPr>
          <p:cNvSpPr txBox="1"/>
          <p:nvPr/>
        </p:nvSpPr>
        <p:spPr>
          <a:xfrm>
            <a:off x="600499" y="429132"/>
            <a:ext cx="5369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Hydro evolution for non-magnetized case</a:t>
            </a:r>
          </a:p>
        </p:txBody>
      </p:sp>
      <p:pic>
        <p:nvPicPr>
          <p:cNvPr id="7" name="Picture 6" descr="A diagram of a hot temperature&#10;&#10;AI-generated content may be incorrect.">
            <a:extLst>
              <a:ext uri="{FF2B5EF4-FFF2-40B4-BE49-F238E27FC236}">
                <a16:creationId xmlns:a16="http://schemas.microsoft.com/office/drawing/2014/main" id="{09DF85E4-F494-E219-D6A3-86ABF617F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068" y="7085"/>
            <a:ext cx="4592493" cy="3444369"/>
          </a:xfrm>
          <a:prstGeom prst="rect">
            <a:avLst/>
          </a:prstGeom>
        </p:spPr>
      </p:pic>
      <p:pic>
        <p:nvPicPr>
          <p:cNvPr id="12" name="Picture 11" descr="A blue and black swirl&#10;&#10;AI-generated content may be incorrect.">
            <a:extLst>
              <a:ext uri="{FF2B5EF4-FFF2-40B4-BE49-F238E27FC236}">
                <a16:creationId xmlns:a16="http://schemas.microsoft.com/office/drawing/2014/main" id="{5A4762D2-2E47-F411-5724-6A8F87207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198" y="4578064"/>
            <a:ext cx="4139523" cy="2231304"/>
          </a:xfrm>
          <a:prstGeom prst="rect">
            <a:avLst/>
          </a:prstGeom>
        </p:spPr>
      </p:pic>
      <p:pic>
        <p:nvPicPr>
          <p:cNvPr id="26" name="Picture 25" descr="A rainbow colored bar with numbers&#10;&#10;AI-generated content may be incorrect.">
            <a:extLst>
              <a:ext uri="{FF2B5EF4-FFF2-40B4-BE49-F238E27FC236}">
                <a16:creationId xmlns:a16="http://schemas.microsoft.com/office/drawing/2014/main" id="{AE9D4862-6DCB-B9DC-A4BC-12E474732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4000" y="3620487"/>
            <a:ext cx="753169" cy="2996988"/>
          </a:xfrm>
          <a:prstGeom prst="rect">
            <a:avLst/>
          </a:prstGeom>
        </p:spPr>
      </p:pic>
      <p:pic>
        <p:nvPicPr>
          <p:cNvPr id="28" name="Picture 27" descr="A blue flame with a black circle&#10;&#10;AI-generated content may be incorrect.">
            <a:extLst>
              <a:ext uri="{FF2B5EF4-FFF2-40B4-BE49-F238E27FC236}">
                <a16:creationId xmlns:a16="http://schemas.microsoft.com/office/drawing/2014/main" id="{3F6F52FE-A164-9371-A879-C426181A3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0528" y="3528918"/>
            <a:ext cx="4002445" cy="10630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D06647-3B28-13AA-98C4-1B6343126F3F}"/>
              </a:ext>
            </a:extLst>
          </p:cNvPr>
          <p:cNvSpPr txBox="1"/>
          <p:nvPr/>
        </p:nvSpPr>
        <p:spPr>
          <a:xfrm rot="16200000">
            <a:off x="10921366" y="4773466"/>
            <a:ext cx="170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electron fraction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D8B8E3-AA25-9016-12E9-A7EC5FDC29B7}"/>
              </a:ext>
            </a:extLst>
          </p:cNvPr>
          <p:cNvSpPr txBox="1"/>
          <p:nvPr/>
        </p:nvSpPr>
        <p:spPr>
          <a:xfrm>
            <a:off x="600498" y="5807063"/>
            <a:ext cx="536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Apparent horizon is formed ~5 </a:t>
            </a:r>
            <a:r>
              <a:rPr lang="en-US" dirty="0" err="1"/>
              <a:t>ms</a:t>
            </a:r>
            <a:r>
              <a:rPr lang="en-US" dirty="0"/>
              <a:t> after the merger, HMNS collapse to BH</a:t>
            </a:r>
          </a:p>
        </p:txBody>
      </p:sp>
    </p:spTree>
    <p:extLst>
      <p:ext uri="{BB962C8B-B14F-4D97-AF65-F5344CB8AC3E}">
        <p14:creationId xmlns:p14="http://schemas.microsoft.com/office/powerpoint/2010/main" val="19476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CC41-17AC-1BC2-DC49-3C876925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16" y="334595"/>
            <a:ext cx="10890929" cy="1097280"/>
          </a:xfrm>
        </p:spPr>
        <p:txBody>
          <a:bodyPr/>
          <a:lstStyle/>
          <a:p>
            <a:r>
              <a:rPr lang="en-US" dirty="0"/>
              <a:t>Current Status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7D4DF-119F-ADA0-2E7E-18D63995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08" y="1784386"/>
            <a:ext cx="10531383" cy="356616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 far…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Non-magnetized case: Successful in </a:t>
            </a:r>
            <a:r>
              <a:rPr lang="en-US" dirty="0" err="1"/>
              <a:t>inspiral</a:t>
            </a:r>
            <a:r>
              <a:rPr lang="en-US" dirty="0"/>
              <a:t>, merger and </a:t>
            </a:r>
            <a:r>
              <a:rPr lang="en-US" dirty="0" err="1"/>
              <a:t>postmerger</a:t>
            </a:r>
            <a:r>
              <a:rPr lang="en-US" dirty="0"/>
              <a:t> phases (delayed collapse of HMNS to BH as expected).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Currently working on the magnetized case</a:t>
            </a:r>
          </a:p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For Future:</a:t>
            </a:r>
          </a:p>
          <a:p>
            <a:r>
              <a:rPr lang="en-US" dirty="0"/>
              <a:t>Extend magnetic field outside the neutron star</a:t>
            </a:r>
          </a:p>
          <a:p>
            <a:r>
              <a:rPr lang="en-US" dirty="0"/>
              <a:t>Extend EOS table for low density atmosphere treatment ⍴~r</a:t>
            </a:r>
            <a:r>
              <a:rPr lang="en-US" baseline="30000" dirty="0"/>
              <a:t>-6</a:t>
            </a:r>
            <a:r>
              <a:rPr lang="en-US" dirty="0"/>
              <a:t> for large scale simulation</a:t>
            </a:r>
          </a:p>
          <a:p>
            <a:r>
              <a:rPr lang="en-US" dirty="0"/>
              <a:t>Add more advanced neutrino treatment (M1) </a:t>
            </a:r>
          </a:p>
        </p:txBody>
      </p:sp>
    </p:spTree>
    <p:extLst>
      <p:ext uri="{BB962C8B-B14F-4D97-AF65-F5344CB8AC3E}">
        <p14:creationId xmlns:p14="http://schemas.microsoft.com/office/powerpoint/2010/main" val="100132991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12419</TotalTime>
  <Words>300</Words>
  <Application>Microsoft Macintosh PowerPoint</Application>
  <PresentationFormat>Widescreen</PresentationFormat>
  <Paragraphs>31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Grandview Display</vt:lpstr>
      <vt:lpstr>DashVTI</vt:lpstr>
      <vt:lpstr>Spritz: Binary Neutron Star Merger Simulations with Microphysical Equation of State</vt:lpstr>
      <vt:lpstr>Spritz: Features</vt:lpstr>
      <vt:lpstr>PowerPoint Presentation</vt:lpstr>
      <vt:lpstr>PowerPoint Presentation</vt:lpstr>
      <vt:lpstr>Current Status and 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Fatemeh Hossein Nouri</dc:creator>
  <cp:lastModifiedBy>Fatemeh Hossein Nouri</cp:lastModifiedBy>
  <cp:revision>6</cp:revision>
  <dcterms:created xsi:type="dcterms:W3CDTF">2025-04-27T17:23:21Z</dcterms:created>
  <dcterms:modified xsi:type="dcterms:W3CDTF">2025-05-06T11:41:11Z</dcterms:modified>
</cp:coreProperties>
</file>