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61" r:id="rId3"/>
    <p:sldId id="1780" r:id="rId4"/>
    <p:sldId id="1757" r:id="rId5"/>
    <p:sldId id="1785" r:id="rId6"/>
    <p:sldId id="269" r:id="rId7"/>
    <p:sldId id="1789" r:id="rId8"/>
    <p:sldId id="1790" r:id="rId9"/>
    <p:sldId id="1791" r:id="rId10"/>
    <p:sldId id="1792" r:id="rId11"/>
    <p:sldId id="1793" r:id="rId12"/>
    <p:sldId id="1786" r:id="rId13"/>
    <p:sldId id="1781" r:id="rId14"/>
    <p:sldId id="1775" r:id="rId15"/>
    <p:sldId id="1759" r:id="rId16"/>
    <p:sldId id="1782" r:id="rId17"/>
    <p:sldId id="1787" r:id="rId18"/>
    <p:sldId id="1758" r:id="rId19"/>
    <p:sldId id="1776" r:id="rId20"/>
    <p:sldId id="264" r:id="rId21"/>
    <p:sldId id="257" r:id="rId22"/>
    <p:sldId id="262" r:id="rId23"/>
    <p:sldId id="259" r:id="rId24"/>
    <p:sldId id="258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1"/>
    <p:restoredTop sz="95687"/>
  </p:normalViewPr>
  <p:slideViewPr>
    <p:cSldViewPr snapToGrid="0">
      <p:cViewPr varScale="1">
        <p:scale>
          <a:sx n="101" d="100"/>
          <a:sy n="101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68F9E-F73E-1C44-8058-95F101DD45C4}" type="datetimeFigureOut">
              <a:rPr lang="pl-PL" smtClean="0"/>
              <a:t>21.02.2025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339AA-0817-B941-8915-07AC6F42EC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49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76AE34E3-448B-89E7-0191-2A0F6A77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f20d01d39_0_1:notes">
            <a:extLst>
              <a:ext uri="{FF2B5EF4-FFF2-40B4-BE49-F238E27FC236}">
                <a16:creationId xmlns:a16="http://schemas.microsoft.com/office/drawing/2014/main" id="{B17B7526-BDF5-77A7-2957-7B63BEAB45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ef20d01d39_0_1:notes">
            <a:extLst>
              <a:ext uri="{FF2B5EF4-FFF2-40B4-BE49-F238E27FC236}">
                <a16:creationId xmlns:a16="http://schemas.microsoft.com/office/drawing/2014/main" id="{CA28A40B-C996-5EFA-C6D9-364555142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48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DD23-368D-CA47-AE2C-831343D5DA9F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42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F74A0-D8ED-2340-9C5E-C9F426DF41C6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69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65525-8376-3E47-8BF9-82331C5CD4BB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6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4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DE1FB-13F9-A443-A176-02B123FBE69F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95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BEE2-489D-4245-82D9-30CAB1336A2B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3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A76B-A44A-DD41-8637-28A91C9FC507}" type="datetime1">
              <a:rPr lang="en-GB" smtClean="0"/>
              <a:t>22/02/2025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44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66FE-6A46-AF4D-A4A4-D34790C5E24D}" type="datetime1">
              <a:rPr lang="en-GB" smtClean="0"/>
              <a:t>22/02/2025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345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9375-69B4-314C-B111-A0C05973D686}" type="datetime1">
              <a:rPr lang="en-GB" smtClean="0"/>
              <a:t>22/02/2025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78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BCFE-CD13-E148-9612-17107028B416}" type="datetime1">
              <a:rPr lang="en-GB" smtClean="0"/>
              <a:t>22/02/2025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84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93F1-F222-2048-A553-4EC4F5D57AF1}" type="datetime1">
              <a:rPr lang="en-GB" smtClean="0"/>
              <a:t>22/02/2025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56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13E-8A13-D84D-B10B-3EEF74ACF72A}" type="datetime1">
              <a:rPr lang="en-GB" smtClean="0"/>
              <a:t>22/02/2025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99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A87E-7994-EF4B-B20A-E6118EC0740A}" type="datetime1">
              <a:rPr lang="en-GB" smtClean="0"/>
              <a:t>22/02/2025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Leszek Roszkowski, PAiP-2025, Warsaw, 22/02/2025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DEFF-F267-794C-BBF2-C4CFA87770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5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ucapt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ucapt.org/joinin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paiplist@gmail.co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paiplist@gmail.co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paiplist@gmail.com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aiplist@gmail.com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paiplist@gmail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580E4D-BFB2-1851-EDD6-B341E38B4AA8}"/>
              </a:ext>
            </a:extLst>
          </p:cNvPr>
          <p:cNvSpPr txBox="1"/>
          <p:nvPr/>
        </p:nvSpPr>
        <p:spPr>
          <a:xfrm>
            <a:off x="1798003" y="486164"/>
            <a:ext cx="5547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700" b="1" dirty="0">
                <a:solidFill>
                  <a:srgbClr val="C00000"/>
                </a:solidFill>
              </a:rPr>
              <a:t>PARTICLE ASTROPHYSICS</a:t>
            </a:r>
            <a:r>
              <a:rPr lang="pl-PL" sz="2700" b="1" baseline="30000" dirty="0">
                <a:solidFill>
                  <a:srgbClr val="C00000"/>
                </a:solidFill>
              </a:rPr>
              <a:t>*</a:t>
            </a:r>
            <a:r>
              <a:rPr lang="pl-PL" sz="2700" b="1" dirty="0">
                <a:solidFill>
                  <a:srgbClr val="C00000"/>
                </a:solidFill>
              </a:rPr>
              <a:t> IN POLAND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67C37-CEE5-A9D5-219B-87D3932359C2}"/>
              </a:ext>
            </a:extLst>
          </p:cNvPr>
          <p:cNvSpPr txBox="1"/>
          <p:nvPr/>
        </p:nvSpPr>
        <p:spPr>
          <a:xfrm>
            <a:off x="519953" y="6033186"/>
            <a:ext cx="3041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500" b="1" dirty="0"/>
              <a:t>PAP, </a:t>
            </a:r>
            <a:r>
              <a:rPr lang="pl-PL" sz="1500" b="1" dirty="0" err="1"/>
              <a:t>aka</a:t>
            </a:r>
            <a:r>
              <a:rPr lang="pl-PL" sz="1500" b="1" dirty="0"/>
              <a:t> </a:t>
            </a:r>
            <a:r>
              <a:rPr lang="pl-PL" sz="1500" b="1" dirty="0" err="1"/>
              <a:t>astroparticle</a:t>
            </a:r>
            <a:r>
              <a:rPr lang="pl-PL" sz="1500" b="1" dirty="0"/>
              <a:t> </a:t>
            </a:r>
            <a:r>
              <a:rPr lang="pl-PL" sz="1500" b="1" dirty="0" err="1"/>
              <a:t>physics</a:t>
            </a:r>
            <a:r>
              <a:rPr lang="pl-PL" sz="1500" b="1" dirty="0"/>
              <a:t> (APP)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01808-B2A2-98D4-CDAF-C9091419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EB694-B8B7-8769-4BA0-EA51F17E68B3}"/>
              </a:ext>
            </a:extLst>
          </p:cNvPr>
          <p:cNvSpPr txBox="1"/>
          <p:nvPr/>
        </p:nvSpPr>
        <p:spPr>
          <a:xfrm>
            <a:off x="3035360" y="1133679"/>
            <a:ext cx="3079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 err="1"/>
              <a:t>Community</a:t>
            </a:r>
            <a:r>
              <a:rPr lang="pl-PL" sz="2400" b="1" dirty="0"/>
              <a:t> </a:t>
            </a:r>
            <a:r>
              <a:rPr lang="en-GB" sz="2400" b="1" dirty="0"/>
              <a:t>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4A93E-97D7-AEA0-9EAF-6766EFEBBC13}"/>
              </a:ext>
            </a:extLst>
          </p:cNvPr>
          <p:cNvSpPr txBox="1"/>
          <p:nvPr/>
        </p:nvSpPr>
        <p:spPr>
          <a:xfrm>
            <a:off x="3188544" y="1888237"/>
            <a:ext cx="2766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 dirty="0">
                <a:solidFill>
                  <a:srgbClr val="7030A0"/>
                </a:solidFill>
              </a:rPr>
              <a:t>Leszek Roszkowski</a:t>
            </a:r>
          </a:p>
          <a:p>
            <a:pPr algn="ctr"/>
            <a:endParaRPr lang="en-GB" sz="1500" b="1" dirty="0">
              <a:solidFill>
                <a:srgbClr val="7030A0"/>
              </a:solidFill>
            </a:endParaRPr>
          </a:p>
          <a:p>
            <a:pPr algn="ctr"/>
            <a:r>
              <a:rPr lang="en-GB" sz="1500" b="1" dirty="0">
                <a:solidFill>
                  <a:srgbClr val="7030A0"/>
                </a:solidFill>
              </a:rPr>
              <a:t>AstroCeNT, CAMK PAN and NCBJ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B2D57-CFB3-4479-DC4E-F131CFDB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07" y="2906733"/>
            <a:ext cx="2710183" cy="21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4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D2B72-2AE0-5775-487B-6390354F59B2}"/>
              </a:ext>
            </a:extLst>
          </p:cNvPr>
          <p:cNvSpPr txBox="1"/>
          <p:nvPr/>
        </p:nvSpPr>
        <p:spPr>
          <a:xfrm>
            <a:off x="377919" y="1553009"/>
            <a:ext cx="62394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Dark energy/observational cosmology</a:t>
            </a:r>
            <a:endParaRPr lang="en-GB" sz="20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Vera Rubin Observatory (LSST): NCBJ, UW, </a:t>
            </a:r>
            <a:r>
              <a:rPr lang="en-GB" sz="16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UWr</a:t>
            </a:r>
            <a:r>
              <a:rPr lang="en-GB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, UJ, UMK, CAMK, CFT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VIPERS: NCBJ, UJ, JKU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413C0-5423-4511-2B34-FCD349EB6CBC}"/>
              </a:ext>
            </a:extLst>
          </p:cNvPr>
          <p:cNvSpPr txBox="1"/>
          <p:nvPr/>
        </p:nvSpPr>
        <p:spPr>
          <a:xfrm>
            <a:off x="470284" y="2712269"/>
            <a:ext cx="13810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</a:rPr>
              <a:t>0nu2beta</a:t>
            </a:r>
            <a:endParaRPr lang="en-GB" sz="2000" b="1" dirty="0"/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LEGEND: UJ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GERDA: UJ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41B60-F3A4-296A-E4A7-1B9BA6E72F2B}"/>
              </a:ext>
            </a:extLst>
          </p:cNvPr>
          <p:cNvSpPr txBox="1"/>
          <p:nvPr/>
        </p:nvSpPr>
        <p:spPr>
          <a:xfrm>
            <a:off x="4683841" y="2684708"/>
            <a:ext cx="398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ea typeface="Times New Roman" panose="02020603050405020304" pitchFamily="18" charset="0"/>
              </a:rPr>
              <a:t>VIPERS: VIMOS Public Extragalactic Redshift Survey</a:t>
            </a:r>
            <a:endParaRPr lang="en-GB" sz="1400" dirty="0"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5B406-B2FC-8FEE-F874-84D990B457A1}"/>
              </a:ext>
            </a:extLst>
          </p:cNvPr>
          <p:cNvSpPr txBox="1"/>
          <p:nvPr/>
        </p:nvSpPr>
        <p:spPr>
          <a:xfrm>
            <a:off x="377919" y="393749"/>
            <a:ext cx="19577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CMB</a:t>
            </a:r>
            <a:endParaRPr lang="en-GB" sz="2000" b="1" dirty="0">
              <a:solidFill>
                <a:srgbClr val="002060"/>
              </a:solidFill>
            </a:endParaRPr>
          </a:p>
          <a:p>
            <a:pPr marL="257175" indent="-257175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PLANCK: NCBJ</a:t>
            </a:r>
          </a:p>
          <a:p>
            <a:pPr marL="257175" indent="-257175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(</a:t>
            </a:r>
            <a:r>
              <a:rPr lang="en-GB" sz="1600" b="1" dirty="0" err="1">
                <a:solidFill>
                  <a:srgbClr val="002060"/>
                </a:solidFill>
              </a:rPr>
              <a:t>LiteBird</a:t>
            </a:r>
            <a:r>
              <a:rPr lang="en-GB" sz="1600" b="1" dirty="0">
                <a:solidFill>
                  <a:srgbClr val="002060"/>
                </a:solidFill>
              </a:rPr>
              <a:t>: AO UW)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5E984-4728-0E18-3311-6316DBDA7210}"/>
              </a:ext>
            </a:extLst>
          </p:cNvPr>
          <p:cNvSpPr txBox="1"/>
          <p:nvPr/>
        </p:nvSpPr>
        <p:spPr>
          <a:xfrm>
            <a:off x="377919" y="3743359"/>
            <a:ext cx="496039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APP theory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1600" b="1" dirty="0">
                <a:solidFill>
                  <a:srgbClr val="002060"/>
                </a:solidFill>
              </a:rPr>
              <a:t>diverse range of activities and interests by many groups: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dark matter: AC, NCBJ, UW, …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GWs: NCBJ, UW, CAMK, …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Neutrinos: UW, </a:t>
            </a:r>
            <a:r>
              <a:rPr lang="en-GB" sz="1600" b="1" dirty="0" err="1">
                <a:solidFill>
                  <a:srgbClr val="002060"/>
                </a:solidFill>
              </a:rPr>
              <a:t>UWr</a:t>
            </a:r>
            <a:r>
              <a:rPr lang="en-GB" sz="1600" b="1" dirty="0">
                <a:solidFill>
                  <a:srgbClr val="002060"/>
                </a:solidFill>
              </a:rPr>
              <a:t>, NCBJ, …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Early Universe: UW, AC, NCBJ, …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New physics: UW, AC, NCBJ, 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5C35B1D-B13F-1C21-5948-7C1A0C11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114062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2BBE47-2E62-CEEE-D8D1-C493B004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F744BD-718E-3CED-377A-17905FD40618}"/>
              </a:ext>
            </a:extLst>
          </p:cNvPr>
          <p:cNvSpPr txBox="1"/>
          <p:nvPr/>
        </p:nvSpPr>
        <p:spPr>
          <a:xfrm>
            <a:off x="2559461" y="279400"/>
            <a:ext cx="402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Update of the survey &amp;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7ABBA5-54C6-9708-7D12-665B08D357C7}"/>
              </a:ext>
            </a:extLst>
          </p:cNvPr>
          <p:cNvSpPr txBox="1"/>
          <p:nvPr/>
        </p:nvSpPr>
        <p:spPr>
          <a:xfrm>
            <a:off x="584016" y="1549400"/>
            <a:ext cx="7975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as part of preparations for APPEC’s next roadmap, prepare</a:t>
            </a:r>
          </a:p>
          <a:p>
            <a:r>
              <a:rPr lang="en-GB" sz="2400" b="1" dirty="0"/>
              <a:t>	our community survey and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report: some 10 pages, to prepare over the next 6 months</a:t>
            </a:r>
          </a:p>
        </p:txBody>
      </p:sp>
    </p:spTree>
    <p:extLst>
      <p:ext uri="{BB962C8B-B14F-4D97-AF65-F5344CB8AC3E}">
        <p14:creationId xmlns:p14="http://schemas.microsoft.com/office/powerpoint/2010/main" val="343406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2F16D9-6548-7832-FF7A-8080431F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25C34-B205-9B59-845A-F2819118882A}"/>
              </a:ext>
            </a:extLst>
          </p:cNvPr>
          <p:cNvSpPr txBox="1"/>
          <p:nvPr/>
        </p:nvSpPr>
        <p:spPr>
          <a:xfrm>
            <a:off x="785995" y="228600"/>
            <a:ext cx="7572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effectLst/>
                <a:latin typeface="helvetica-w01-bold"/>
              </a:rPr>
              <a:t>EUCAPT: The European Consortium for Astroparticle Theory</a:t>
            </a:r>
            <a:endParaRPr lang="en-GB" sz="20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C5B14-EC28-72B7-983D-C0194B8638B3}"/>
              </a:ext>
            </a:extLst>
          </p:cNvPr>
          <p:cNvSpPr txBox="1"/>
          <p:nvPr/>
        </p:nvSpPr>
        <p:spPr>
          <a:xfrm>
            <a:off x="785995" y="805934"/>
            <a:ext cx="308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https://www.eucapt.org/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5FB07-EABA-3BC7-330B-65998EF82E2B}"/>
              </a:ext>
            </a:extLst>
          </p:cNvPr>
          <p:cNvSpPr txBox="1"/>
          <p:nvPr/>
        </p:nvSpPr>
        <p:spPr>
          <a:xfrm>
            <a:off x="363869" y="1352490"/>
            <a:ext cx="5122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effectLst/>
              </a:rPr>
              <a:t>(</a:t>
            </a:r>
            <a:r>
              <a:rPr lang="en-GB" b="1" dirty="0" err="1">
                <a:solidFill>
                  <a:srgbClr val="002060"/>
                </a:solidFill>
                <a:effectLst/>
              </a:rPr>
              <a:t>EuCAPT</a:t>
            </a:r>
            <a:r>
              <a:rPr lang="en-GB" b="1" dirty="0">
                <a:solidFill>
                  <a:srgbClr val="002060"/>
                </a:solidFill>
                <a:effectLst/>
              </a:rPr>
              <a:t>) aims to bring together the European community </a:t>
            </a:r>
          </a:p>
          <a:p>
            <a:r>
              <a:rPr lang="en-GB" b="1" dirty="0">
                <a:solidFill>
                  <a:srgbClr val="002060"/>
                </a:solidFill>
                <a:effectLst/>
              </a:rPr>
              <a:t>of theoretical astroparticle physicists and cosmologists. </a:t>
            </a:r>
          </a:p>
          <a:p>
            <a:r>
              <a:rPr lang="en-GB" b="1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n-GB" b="1" dirty="0">
                <a:solidFill>
                  <a:srgbClr val="002060"/>
                </a:solidFill>
                <a:effectLst/>
              </a:rPr>
              <a:t>Our goals 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002060"/>
                </a:solidFill>
                <a:effectLst/>
              </a:rPr>
              <a:t>to increase the exchange of ideas and knowledge; </a:t>
            </a:r>
            <a:endParaRPr lang="en-GB" b="1" dirty="0">
              <a:solidFill>
                <a:srgbClr val="00206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002060"/>
                </a:solidFill>
                <a:effectLst/>
              </a:rPr>
              <a:t>to coordinate scientific and training activities; </a:t>
            </a:r>
            <a:endParaRPr lang="en-GB" b="1" dirty="0">
              <a:solidFill>
                <a:srgbClr val="00206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002060"/>
                </a:solidFill>
                <a:effectLst/>
              </a:rPr>
              <a:t>to help scientists attract adequate resources for their projects; </a:t>
            </a:r>
            <a:endParaRPr lang="en-GB" b="1" dirty="0">
              <a:solidFill>
                <a:srgbClr val="00206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002060"/>
                </a:solidFill>
                <a:effectLst/>
              </a:rPr>
              <a:t>to promote a stimulating, fair and open environment in which young scientists can thrive.</a:t>
            </a:r>
            <a:endParaRPr lang="en-GB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91476A-EA58-BBB6-EC87-1802D7F6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52490"/>
            <a:ext cx="3405611" cy="3416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F8D93-B1F9-ABFD-9993-D5097D51E7F5}"/>
              </a:ext>
            </a:extLst>
          </p:cNvPr>
          <p:cNvSpPr txBox="1"/>
          <p:nvPr/>
        </p:nvSpPr>
        <p:spPr>
          <a:xfrm>
            <a:off x="431800" y="5118100"/>
            <a:ext cx="6336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next deadline to apply to join: May 2025</a:t>
            </a:r>
          </a:p>
          <a:p>
            <a:r>
              <a:rPr lang="en-GB" dirty="0">
                <a:hlinkClick r:id="rId4"/>
              </a:rPr>
              <a:t>	https://www.eucapt.org/joining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institutions with more than 20 active members </a:t>
            </a:r>
          </a:p>
          <a:p>
            <a:r>
              <a:rPr lang="en-GB" dirty="0"/>
              <a:t>     (or groups of institutions with more than 20 members in total)</a:t>
            </a:r>
          </a:p>
        </p:txBody>
      </p:sp>
    </p:spTree>
    <p:extLst>
      <p:ext uri="{BB962C8B-B14F-4D97-AF65-F5344CB8AC3E}">
        <p14:creationId xmlns:p14="http://schemas.microsoft.com/office/powerpoint/2010/main" val="212466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AC3E5-DD1F-5A64-624D-058D12C21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A98046-DE93-5BB1-43F6-3A6144D3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AAE63-CB31-2193-9F7B-971BA2BBC639}"/>
              </a:ext>
            </a:extLst>
          </p:cNvPr>
          <p:cNvSpPr txBox="1"/>
          <p:nvPr/>
        </p:nvSpPr>
        <p:spPr>
          <a:xfrm>
            <a:off x="3133785" y="160110"/>
            <a:ext cx="287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A97C6-ED81-65EA-82F4-6EDAC73260A7}"/>
              </a:ext>
            </a:extLst>
          </p:cNvPr>
          <p:cNvSpPr txBox="1"/>
          <p:nvPr/>
        </p:nvSpPr>
        <p:spPr>
          <a:xfrm>
            <a:off x="155918" y="819358"/>
            <a:ext cx="88321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r>
              <a:rPr lang="en-GB" sz="2000" b="1" dirty="0">
                <a:solidFill>
                  <a:srgbClr val="C00000"/>
                </a:solidFill>
              </a:rPr>
              <a:t> community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meetings every other year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…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APPEC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news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surveys of the community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002060"/>
                </a:solidFill>
              </a:rPr>
              <a:t>PAiP</a:t>
            </a:r>
            <a:r>
              <a:rPr lang="en-GB" sz="2000" b="1" dirty="0">
                <a:solidFill>
                  <a:srgbClr val="002060"/>
                </a:solidFill>
              </a:rPr>
              <a:t> report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EUCAPT (theorists)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Astrocent and new opportunities for </a:t>
            </a: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endParaRPr lang="en-GB" sz="2000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joint activities planned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more </a:t>
            </a:r>
            <a:r>
              <a:rPr lang="en-GB" sz="2000" b="1" dirty="0" err="1">
                <a:solidFill>
                  <a:srgbClr val="002060"/>
                </a:solidFill>
              </a:rPr>
              <a:t>ideas?</a:t>
            </a:r>
            <a:r>
              <a:rPr lang="en-GB" sz="2000" b="1" dirty="0" err="1">
                <a:solidFill>
                  <a:schemeClr val="bg1"/>
                </a:solidFill>
              </a:rPr>
              <a:t>welcome</a:t>
            </a:r>
            <a:endParaRPr lang="en-GB" sz="2000" b="1" dirty="0">
              <a:solidFill>
                <a:schemeClr val="bg1"/>
              </a:solidFill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need more action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National Council for Particle Astrophysics (Krajowa Rada </a:t>
            </a:r>
            <a:r>
              <a:rPr lang="en-GB" sz="2000" b="1" dirty="0" err="1">
                <a:solidFill>
                  <a:schemeClr val="bg1"/>
                </a:solidFill>
              </a:rPr>
              <a:t>Astrofizyki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Cząstek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other news: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community email list (under construction): </a:t>
            </a:r>
            <a:r>
              <a:rPr lang="en-GB" sz="2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paiplist@gmail.com</a:t>
            </a:r>
            <a:endParaRPr lang="en-GB" sz="2000" b="1" dirty="0">
              <a:solidFill>
                <a:schemeClr val="bg1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webpage?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Initiative to build in Poland underground laboratory</a:t>
            </a:r>
          </a:p>
          <a:p>
            <a:pPr marL="1000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 AOB?</a:t>
            </a: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7BDAE87D-9C93-3666-1CB3-69EAE6DB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BEEFC4CF-CABD-FE4F-3D4F-B20D4C9B6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076" y="1531870"/>
            <a:ext cx="8906923" cy="4924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 sz="22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January 2025 – 31 December 2030, </a:t>
            </a:r>
            <a:r>
              <a:rPr lang="en-GB" sz="1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GB" sz="1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en-GB" sz="1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(EC) + 15 </a:t>
            </a:r>
            <a:r>
              <a:rPr lang="en-GB" sz="18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MEuro</a:t>
            </a:r>
            <a:r>
              <a:rPr lang="en-GB" sz="1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(co-funding: Ministry + </a:t>
            </a:r>
            <a:r>
              <a:rPr lang="en-GB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FNP</a:t>
            </a:r>
            <a:r>
              <a:rPr lang="en-GB" sz="18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67" name="Google Shape;67;p15">
            <a:extLst>
              <a:ext uri="{FF2B5EF4-FFF2-40B4-BE49-F238E27FC236}">
                <a16:creationId xmlns:a16="http://schemas.microsoft.com/office/drawing/2014/main" id="{0F7B2FE2-4DFE-9BDA-0EB6-C28A2E53D0F4}"/>
              </a:ext>
            </a:extLst>
          </p:cNvPr>
          <p:cNvGraphicFramePr/>
          <p:nvPr/>
        </p:nvGraphicFramePr>
        <p:xfrm>
          <a:off x="293988" y="2270539"/>
          <a:ext cx="8562934" cy="4388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04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8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u="sng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Consortium Members: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Country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28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Nicolaus Copernicus Astronomical Centre Polish Academy of Sciences (NCAC) – initial coordinator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Poland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1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Łukasiewicz</a:t>
                      </a: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noProof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Center</a:t>
                      </a: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(LC)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Poland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1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National De La Recherche </a:t>
                      </a:r>
                      <a:r>
                        <a:rPr lang="en-GB" sz="1600" b="1" noProof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Scientifique</a:t>
                      </a: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(CNRS)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France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Universite Paris Cite (UPC) -- </a:t>
                      </a:r>
                      <a:r>
                        <a:rPr lang="en-GB" sz="1600" b="1" i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Affiliated Partner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France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 Sasso Science Institute (GSSI) 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Italy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1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Deutsches</a:t>
                      </a: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noProof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Elektronen</a:t>
                      </a: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-Synchrotron Desy (DESY)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Germany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28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Arthur B. McDonald Canadian Astroparticle Physics Research Institute (MI)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 </a:t>
                      </a:r>
                      <a:r>
                        <a:rPr lang="en-GB" sz="1600" b="1" i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Associated Partner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Canada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09527B-CE68-9909-A108-639A0D4B31B8}"/>
              </a:ext>
            </a:extLst>
          </p:cNvPr>
          <p:cNvSpPr txBox="1"/>
          <p:nvPr/>
        </p:nvSpPr>
        <p:spPr>
          <a:xfrm>
            <a:off x="-1045027" y="348343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867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82880-CA04-E9AB-C442-F8E0AEA225FF}"/>
              </a:ext>
            </a:extLst>
          </p:cNvPr>
          <p:cNvSpPr txBox="1"/>
          <p:nvPr/>
        </p:nvSpPr>
        <p:spPr>
          <a:xfrm>
            <a:off x="383651" y="694464"/>
            <a:ext cx="8569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spc="49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pitals" pitchFamily="2" charset="0"/>
              </a:rPr>
              <a:t>prime objective: transform</a:t>
            </a:r>
            <a:r>
              <a:rPr lang="en-GB" sz="2400" b="1" spc="49" noProof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pitals" pitchFamily="2" charset="0"/>
              </a:rPr>
              <a:t> ASTROCENT</a:t>
            </a:r>
          </a:p>
          <a:p>
            <a:pPr algn="ctr"/>
            <a:r>
              <a:rPr lang="en-GB" sz="2400" b="1" spc="49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pitals" pitchFamily="2" charset="0"/>
              </a:rPr>
              <a:t>into a new interdisciplinary institute</a:t>
            </a:r>
            <a:endParaRPr lang="en-GB" sz="2400" b="1" spc="49" noProof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pital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22906-0E6C-6136-2230-4C3E5E043782}"/>
              </a:ext>
            </a:extLst>
          </p:cNvPr>
          <p:cNvSpPr/>
          <p:nvPr/>
        </p:nvSpPr>
        <p:spPr>
          <a:xfrm>
            <a:off x="293988" y="2270536"/>
            <a:ext cx="8556024" cy="43888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DFC2E-8B39-2A7C-0ECB-F45334B058C0}"/>
              </a:ext>
            </a:extLst>
          </p:cNvPr>
          <p:cNvSpPr/>
          <p:nvPr/>
        </p:nvSpPr>
        <p:spPr>
          <a:xfrm>
            <a:off x="190505" y="131303"/>
            <a:ext cx="8762988" cy="523221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Teaming for Excellence project  </a:t>
            </a:r>
            <a:r>
              <a:rPr lang="en-GB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Astrocent Plus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634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747570-AAF6-3B1E-569C-AD537D09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A0FDD-F339-FC1D-137C-E1B164DBDC99}"/>
              </a:ext>
            </a:extLst>
          </p:cNvPr>
          <p:cNvSpPr txBox="1"/>
          <p:nvPr/>
        </p:nvSpPr>
        <p:spPr>
          <a:xfrm>
            <a:off x="1960772" y="292100"/>
            <a:ext cx="5222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Astrocent Plus and the </a:t>
            </a:r>
            <a:r>
              <a:rPr lang="en-GB" sz="2400" b="1" dirty="0" err="1">
                <a:solidFill>
                  <a:srgbClr val="C00000"/>
                </a:solidFill>
              </a:rPr>
              <a:t>PAiP</a:t>
            </a:r>
            <a:r>
              <a:rPr lang="en-GB" sz="2400" b="1" dirty="0">
                <a:solidFill>
                  <a:srgbClr val="C00000"/>
                </a:solidFill>
              </a:rPr>
              <a:t>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9E6F9-E089-6302-9316-00506E21C24A}"/>
              </a:ext>
            </a:extLst>
          </p:cNvPr>
          <p:cNvSpPr txBox="1"/>
          <p:nvPr/>
        </p:nvSpPr>
        <p:spPr>
          <a:xfrm>
            <a:off x="317500" y="1293514"/>
            <a:ext cx="726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</a:rPr>
              <a:t>Objective 5: Young researcher education and training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 new generations of professionals, train juniors and seniors</a:t>
            </a:r>
          </a:p>
          <a:p>
            <a:pPr lvl="1"/>
            <a:endParaRPr lang="en-GB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60BBA-F71B-155D-FB53-4D2413904B6B}"/>
              </a:ext>
            </a:extLst>
          </p:cNvPr>
          <p:cNvSpPr txBox="1"/>
          <p:nvPr/>
        </p:nvSpPr>
        <p:spPr>
          <a:xfrm>
            <a:off x="317500" y="3251200"/>
            <a:ext cx="828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</a:rPr>
              <a:t>Objective 6: Raising interest in APP and ensuing benefits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and outreach: educate the general public </a:t>
            </a:r>
          </a:p>
          <a:p>
            <a:pPr lvl="1"/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and target groups </a:t>
            </a:r>
          </a:p>
        </p:txBody>
      </p:sp>
    </p:spTree>
    <p:extLst>
      <p:ext uri="{BB962C8B-B14F-4D97-AF65-F5344CB8AC3E}">
        <p14:creationId xmlns:p14="http://schemas.microsoft.com/office/powerpoint/2010/main" val="4152042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410C-BCE2-EC94-4119-67A455BA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4EE8D0-A798-A476-5411-EF22CA8C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24C94-28A8-595D-E811-E7E8ACDD2D69}"/>
              </a:ext>
            </a:extLst>
          </p:cNvPr>
          <p:cNvSpPr txBox="1"/>
          <p:nvPr/>
        </p:nvSpPr>
        <p:spPr>
          <a:xfrm>
            <a:off x="3133785" y="160110"/>
            <a:ext cx="287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AD5BE-B31C-EDBB-8E87-B0EB139B9DF8}"/>
              </a:ext>
            </a:extLst>
          </p:cNvPr>
          <p:cNvSpPr txBox="1"/>
          <p:nvPr/>
        </p:nvSpPr>
        <p:spPr>
          <a:xfrm>
            <a:off x="155918" y="819358"/>
            <a:ext cx="88321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r>
              <a:rPr lang="en-GB" sz="2000" b="1" dirty="0">
                <a:solidFill>
                  <a:srgbClr val="C00000"/>
                </a:solidFill>
              </a:rPr>
              <a:t> community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meetings every other year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…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APPEC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news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surveys of the community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002060"/>
                </a:solidFill>
              </a:rPr>
              <a:t>PAiP</a:t>
            </a:r>
            <a:r>
              <a:rPr lang="en-GB" sz="2000" b="1" dirty="0">
                <a:solidFill>
                  <a:srgbClr val="002060"/>
                </a:solidFill>
              </a:rPr>
              <a:t> report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EUCAPT (theorists)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Astrocent and new opportunities for </a:t>
            </a: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endParaRPr lang="en-GB" sz="2000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joint activities planned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more </a:t>
            </a:r>
            <a:r>
              <a:rPr lang="en-GB" sz="2000" b="1" dirty="0" err="1">
                <a:solidFill>
                  <a:srgbClr val="002060"/>
                </a:solidFill>
              </a:rPr>
              <a:t>ideas?</a:t>
            </a:r>
            <a:r>
              <a:rPr lang="en-GB" sz="2000" b="1" dirty="0" err="1">
                <a:solidFill>
                  <a:schemeClr val="bg1"/>
                </a:solidFill>
              </a:rPr>
              <a:t>welcome</a:t>
            </a:r>
            <a:endParaRPr lang="en-GB" sz="2000" b="1" dirty="0">
              <a:solidFill>
                <a:schemeClr val="bg1"/>
              </a:solidFill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need more action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National Council for Particle Astrophysics (Krajowa Rada </a:t>
            </a:r>
            <a:r>
              <a:rPr lang="en-GB" sz="2000" b="1" dirty="0" err="1">
                <a:solidFill>
                  <a:srgbClr val="002060"/>
                </a:solidFill>
              </a:rPr>
              <a:t>Astrofizyki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Cząstek</a:t>
            </a:r>
            <a:r>
              <a:rPr lang="en-GB" sz="2000" b="1" dirty="0">
                <a:solidFill>
                  <a:srgbClr val="002060"/>
                </a:solidFill>
              </a:rPr>
              <a:t>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other news: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community email list (under construction): </a:t>
            </a:r>
            <a:r>
              <a:rPr lang="en-GB" sz="2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paiplist@gmail.com</a:t>
            </a:r>
            <a:endParaRPr lang="en-GB" sz="2000" b="1" dirty="0">
              <a:solidFill>
                <a:schemeClr val="bg1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webpage?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Initiative to build in Poland underground laboratory</a:t>
            </a:r>
          </a:p>
          <a:p>
            <a:pPr marL="1000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 AOB?</a:t>
            </a: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16DA-E8C0-9828-2607-C3D7B1E46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1A7937-D9D0-06DE-33E6-3F24EEB81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E5912-4DC7-9502-F8A3-17B52F29AAFD}"/>
              </a:ext>
            </a:extLst>
          </p:cNvPr>
          <p:cNvSpPr txBox="1"/>
          <p:nvPr/>
        </p:nvSpPr>
        <p:spPr>
          <a:xfrm>
            <a:off x="3133785" y="160110"/>
            <a:ext cx="287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F80C1-CEAD-C3F6-97D7-D1F008C16F35}"/>
              </a:ext>
            </a:extLst>
          </p:cNvPr>
          <p:cNvSpPr txBox="1"/>
          <p:nvPr/>
        </p:nvSpPr>
        <p:spPr>
          <a:xfrm>
            <a:off x="155918" y="819358"/>
            <a:ext cx="88321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r>
              <a:rPr lang="en-GB" sz="2000" b="1" dirty="0">
                <a:solidFill>
                  <a:srgbClr val="C00000"/>
                </a:solidFill>
              </a:rPr>
              <a:t> community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meetings every other year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…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APPEC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news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surveys of the community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002060"/>
                </a:solidFill>
              </a:rPr>
              <a:t>PAiP</a:t>
            </a:r>
            <a:r>
              <a:rPr lang="en-GB" sz="2000" b="1" dirty="0">
                <a:solidFill>
                  <a:srgbClr val="002060"/>
                </a:solidFill>
              </a:rPr>
              <a:t> report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EUCAPT (theorists)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Astrocent and new opportunities for </a:t>
            </a: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endParaRPr lang="en-GB" sz="2000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joint activities planned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more </a:t>
            </a:r>
            <a:r>
              <a:rPr lang="en-GB" sz="2000" b="1" dirty="0" err="1">
                <a:solidFill>
                  <a:srgbClr val="002060"/>
                </a:solidFill>
              </a:rPr>
              <a:t>ideas?</a:t>
            </a:r>
            <a:r>
              <a:rPr lang="en-GB" sz="2000" b="1" dirty="0" err="1">
                <a:solidFill>
                  <a:schemeClr val="bg1"/>
                </a:solidFill>
              </a:rPr>
              <a:t>welcome</a:t>
            </a:r>
            <a:endParaRPr lang="en-GB" sz="2000" b="1" dirty="0">
              <a:solidFill>
                <a:schemeClr val="bg1"/>
              </a:solidFill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need more action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National Council for Particle Astrophysics (Krajowa Rada </a:t>
            </a:r>
            <a:r>
              <a:rPr lang="en-GB" sz="2000" b="1" dirty="0" err="1">
                <a:solidFill>
                  <a:srgbClr val="002060"/>
                </a:solidFill>
              </a:rPr>
              <a:t>Astrofizyki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Cząstek</a:t>
            </a:r>
            <a:r>
              <a:rPr lang="en-GB" sz="2000" b="1" dirty="0">
                <a:solidFill>
                  <a:srgbClr val="002060"/>
                </a:solidFill>
              </a:rPr>
              <a:t>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other news: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community email list (under construction): </a:t>
            </a:r>
            <a:r>
              <a:rPr lang="en-GB" sz="200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paiplist@gmail.com</a:t>
            </a:r>
            <a:endParaRPr lang="en-GB" sz="2000" b="1" dirty="0">
              <a:solidFill>
                <a:srgbClr val="00206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webpage?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Initiative to build in Poland underground laboratory</a:t>
            </a:r>
          </a:p>
          <a:p>
            <a:pPr marL="1000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 AOB?</a:t>
            </a: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7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3D93A6-B791-450F-8D08-4AB2D435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6CB5F-A384-837F-EE0A-595D3CA5D534}"/>
              </a:ext>
            </a:extLst>
          </p:cNvPr>
          <p:cNvSpPr txBox="1"/>
          <p:nvPr/>
        </p:nvSpPr>
        <p:spPr>
          <a:xfrm>
            <a:off x="3927208" y="2070100"/>
            <a:ext cx="1289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963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9FF2E2-4609-38F8-A615-65391146B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49772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36796F-315D-45D5-0D80-25A41554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96727-8D8A-51F0-8F30-EEA3CB292D44}"/>
              </a:ext>
            </a:extLst>
          </p:cNvPr>
          <p:cNvSpPr txBox="1"/>
          <p:nvPr/>
        </p:nvSpPr>
        <p:spPr>
          <a:xfrm>
            <a:off x="3133785" y="160110"/>
            <a:ext cx="287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AEE6F-4E75-99F2-58B2-707E4A7F2B7F}"/>
              </a:ext>
            </a:extLst>
          </p:cNvPr>
          <p:cNvSpPr txBox="1"/>
          <p:nvPr/>
        </p:nvSpPr>
        <p:spPr>
          <a:xfrm>
            <a:off x="155918" y="819358"/>
            <a:ext cx="88321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r>
              <a:rPr lang="en-GB" sz="2000" b="1" dirty="0">
                <a:solidFill>
                  <a:srgbClr val="C00000"/>
                </a:solidFill>
              </a:rPr>
              <a:t> community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meetings every other year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…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APPEC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news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surveys of the community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chemeClr val="bg1"/>
                </a:solidFill>
              </a:rPr>
              <a:t>PAiP</a:t>
            </a:r>
            <a:r>
              <a:rPr lang="en-GB" sz="2000" b="1" dirty="0">
                <a:solidFill>
                  <a:schemeClr val="bg1"/>
                </a:solidFill>
              </a:rPr>
              <a:t> report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EUCAPT (theorists)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Astrocent and new opportunities for </a:t>
            </a: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endParaRPr lang="en-GB" sz="2000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joint activities planned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more ideas welcome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need more action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National Council for Particle Astrophysics (Krajowa Rada </a:t>
            </a:r>
            <a:r>
              <a:rPr lang="en-GB" sz="2000" b="1" dirty="0" err="1">
                <a:solidFill>
                  <a:schemeClr val="bg1"/>
                </a:solidFill>
              </a:rPr>
              <a:t>Astrofizyki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Cząstek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other news: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community email list (under construction): </a:t>
            </a:r>
            <a:r>
              <a:rPr lang="en-GB" sz="2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paiplist@gmail.com</a:t>
            </a:r>
            <a:endParaRPr lang="en-GB" sz="2000" b="1" dirty="0">
              <a:solidFill>
                <a:schemeClr val="bg1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webpage?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Initiative to build in Poland underground laboratory</a:t>
            </a:r>
          </a:p>
          <a:p>
            <a:pPr marL="1000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 AOB?</a:t>
            </a: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5E1B8-4D4E-5A67-ED06-D97A56ED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3C698-EC3C-2BCC-5C0F-265803D9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691C3-9E99-4C10-599E-B607F5FA1E40}"/>
              </a:ext>
            </a:extLst>
          </p:cNvPr>
          <p:cNvSpPr txBox="1"/>
          <p:nvPr/>
        </p:nvSpPr>
        <p:spPr>
          <a:xfrm>
            <a:off x="3472819" y="862650"/>
            <a:ext cx="21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8D163-DC91-BD38-ED78-99AC9A8160A7}"/>
              </a:ext>
            </a:extLst>
          </p:cNvPr>
          <p:cNvSpPr txBox="1"/>
          <p:nvPr/>
        </p:nvSpPr>
        <p:spPr>
          <a:xfrm>
            <a:off x="246673" y="1692086"/>
            <a:ext cx="289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 err="1">
                <a:solidFill>
                  <a:srgbClr val="C00000"/>
                </a:solidFill>
              </a:rPr>
              <a:t>PAiP</a:t>
            </a:r>
            <a:r>
              <a:rPr lang="en-GB" b="1" dirty="0">
                <a:solidFill>
                  <a:srgbClr val="C00000"/>
                </a:solidFill>
              </a:rPr>
              <a:t> community meetings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1EDFF-3FF3-D47E-0371-FF3858AB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3" y="2443073"/>
            <a:ext cx="8650654" cy="86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A1F76-D1ED-0D24-AC59-A9986DCC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32" y="1182932"/>
            <a:ext cx="3309257" cy="1249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74B767-D3F5-BAEF-AA02-A8867AA957FC}"/>
              </a:ext>
            </a:extLst>
          </p:cNvPr>
          <p:cNvSpPr txBox="1"/>
          <p:nvPr/>
        </p:nvSpPr>
        <p:spPr>
          <a:xfrm>
            <a:off x="246672" y="3544585"/>
            <a:ext cx="505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Big thanks to </a:t>
            </a:r>
            <a:r>
              <a:rPr lang="en-GB" b="1" dirty="0" err="1"/>
              <a:t>Łukasz</a:t>
            </a:r>
            <a:r>
              <a:rPr lang="en-GB" b="1" dirty="0"/>
              <a:t> </a:t>
            </a:r>
            <a:r>
              <a:rPr lang="en-GB" b="1" dirty="0" err="1"/>
              <a:t>Stawarz</a:t>
            </a:r>
            <a:r>
              <a:rPr lang="en-GB" b="1" dirty="0"/>
              <a:t> and the whole LOC!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160AB-8BDA-9273-6E7B-C5B180475E8B}"/>
              </a:ext>
            </a:extLst>
          </p:cNvPr>
          <p:cNvSpPr txBox="1"/>
          <p:nvPr/>
        </p:nvSpPr>
        <p:spPr>
          <a:xfrm>
            <a:off x="246672" y="4062902"/>
            <a:ext cx="468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Keep biennial frequency? Or make it annual?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5AD98-6E80-29F0-5CCB-5202928B791C}"/>
              </a:ext>
            </a:extLst>
          </p:cNvPr>
          <p:cNvSpPr txBox="1"/>
          <p:nvPr/>
        </p:nvSpPr>
        <p:spPr>
          <a:xfrm>
            <a:off x="235703" y="4535054"/>
            <a:ext cx="3420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Next meeting?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1500" b="1" dirty="0"/>
              <a:t>2025? Which quarter of the year?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1500" b="1" dirty="0"/>
              <a:t>Or Autumn/Winter 2024?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BC37-30CF-FB35-03AC-6EC12A6A775A}"/>
              </a:ext>
            </a:extLst>
          </p:cNvPr>
          <p:cNvSpPr txBox="1"/>
          <p:nvPr/>
        </p:nvSpPr>
        <p:spPr>
          <a:xfrm>
            <a:off x="235702" y="5435026"/>
            <a:ext cx="32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Where?</a:t>
            </a:r>
            <a:r>
              <a:rPr lang="en-GB" sz="1500" b="1" dirty="0"/>
              <a:t> Warsaw? Any volunteers?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0B999-B254-CD1E-2E74-F586AFD57095}"/>
              </a:ext>
            </a:extLst>
          </p:cNvPr>
          <p:cNvSpPr txBox="1"/>
          <p:nvPr/>
        </p:nvSpPr>
        <p:spPr>
          <a:xfrm>
            <a:off x="5367632" y="3547345"/>
            <a:ext cx="345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Who are we in PAP community?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704A1-5B61-5EAF-D029-2BFDE75806D4}"/>
              </a:ext>
            </a:extLst>
          </p:cNvPr>
          <p:cNvSpPr txBox="1"/>
          <p:nvPr/>
        </p:nvSpPr>
        <p:spPr>
          <a:xfrm>
            <a:off x="5367632" y="3890833"/>
            <a:ext cx="35125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GB" sz="1500" b="1" dirty="0">
                <a:solidFill>
                  <a:srgbClr val="C00000"/>
                </a:solidFill>
              </a:rPr>
              <a:t>Interdisciplinary</a:t>
            </a:r>
            <a:r>
              <a:rPr lang="en-GB" sz="1500" b="1" dirty="0"/>
              <a:t>: from particle physics</a:t>
            </a:r>
          </a:p>
          <a:p>
            <a:r>
              <a:rPr lang="en-GB" sz="1500" b="1" dirty="0"/>
              <a:t>to astronomy, (classical) astrophysics, </a:t>
            </a:r>
          </a:p>
          <a:p>
            <a:r>
              <a:rPr lang="en-GB" sz="1500" b="1" dirty="0"/>
              <a:t>cosmology, nuclear physics, geophysics,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A9762-E614-7F45-D547-7BB38E326786}"/>
              </a:ext>
            </a:extLst>
          </p:cNvPr>
          <p:cNvSpPr txBox="1"/>
          <p:nvPr/>
        </p:nvSpPr>
        <p:spPr>
          <a:xfrm>
            <a:off x="5367631" y="4873089"/>
            <a:ext cx="34388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GB" sz="1500" b="1" dirty="0" err="1">
                <a:solidFill>
                  <a:srgbClr val="C00000"/>
                </a:solidFill>
              </a:rPr>
              <a:t>Multimessenger</a:t>
            </a:r>
            <a:r>
              <a:rPr lang="en-GB" sz="1500" b="1" dirty="0"/>
              <a:t>: explore the Universe</a:t>
            </a:r>
          </a:p>
          <a:p>
            <a:r>
              <a:rPr lang="en-GB" sz="1500" b="1" dirty="0"/>
              <a:t>through as many windows as one can</a:t>
            </a:r>
          </a:p>
        </p:txBody>
      </p:sp>
    </p:spTree>
    <p:extLst>
      <p:ext uri="{BB962C8B-B14F-4D97-AF65-F5344CB8AC3E}">
        <p14:creationId xmlns:p14="http://schemas.microsoft.com/office/powerpoint/2010/main" val="7912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36796F-315D-45D5-0D80-25A41554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96727-8D8A-51F0-8F30-EEA3CB292D44}"/>
              </a:ext>
            </a:extLst>
          </p:cNvPr>
          <p:cNvSpPr txBox="1"/>
          <p:nvPr/>
        </p:nvSpPr>
        <p:spPr>
          <a:xfrm>
            <a:off x="3472819" y="862650"/>
            <a:ext cx="21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AEE6F-4E75-99F2-58B2-707E4A7F2B7F}"/>
              </a:ext>
            </a:extLst>
          </p:cNvPr>
          <p:cNvSpPr txBox="1"/>
          <p:nvPr/>
        </p:nvSpPr>
        <p:spPr>
          <a:xfrm>
            <a:off x="246673" y="1692086"/>
            <a:ext cx="289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 err="1">
                <a:solidFill>
                  <a:srgbClr val="C00000"/>
                </a:solidFill>
              </a:rPr>
              <a:t>PAiP</a:t>
            </a:r>
            <a:r>
              <a:rPr lang="en-GB" b="1" dirty="0">
                <a:solidFill>
                  <a:srgbClr val="C00000"/>
                </a:solidFill>
              </a:rPr>
              <a:t> community meetings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C3656-8A85-E8EF-0480-10724D61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3" y="2443073"/>
            <a:ext cx="8650654" cy="86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83D06-26C6-7240-DA07-9005518C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32" y="1182932"/>
            <a:ext cx="3309257" cy="1249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D4E30-556E-FAB4-1BAD-957B6C57CBE2}"/>
              </a:ext>
            </a:extLst>
          </p:cNvPr>
          <p:cNvSpPr txBox="1"/>
          <p:nvPr/>
        </p:nvSpPr>
        <p:spPr>
          <a:xfrm>
            <a:off x="246672" y="3544585"/>
            <a:ext cx="505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Big thanks to </a:t>
            </a:r>
            <a:r>
              <a:rPr lang="en-GB" b="1" dirty="0" err="1"/>
              <a:t>Łukasz</a:t>
            </a:r>
            <a:r>
              <a:rPr lang="en-GB" b="1" dirty="0"/>
              <a:t> </a:t>
            </a:r>
            <a:r>
              <a:rPr lang="en-GB" b="1" dirty="0" err="1"/>
              <a:t>Stawarz</a:t>
            </a:r>
            <a:r>
              <a:rPr lang="en-GB" b="1" dirty="0"/>
              <a:t> and the whole LOC!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4B199-41C2-462E-9920-B0DC9AA900CB}"/>
              </a:ext>
            </a:extLst>
          </p:cNvPr>
          <p:cNvSpPr txBox="1"/>
          <p:nvPr/>
        </p:nvSpPr>
        <p:spPr>
          <a:xfrm>
            <a:off x="246672" y="4062902"/>
            <a:ext cx="468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Keep biennial frequency? Or make it annual?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DF568-CE97-899B-9E41-9A684F4DFDCD}"/>
              </a:ext>
            </a:extLst>
          </p:cNvPr>
          <p:cNvSpPr txBox="1"/>
          <p:nvPr/>
        </p:nvSpPr>
        <p:spPr>
          <a:xfrm>
            <a:off x="235703" y="4535054"/>
            <a:ext cx="3420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Next meeting?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1500" b="1" dirty="0"/>
              <a:t>2025? Which quarter of the year?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1500" b="1" dirty="0"/>
              <a:t>Or Autumn/Winter 2024?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8E7FA-F986-14FB-8029-FFF67DF11A8F}"/>
              </a:ext>
            </a:extLst>
          </p:cNvPr>
          <p:cNvSpPr txBox="1"/>
          <p:nvPr/>
        </p:nvSpPr>
        <p:spPr>
          <a:xfrm>
            <a:off x="235702" y="5435026"/>
            <a:ext cx="32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Where?</a:t>
            </a:r>
            <a:r>
              <a:rPr lang="en-GB" sz="1500" b="1" dirty="0"/>
              <a:t> Warsaw? Any volunteers?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602A8-EA7A-A8F7-FE63-B3860D38296C}"/>
              </a:ext>
            </a:extLst>
          </p:cNvPr>
          <p:cNvSpPr txBox="1"/>
          <p:nvPr/>
        </p:nvSpPr>
        <p:spPr>
          <a:xfrm>
            <a:off x="5367632" y="3547345"/>
            <a:ext cx="345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Who are we in PAP community?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C2E4E-D553-C278-5746-00184EC96E60}"/>
              </a:ext>
            </a:extLst>
          </p:cNvPr>
          <p:cNvSpPr txBox="1"/>
          <p:nvPr/>
        </p:nvSpPr>
        <p:spPr>
          <a:xfrm>
            <a:off x="5367632" y="3890833"/>
            <a:ext cx="35125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GB" sz="1500" b="1" dirty="0">
                <a:solidFill>
                  <a:srgbClr val="C00000"/>
                </a:solidFill>
              </a:rPr>
              <a:t>Interdisciplinary</a:t>
            </a:r>
            <a:r>
              <a:rPr lang="en-GB" sz="1500" b="1" dirty="0"/>
              <a:t>: from particle physics</a:t>
            </a:r>
          </a:p>
          <a:p>
            <a:r>
              <a:rPr lang="en-GB" sz="1500" b="1" dirty="0"/>
              <a:t>to astronomy, (classical) astrophysics, </a:t>
            </a:r>
          </a:p>
          <a:p>
            <a:r>
              <a:rPr lang="en-GB" sz="1500" b="1" dirty="0"/>
              <a:t>cosmology, nuclear physics, geophysics,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3ACCC-A978-FCB0-2822-FF96C0B9A6B2}"/>
              </a:ext>
            </a:extLst>
          </p:cNvPr>
          <p:cNvSpPr txBox="1"/>
          <p:nvPr/>
        </p:nvSpPr>
        <p:spPr>
          <a:xfrm>
            <a:off x="5367631" y="4873089"/>
            <a:ext cx="34388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GB" sz="1500" b="1" dirty="0" err="1">
                <a:solidFill>
                  <a:srgbClr val="C00000"/>
                </a:solidFill>
              </a:rPr>
              <a:t>Multimessenger</a:t>
            </a:r>
            <a:r>
              <a:rPr lang="en-GB" sz="1500" b="1" dirty="0"/>
              <a:t>: explore the Universe</a:t>
            </a:r>
          </a:p>
          <a:p>
            <a:r>
              <a:rPr lang="en-GB" sz="1500" b="1" dirty="0"/>
              <a:t>through as many windows as one can</a:t>
            </a:r>
          </a:p>
        </p:txBody>
      </p:sp>
    </p:spTree>
    <p:extLst>
      <p:ext uri="{BB962C8B-B14F-4D97-AF65-F5344CB8AC3E}">
        <p14:creationId xmlns:p14="http://schemas.microsoft.com/office/powerpoint/2010/main" val="32633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1B3D4E-8CC3-84C2-8C83-C3AECFDC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7DA8A-0E49-0022-BE38-2C9DCD86ECE4}"/>
              </a:ext>
            </a:extLst>
          </p:cNvPr>
          <p:cNvSpPr txBox="1"/>
          <p:nvPr/>
        </p:nvSpPr>
        <p:spPr>
          <a:xfrm>
            <a:off x="1979251" y="959644"/>
            <a:ext cx="512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APPEC General Assembly to visit Poland in late June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B31F1E-6D2A-763D-0D70-BEB121013FBA}"/>
              </a:ext>
            </a:extLst>
          </p:cNvPr>
          <p:cNvSpPr txBox="1"/>
          <p:nvPr/>
        </p:nvSpPr>
        <p:spPr>
          <a:xfrm>
            <a:off x="718457" y="1662793"/>
            <a:ext cx="5200398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b="1" dirty="0"/>
              <a:t>Prepare report on our community, activities, plans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b="1" dirty="0"/>
              <a:t>Working group:</a:t>
            </a:r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 err="1"/>
              <a:t>Łukasz</a:t>
            </a:r>
            <a:r>
              <a:rPr lang="en-GB" b="1" dirty="0"/>
              <a:t> </a:t>
            </a:r>
            <a:r>
              <a:rPr lang="en-GB" b="1" dirty="0" err="1"/>
              <a:t>Stawarz</a:t>
            </a:r>
            <a:endParaRPr lang="en-GB" b="1" dirty="0"/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/>
              <a:t>Jacek </a:t>
            </a:r>
            <a:r>
              <a:rPr lang="en-GB" b="1" dirty="0" err="1"/>
              <a:t>Niemiec</a:t>
            </a:r>
            <a:endParaRPr lang="en-GB" b="1" dirty="0"/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 err="1"/>
              <a:t>Ewa</a:t>
            </a:r>
            <a:r>
              <a:rPr lang="en-GB" b="1" dirty="0"/>
              <a:t> </a:t>
            </a:r>
            <a:r>
              <a:rPr lang="en-GB" b="1" dirty="0" err="1"/>
              <a:t>Rondio</a:t>
            </a:r>
            <a:endParaRPr lang="en-GB" b="1" dirty="0"/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/>
              <a:t>Dorota </a:t>
            </a:r>
            <a:r>
              <a:rPr lang="en-GB" b="1" dirty="0" err="1"/>
              <a:t>Rosińska</a:t>
            </a:r>
            <a:endParaRPr lang="en-GB" b="1" dirty="0"/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/>
              <a:t>Krzysztof </a:t>
            </a:r>
            <a:r>
              <a:rPr lang="en-GB" b="1" dirty="0" err="1"/>
              <a:t>Turzyński</a:t>
            </a:r>
            <a:endParaRPr lang="en-GB" b="1" dirty="0"/>
          </a:p>
          <a:p>
            <a:pPr marL="900113" lvl="2" indent="-214313">
              <a:buFont typeface="Wingdings" pitchFamily="2" charset="2"/>
              <a:buChar char="Ø"/>
            </a:pPr>
            <a:r>
              <a:rPr lang="en-GB" b="1" dirty="0"/>
              <a:t>Leszek Roszkowski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b="1" dirty="0"/>
              <a:t>Will be contacting you and collecting info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b="1" dirty="0"/>
              <a:t>Report to be ready by the end of May</a:t>
            </a:r>
          </a:p>
          <a:p>
            <a:pPr lvl="1"/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2435236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3873C4-852C-E7D8-D160-8CE31E15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40C1A-063A-450B-BA1F-F057BB010A1C}"/>
              </a:ext>
            </a:extLst>
          </p:cNvPr>
          <p:cNvSpPr txBox="1"/>
          <p:nvPr/>
        </p:nvSpPr>
        <p:spPr>
          <a:xfrm>
            <a:off x="3874610" y="1053193"/>
            <a:ext cx="127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Some 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8E8DD-2ACD-F64B-3FB7-B29C89DA6978}"/>
              </a:ext>
            </a:extLst>
          </p:cNvPr>
          <p:cNvSpPr txBox="1"/>
          <p:nvPr/>
        </p:nvSpPr>
        <p:spPr>
          <a:xfrm>
            <a:off x="772886" y="1967593"/>
            <a:ext cx="30794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1500" b="1" dirty="0"/>
              <a:t>Fall 2019: Poland re-joined APPEC</a:t>
            </a:r>
          </a:p>
        </p:txBody>
      </p:sp>
    </p:spTree>
    <p:extLst>
      <p:ext uri="{BB962C8B-B14F-4D97-AF65-F5344CB8AC3E}">
        <p14:creationId xmlns:p14="http://schemas.microsoft.com/office/powerpoint/2010/main" val="146367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B9A1E4-EE6D-FF59-7354-43738C1A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77942-18BF-A8A9-BA45-C7600EF321C9}"/>
              </a:ext>
            </a:extLst>
          </p:cNvPr>
          <p:cNvSpPr txBox="1"/>
          <p:nvPr/>
        </p:nvSpPr>
        <p:spPr>
          <a:xfrm>
            <a:off x="685801" y="2370364"/>
            <a:ext cx="1316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multimessenger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05209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DE80DA-F8B6-741D-EE4F-69C099D2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ACEE4-F88C-5EA5-2B3F-398E4E177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36" y="857250"/>
            <a:ext cx="36346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74219-EF98-470A-09BD-CD96BF9E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2295E4-EB72-B7CF-FB5A-18523847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7E533-ADD8-104E-BAA9-88D580787940}"/>
              </a:ext>
            </a:extLst>
          </p:cNvPr>
          <p:cNvSpPr txBox="1"/>
          <p:nvPr/>
        </p:nvSpPr>
        <p:spPr>
          <a:xfrm>
            <a:off x="3133785" y="160110"/>
            <a:ext cx="287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Points for discussion: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A9EA0-F495-4A14-939E-A9E10F142886}"/>
              </a:ext>
            </a:extLst>
          </p:cNvPr>
          <p:cNvSpPr txBox="1"/>
          <p:nvPr/>
        </p:nvSpPr>
        <p:spPr>
          <a:xfrm>
            <a:off x="155918" y="819358"/>
            <a:ext cx="88321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r>
              <a:rPr lang="en-GB" sz="2000" b="1" dirty="0">
                <a:solidFill>
                  <a:srgbClr val="C00000"/>
                </a:solidFill>
              </a:rPr>
              <a:t> community 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meetings every other year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…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APPEC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news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surveys of the community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 err="1">
                <a:solidFill>
                  <a:srgbClr val="002060"/>
                </a:solidFill>
              </a:rPr>
              <a:t>PAiP</a:t>
            </a:r>
            <a:r>
              <a:rPr lang="en-GB" sz="2000" b="1" dirty="0">
                <a:solidFill>
                  <a:srgbClr val="002060"/>
                </a:solidFill>
              </a:rPr>
              <a:t> report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</a:rPr>
              <a:t>EUCAPT (theorists)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Astrocent and new opportunities for </a:t>
            </a:r>
            <a:r>
              <a:rPr lang="en-GB" sz="2000" b="1" dirty="0" err="1">
                <a:solidFill>
                  <a:srgbClr val="C00000"/>
                </a:solidFill>
              </a:rPr>
              <a:t>PAiP</a:t>
            </a:r>
            <a:endParaRPr lang="en-GB" sz="2000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joint activities planned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more ideas welcome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need more action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National Council for Particle Astrophysics (Krajowa Rada </a:t>
            </a:r>
            <a:r>
              <a:rPr lang="en-GB" sz="2000" b="1" dirty="0" err="1">
                <a:solidFill>
                  <a:schemeClr val="bg1"/>
                </a:solidFill>
              </a:rPr>
              <a:t>Astrofizyki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Cząstek</a:t>
            </a:r>
            <a:r>
              <a:rPr lang="en-GB" sz="2000" b="1" dirty="0">
                <a:solidFill>
                  <a:schemeClr val="bg1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other news: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community email list (under construction): </a:t>
            </a:r>
            <a:r>
              <a:rPr lang="en-GB" sz="20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paiplist@gmail.com</a:t>
            </a:r>
            <a:endParaRPr lang="en-GB" sz="2000" b="1" dirty="0">
              <a:solidFill>
                <a:schemeClr val="bg1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webpage?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chemeClr val="bg1"/>
                </a:solidFill>
              </a:rPr>
              <a:t>Initiative to build in Poland underground laboratory</a:t>
            </a:r>
          </a:p>
          <a:p>
            <a:pPr marL="1000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 AOB?</a:t>
            </a: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  <a:p>
            <a:pPr marL="557213" lvl="1" indent="-214313">
              <a:buFont typeface="Wingdings" pitchFamily="2" charset="2"/>
              <a:buChar char="Ø"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7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91D932-12D8-77EF-9CF6-9C15D29D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43" y="1102250"/>
            <a:ext cx="3637693" cy="3643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AC7E96-9225-80B2-16EC-8C45C6FA2C99}"/>
              </a:ext>
            </a:extLst>
          </p:cNvPr>
          <p:cNvSpPr txBox="1"/>
          <p:nvPr/>
        </p:nvSpPr>
        <p:spPr>
          <a:xfrm>
            <a:off x="623643" y="298682"/>
            <a:ext cx="789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APPEC: Astroparticle Physics European Consortium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41B0A-2887-10F0-89FC-8A731DA6E42B}"/>
              </a:ext>
            </a:extLst>
          </p:cNvPr>
          <p:cNvSpPr txBox="1"/>
          <p:nvPr/>
        </p:nvSpPr>
        <p:spPr>
          <a:xfrm>
            <a:off x="4540102" y="1064187"/>
            <a:ext cx="4350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cooperation and coordination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strategy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10-year roadmaps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one in prep (2027-36)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2019: Poland rejoined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Dec. 2024: deputy chair from Poland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F973AA7-AB20-2D2C-62DC-BEF3E52A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04" y="3828889"/>
            <a:ext cx="1265274" cy="126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A2486-35A8-666E-E706-B33DA32D9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052" y="3177193"/>
            <a:ext cx="1160435" cy="1355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D0EC26-4576-73E9-D5E3-0489C1600A05}"/>
              </a:ext>
            </a:extLst>
          </p:cNvPr>
          <p:cNvSpPr txBox="1"/>
          <p:nvPr/>
        </p:nvSpPr>
        <p:spPr>
          <a:xfrm>
            <a:off x="5964764" y="4706464"/>
            <a:ext cx="1170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chair:</a:t>
            </a:r>
          </a:p>
          <a:p>
            <a:pPr algn="ctr"/>
            <a:r>
              <a:rPr lang="en-GB" b="1" dirty="0"/>
              <a:t>Carlos </a:t>
            </a:r>
          </a:p>
          <a:p>
            <a:pPr algn="ctr"/>
            <a:r>
              <a:rPr lang="en-GB" b="1" dirty="0"/>
              <a:t>Peña Garay</a:t>
            </a:r>
          </a:p>
          <a:p>
            <a:pPr algn="ctr"/>
            <a:r>
              <a:rPr lang="en-GB" b="1" dirty="0"/>
              <a:t>(Spain)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02-875A-9825-3160-65E07A044A1D}"/>
              </a:ext>
            </a:extLst>
          </p:cNvPr>
          <p:cNvSpPr txBox="1"/>
          <p:nvPr/>
        </p:nvSpPr>
        <p:spPr>
          <a:xfrm>
            <a:off x="4638128" y="5206625"/>
            <a:ext cx="1019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deputy:</a:t>
            </a:r>
          </a:p>
          <a:p>
            <a:pPr algn="ctr"/>
            <a:r>
              <a:rPr lang="en-GB" b="1" dirty="0"/>
              <a:t>Antoine</a:t>
            </a:r>
          </a:p>
          <a:p>
            <a:pPr algn="ctr"/>
            <a:r>
              <a:rPr lang="en-GB" b="1" dirty="0" err="1"/>
              <a:t>Kouchner</a:t>
            </a:r>
            <a:endParaRPr lang="en-GB" b="1" dirty="0"/>
          </a:p>
          <a:p>
            <a:pPr algn="ctr"/>
            <a:r>
              <a:rPr lang="en-GB" b="1" dirty="0"/>
              <a:t>(France)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597EE-31BE-6022-F5AD-7A573477A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450" y="3829816"/>
            <a:ext cx="1077937" cy="1264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9CC5B8-DF44-365E-8F3A-5F0116957339}"/>
              </a:ext>
            </a:extLst>
          </p:cNvPr>
          <p:cNvSpPr txBox="1"/>
          <p:nvPr/>
        </p:nvSpPr>
        <p:spPr>
          <a:xfrm>
            <a:off x="7193926" y="5206624"/>
            <a:ext cx="1208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deputy:</a:t>
            </a:r>
            <a:endParaRPr lang="en-GB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Leszek 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Roszkowski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(Poland)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4B1BA-C933-871F-FD7F-4176CD425C9A}"/>
              </a:ext>
            </a:extLst>
          </p:cNvPr>
          <p:cNvSpPr txBox="1"/>
          <p:nvPr/>
        </p:nvSpPr>
        <p:spPr>
          <a:xfrm>
            <a:off x="406658" y="5183517"/>
            <a:ext cx="392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b="1" dirty="0"/>
              <a:t>Marcin </a:t>
            </a:r>
            <a:r>
              <a:rPr lang="en-GB" b="1" dirty="0" err="1"/>
              <a:t>Kuźniak</a:t>
            </a:r>
            <a:r>
              <a:rPr lang="en-GB" b="1" dirty="0"/>
              <a:t>: member of SAC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/>
              <a:t>Masayuki Wada: replacement for LR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847D5-D39A-6B03-6254-F22FDE9F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81660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27EF5-96C8-779E-0329-5A9940C4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Leszek Roszkowski, PAiP-2025, Warsaw, 22/02/2025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81675-5BDC-7FFB-E751-9C69EAE66C16}"/>
              </a:ext>
            </a:extLst>
          </p:cNvPr>
          <p:cNvSpPr txBox="1"/>
          <p:nvPr/>
        </p:nvSpPr>
        <p:spPr>
          <a:xfrm>
            <a:off x="3219802" y="1231900"/>
            <a:ext cx="270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Community surveys</a:t>
            </a:r>
          </a:p>
          <a:p>
            <a:pPr algn="ctr"/>
            <a:r>
              <a:rPr lang="en-GB" sz="2400" b="1" dirty="0"/>
              <a:t>and roadmaps</a:t>
            </a:r>
          </a:p>
        </p:txBody>
      </p:sp>
    </p:spTree>
    <p:extLst>
      <p:ext uri="{BB962C8B-B14F-4D97-AF65-F5344CB8AC3E}">
        <p14:creationId xmlns:p14="http://schemas.microsoft.com/office/powerpoint/2010/main" val="305707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6DE739-FA43-CF68-4EDA-9F5F2A151801}"/>
              </a:ext>
            </a:extLst>
          </p:cNvPr>
          <p:cNvSpPr txBox="1"/>
          <p:nvPr/>
        </p:nvSpPr>
        <p:spPr>
          <a:xfrm>
            <a:off x="227264" y="1094701"/>
            <a:ext cx="735509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/>
            <a:r>
              <a:rPr lang="en-GB" sz="2000" b="1" u="sng" dirty="0"/>
              <a:t>List of institutions involved in Astro/</a:t>
            </a:r>
            <a:r>
              <a:rPr lang="en-GB" sz="2000" b="1" u="sng" dirty="0" err="1"/>
              <a:t>cosmo</a:t>
            </a:r>
            <a:r>
              <a:rPr lang="en-GB" sz="2000" b="1" u="sng" dirty="0"/>
              <a:t>:</a:t>
            </a:r>
            <a:endParaRPr lang="pl-PL" sz="2000" b="1" u="sng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Jagiellonian</a:t>
            </a:r>
            <a:r>
              <a:rPr lang="pl-PL" b="1" dirty="0">
                <a:solidFill>
                  <a:srgbClr val="002060"/>
                </a:solidFill>
                <a:ea typeface="Times New Roman" panose="02020603050405020304" pitchFamily="18" charset="0"/>
              </a:rPr>
              <a:t> University, Kraków (UJ)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Institute of Nuclear Physics Polish Academy of Sciences, Kraków (IFJ PAN)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Nicolaus Copernicus Astronomical Center Polish Academy of Sciences, </a:t>
            </a:r>
            <a:b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Warszawa (CAMK PAN)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AstroCeNT - </a:t>
            </a:r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Particle Astrophysics Science and Technology Centre (AC)</a:t>
            </a:r>
          </a:p>
          <a:p>
            <a:pPr lvl="1" algn="just" fontAlgn="base"/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(autonomous centre at CAMK PAN)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National Centre for Nuclear Research, 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Otwock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 (NCBJ)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Space Research Centre Polish Academy of Sciences, Warszawa (CBK PAN)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University of Warsaw, Warszawa (UW)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Warsaw University of Technology, Warszawa (PW)</a:t>
            </a:r>
            <a:r>
              <a:rPr lang="en-GB" b="1" dirty="0">
                <a:solidFill>
                  <a:srgbClr val="002060"/>
                </a:solidFill>
              </a:rPr>
              <a:t> 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AGH University of Science and Technology, Kraków (AGH)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Academic Computer Centre 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Cyfronet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 AGH, Kraków (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Cyfronet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University of Silesia, Katowice (US)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University of Lodz, 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Łódź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 (UŁ)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Nicolaus Copernicus University, 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Toruń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 (UMK)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University of Bialystok, 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Białystok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UwB</a:t>
            </a:r>
            <a:r>
              <a:rPr lang="en-US" b="1" dirty="0">
                <a:solidFill>
                  <a:srgbClr val="002060"/>
                </a:solidFill>
                <a:ea typeface="Times New Roman" panose="02020603050405020304" pitchFamily="18" charset="0"/>
              </a:rPr>
              <a:t>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2060"/>
                </a:solidFill>
                <a:ea typeface="Times New Roman" panose="02020603050405020304" pitchFamily="18" charset="0"/>
              </a:rPr>
              <a:t>University of Zielona </a:t>
            </a:r>
            <a:r>
              <a:rPr lang="pl-PL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Gora</a:t>
            </a:r>
            <a:r>
              <a:rPr lang="pl-PL" b="1" dirty="0">
                <a:solidFill>
                  <a:srgbClr val="002060"/>
                </a:solidFill>
                <a:ea typeface="Times New Roman" panose="02020603050405020304" pitchFamily="18" charset="0"/>
              </a:rPr>
              <a:t>, Zielona Góra (UZ)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Jan Kochanowski University, Kielce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pl-PL" b="1" dirty="0">
                <a:solidFill>
                  <a:srgbClr val="002060"/>
                </a:solidFill>
              </a:rPr>
              <a:t>(JKU)</a:t>
            </a:r>
            <a:endParaRPr lang="en-GB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A4B68-BACC-2775-FBE7-9E693993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190" y="86262"/>
            <a:ext cx="1847546" cy="1557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7B7447-673E-84D8-AB53-02A7A0E6B54C}"/>
              </a:ext>
            </a:extLst>
          </p:cNvPr>
          <p:cNvSpPr txBox="1"/>
          <p:nvPr/>
        </p:nvSpPr>
        <p:spPr>
          <a:xfrm>
            <a:off x="2529838" y="136524"/>
            <a:ext cx="4084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Astroparticle physics in Poland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</a:rPr>
              <a:t>Survey of 2023/24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92A1451-F329-CD14-B9C8-6647D1BF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80573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9F0480-51A8-031E-01DA-9F09603C3684}"/>
              </a:ext>
            </a:extLst>
          </p:cNvPr>
          <p:cNvSpPr txBox="1"/>
          <p:nvPr/>
        </p:nvSpPr>
        <p:spPr>
          <a:xfrm>
            <a:off x="2518457" y="247636"/>
            <a:ext cx="410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APP in Poland – main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AD66B-8F89-3B2D-4333-E65858E969B3}"/>
              </a:ext>
            </a:extLst>
          </p:cNvPr>
          <p:cNvSpPr txBox="1"/>
          <p:nvPr/>
        </p:nvSpPr>
        <p:spPr>
          <a:xfrm>
            <a:off x="581440" y="1475961"/>
            <a:ext cx="31139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``Core” and related to APP: </a:t>
            </a:r>
            <a:endParaRPr lang="en-GB" sz="2000" b="1" dirty="0">
              <a:solidFill>
                <a:srgbClr val="C00000"/>
              </a:solidFill>
            </a:endParaRP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Gravitational waves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matter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rays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ray astronomy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CMB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energy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Observational cosmology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0nu2beta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65DA5-0EE1-2E8B-E9FC-AB1F599E0F02}"/>
              </a:ext>
            </a:extLst>
          </p:cNvPr>
          <p:cNvSpPr txBox="1"/>
          <p:nvPr/>
        </p:nvSpPr>
        <p:spPr>
          <a:xfrm>
            <a:off x="4745938" y="1475961"/>
            <a:ext cx="38166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Plus, other related: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/>
              <a:t>astronomy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/>
              <a:t>astrophysics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/>
              <a:t>collider and non-collider physics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2000" b="1" dirty="0"/>
              <a:t>…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3651B-93D3-7131-0BEE-2D92C94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323299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9F0480-51A8-031E-01DA-9F09603C3684}"/>
              </a:ext>
            </a:extLst>
          </p:cNvPr>
          <p:cNvSpPr txBox="1"/>
          <p:nvPr/>
        </p:nvSpPr>
        <p:spPr>
          <a:xfrm>
            <a:off x="2518457" y="138489"/>
            <a:ext cx="410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APP in Poland – main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DD3F4-99AC-755A-7EC0-E922371C7FAD}"/>
              </a:ext>
            </a:extLst>
          </p:cNvPr>
          <p:cNvSpPr txBox="1"/>
          <p:nvPr/>
        </p:nvSpPr>
        <p:spPr>
          <a:xfrm>
            <a:off x="581438" y="514736"/>
            <a:ext cx="1510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Core APP: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A6583-15CC-2D74-1ABA-D924FC0A020A}"/>
              </a:ext>
            </a:extLst>
          </p:cNvPr>
          <p:cNvSpPr txBox="1"/>
          <p:nvPr/>
        </p:nvSpPr>
        <p:spPr>
          <a:xfrm>
            <a:off x="581438" y="1054262"/>
            <a:ext cx="63345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Gravitational waves</a:t>
            </a:r>
            <a:endParaRPr lang="en-GB" sz="2000" b="1" dirty="0">
              <a:solidFill>
                <a:srgbClr val="000000"/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LIGO-Virgo-</a:t>
            </a:r>
            <a:r>
              <a:rPr lang="en-GB" sz="1600" b="1" dirty="0" err="1">
                <a:solidFill>
                  <a:srgbClr val="000000"/>
                </a:solidFill>
              </a:rPr>
              <a:t>Kagra</a:t>
            </a:r>
            <a:r>
              <a:rPr lang="en-GB" sz="1600" b="1" dirty="0">
                <a:solidFill>
                  <a:srgbClr val="000000"/>
                </a:solidFill>
              </a:rPr>
              <a:t>: large consortium: AO UW, NCBJ, IM PAN, CAMK, AC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Einstein Telescope: AO UW, CAMK, AC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LISA: AO UW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TORES: NCBJ 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WERA: UJ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CDF5C-E78F-5DB6-1B49-7B4B58F474E2}"/>
              </a:ext>
            </a:extLst>
          </p:cNvPr>
          <p:cNvSpPr txBox="1"/>
          <p:nvPr/>
        </p:nvSpPr>
        <p:spPr>
          <a:xfrm>
            <a:off x="6470375" y="1925130"/>
            <a:ext cx="1608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Polgraw</a:t>
            </a:r>
            <a:r>
              <a:rPr lang="en-GB" sz="1350" dirty="0"/>
              <a:t> Consortium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77C5F-DC09-473F-6F9B-FB67CF9FE23B}"/>
              </a:ext>
            </a:extLst>
          </p:cNvPr>
          <p:cNvSpPr txBox="1"/>
          <p:nvPr/>
        </p:nvSpPr>
        <p:spPr>
          <a:xfrm>
            <a:off x="581438" y="2809498"/>
            <a:ext cx="17960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Dark matter</a:t>
            </a:r>
            <a:endParaRPr lang="en-GB" sz="2000" b="1" dirty="0"/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 err="1"/>
              <a:t>DarkSide</a:t>
            </a:r>
            <a:r>
              <a:rPr lang="en-GB" sz="1600" b="1" dirty="0"/>
              <a:t>: AC, UJ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DEAP-3600: 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56D84-BB1A-0E15-AAD1-EB13414E6D7E}"/>
              </a:ext>
            </a:extLst>
          </p:cNvPr>
          <p:cNvSpPr txBox="1"/>
          <p:nvPr/>
        </p:nvSpPr>
        <p:spPr>
          <a:xfrm>
            <a:off x="3028950" y="3139586"/>
            <a:ext cx="4455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Major growth since 2019, when Astrocent started.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23CB5-CB6F-8DEB-4C7A-6990010ECF63}"/>
              </a:ext>
            </a:extLst>
          </p:cNvPr>
          <p:cNvSpPr txBox="1"/>
          <p:nvPr/>
        </p:nvSpPr>
        <p:spPr>
          <a:xfrm>
            <a:off x="581438" y="3998466"/>
            <a:ext cx="527163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Neutrinos</a:t>
            </a:r>
            <a:endParaRPr lang="en-GB" sz="2000" b="1" dirty="0">
              <a:solidFill>
                <a:srgbClr val="002060"/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Hyper-</a:t>
            </a:r>
            <a:r>
              <a:rPr lang="en-GB" sz="1600" b="1" dirty="0" err="1">
                <a:solidFill>
                  <a:srgbClr val="002060"/>
                </a:solidFill>
              </a:rPr>
              <a:t>Kamiokande</a:t>
            </a:r>
            <a:r>
              <a:rPr lang="en-GB" sz="1600" b="1" dirty="0">
                <a:solidFill>
                  <a:srgbClr val="002060"/>
                </a:solidFill>
              </a:rPr>
              <a:t>: large consortium of 9 institutions: 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	NCBJ, U Silesia, IFJ, WUT, UW, </a:t>
            </a:r>
            <a:r>
              <a:rPr lang="en-GB" sz="1600" b="1" dirty="0" err="1">
                <a:solidFill>
                  <a:srgbClr val="002060"/>
                </a:solidFill>
              </a:rPr>
              <a:t>Uwr</a:t>
            </a:r>
            <a:r>
              <a:rPr lang="en-GB" sz="1600" b="1" dirty="0">
                <a:solidFill>
                  <a:srgbClr val="002060"/>
                </a:solidFill>
              </a:rPr>
              <a:t>, AGH, UJ, CAMK, AC</a:t>
            </a:r>
          </a:p>
          <a:p>
            <a:r>
              <a:rPr lang="en-GB" sz="1600" b="1" dirty="0">
                <a:solidFill>
                  <a:srgbClr val="002060"/>
                </a:solidFill>
              </a:rPr>
              <a:t>	(Super-</a:t>
            </a:r>
            <a:r>
              <a:rPr lang="en-GB" sz="1600" b="1" dirty="0" err="1">
                <a:solidFill>
                  <a:srgbClr val="002060"/>
                </a:solidFill>
              </a:rPr>
              <a:t>Kamiokande</a:t>
            </a:r>
            <a:r>
              <a:rPr lang="en-GB" sz="1600" b="1" dirty="0">
                <a:solidFill>
                  <a:srgbClr val="002060"/>
                </a:solidFill>
              </a:rPr>
              <a:t>)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KM3Net: NCBJ, UJ, AC (observer), since 2020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GRAND: UW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strike="sngStrike" dirty="0">
                <a:solidFill>
                  <a:srgbClr val="002060"/>
                </a:solidFill>
              </a:rPr>
              <a:t>Lake Baikal: </a:t>
            </a:r>
            <a:r>
              <a:rPr lang="en-GB" sz="1600" b="1" dirty="0">
                <a:solidFill>
                  <a:srgbClr val="002060"/>
                </a:solidFill>
              </a:rPr>
              <a:t>IFJ PAN – terminated 2022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PONE:IFJ PAN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9D997-AC66-0794-7C34-25F655467593}"/>
              </a:ext>
            </a:extLst>
          </p:cNvPr>
          <p:cNvSpPr txBox="1"/>
          <p:nvPr/>
        </p:nvSpPr>
        <p:spPr>
          <a:xfrm>
            <a:off x="6115050" y="4510136"/>
            <a:ext cx="2595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T2K: NCBJ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 err="1">
                <a:solidFill>
                  <a:srgbClr val="002060"/>
                </a:solidFill>
              </a:rPr>
              <a:t>Borexino</a:t>
            </a:r>
            <a:endParaRPr lang="en-GB" sz="1600" b="1" dirty="0">
              <a:solidFill>
                <a:srgbClr val="002060"/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DUNE 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Neutrino </a:t>
            </a:r>
            <a:r>
              <a:rPr lang="en-GB" sz="1600" b="1" dirty="0" err="1">
                <a:solidFill>
                  <a:srgbClr val="002060"/>
                </a:solidFill>
              </a:rPr>
              <a:t>Platform@CERN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ACD196D-5175-DBD0-60A0-672CD481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374799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845E45-B145-1033-6DA8-533B3FE2EF87}"/>
              </a:ext>
            </a:extLst>
          </p:cNvPr>
          <p:cNvSpPr txBox="1"/>
          <p:nvPr/>
        </p:nvSpPr>
        <p:spPr>
          <a:xfrm>
            <a:off x="516045" y="438145"/>
            <a:ext cx="1810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Cosmic rays</a:t>
            </a:r>
            <a:endParaRPr lang="en-GB" sz="2000" b="1" dirty="0">
              <a:solidFill>
                <a:srgbClr val="000000"/>
              </a:solidFill>
            </a:endParaRP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Pierre Auger: IFJ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CREDO: IFJ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JEM-EUSO: NCBJ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GRAND: UW</a:t>
            </a:r>
            <a:endParaRPr lang="en-GB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489F3-0821-F930-6BF2-32C9EACAD088}"/>
              </a:ext>
            </a:extLst>
          </p:cNvPr>
          <p:cNvSpPr txBox="1"/>
          <p:nvPr/>
        </p:nvSpPr>
        <p:spPr>
          <a:xfrm>
            <a:off x="505432" y="1912222"/>
            <a:ext cx="763972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Gamma ray astronomy</a:t>
            </a:r>
            <a:endParaRPr lang="en-GB" sz="2000" b="1" dirty="0"/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CTA: Polish CTA Consortium of 13: UJ, NCBJ, …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SST-1M: Polish CTA Consortium (currently active: UJ, IFJ, CAMK, AGH, UW, </a:t>
            </a:r>
            <a:r>
              <a:rPr lang="en-GB" sz="1600" b="1" dirty="0" err="1"/>
              <a:t>UwB</a:t>
            </a:r>
            <a:r>
              <a:rPr lang="en-GB" sz="1600" b="1" dirty="0"/>
              <a:t>, CBK) 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H.E.S.S: 5 institutions: CAMK, UJ, IFJ, UW, UMK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>
                <a:ea typeface="Times New Roman" panose="02020603050405020304" pitchFamily="18" charset="0"/>
              </a:rPr>
              <a:t>POLAR-2: NCBJ, IFJ</a:t>
            </a:r>
            <a:endParaRPr lang="en-GB" sz="1600" b="1" dirty="0"/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MAGIC: </a:t>
            </a:r>
            <a:r>
              <a:rPr lang="en-US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UŁ</a:t>
            </a:r>
            <a:endParaRPr lang="en-GB" sz="1600" b="1" dirty="0"/>
          </a:p>
          <a:p>
            <a:pPr marL="214313" indent="-214313">
              <a:buFont typeface="Wingdings" pitchFamily="2" charset="2"/>
              <a:buChar char="§"/>
            </a:pPr>
            <a:r>
              <a:rPr lang="en-GB" sz="1600" b="1" dirty="0"/>
              <a:t>HAWC: IFJ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F55AD-6FE9-DBE8-817F-06D9E1572A51}"/>
              </a:ext>
            </a:extLst>
          </p:cNvPr>
          <p:cNvSpPr txBox="1"/>
          <p:nvPr/>
        </p:nvSpPr>
        <p:spPr>
          <a:xfrm>
            <a:off x="4088336" y="4001852"/>
            <a:ext cx="4056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ea typeface="Times New Roman" panose="02020603050405020304" pitchFamily="18" charset="0"/>
              </a:rPr>
              <a:t>POLAR-2 - gamma-ray spectrometer to be launched </a:t>
            </a:r>
          </a:p>
          <a:p>
            <a:r>
              <a:rPr lang="en-GB" sz="1400" b="1" dirty="0">
                <a:ea typeface="Times New Roman" panose="02020603050405020304" pitchFamily="18" charset="0"/>
              </a:rPr>
              <a:t>on the Chinese space station (Tiangong-2 Space Lab</a:t>
            </a:r>
            <a:r>
              <a:rPr lang="en-GB" sz="1400" dirty="0">
                <a:ea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2E100-8FE2-6D5B-9697-67F21A1639C5}"/>
              </a:ext>
            </a:extLst>
          </p:cNvPr>
          <p:cNvSpPr txBox="1"/>
          <p:nvPr/>
        </p:nvSpPr>
        <p:spPr>
          <a:xfrm>
            <a:off x="505432" y="3878741"/>
            <a:ext cx="207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</a:rPr>
              <a:t>X-rays</a:t>
            </a:r>
          </a:p>
          <a:p>
            <a:pPr marL="600075" lvl="1" indent="-257175">
              <a:buFont typeface="Wingdings" pitchFamily="2" charset="2"/>
              <a:buChar char="§"/>
            </a:pPr>
            <a:r>
              <a:rPr lang="en-GB" sz="1600" b="1" dirty="0">
                <a:solidFill>
                  <a:srgbClr val="002060"/>
                </a:solidFill>
              </a:rPr>
              <a:t>Athena: CAMK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76760-6E99-8050-0089-653BB333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Leszek Roszkowski, PAiP-2025, Warsaw, 22/02/2025</a:t>
            </a:r>
          </a:p>
        </p:txBody>
      </p:sp>
    </p:spTree>
    <p:extLst>
      <p:ext uri="{BB962C8B-B14F-4D97-AF65-F5344CB8AC3E}">
        <p14:creationId xmlns:p14="http://schemas.microsoft.com/office/powerpoint/2010/main" val="4258445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1338</TotalTime>
  <Words>1807</Words>
  <Application>Microsoft Macintosh PowerPoint</Application>
  <PresentationFormat>On-screen Show (4:3)</PresentationFormat>
  <Paragraphs>332</Paragraphs>
  <Slides>25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Capitals</vt:lpstr>
      <vt:lpstr>helvetica-w01-bold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January 2025 – 31 December 2030, 15 MEuro (EC) + 15 MEuro (co-funding: Ministry + FNP)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Leszek Roszkowski</dc:creator>
  <cp:lastModifiedBy>Leszek Roszkowski</cp:lastModifiedBy>
  <cp:revision>15</cp:revision>
  <dcterms:created xsi:type="dcterms:W3CDTF">2023-02-16T10:20:27Z</dcterms:created>
  <dcterms:modified xsi:type="dcterms:W3CDTF">2025-02-22T10:46:31Z</dcterms:modified>
</cp:coreProperties>
</file>