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304" r:id="rId4"/>
    <p:sldId id="258" r:id="rId5"/>
    <p:sldId id="259" r:id="rId6"/>
    <p:sldId id="260" r:id="rId7"/>
    <p:sldId id="261" r:id="rId8"/>
    <p:sldId id="262" r:id="rId9"/>
    <p:sldId id="263" r:id="rId10"/>
    <p:sldId id="305" r:id="rId11"/>
    <p:sldId id="266" r:id="rId12"/>
    <p:sldId id="311" r:id="rId13"/>
    <p:sldId id="315" r:id="rId14"/>
    <p:sldId id="316" r:id="rId15"/>
    <p:sldId id="317" r:id="rId16"/>
    <p:sldId id="321" r:id="rId17"/>
    <p:sldId id="320" r:id="rId18"/>
    <p:sldId id="322" r:id="rId19"/>
    <p:sldId id="323" r:id="rId20"/>
    <p:sldId id="287" r:id="rId21"/>
    <p:sldId id="288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7158A7B-19A0-495F-9C5A-E3B171ECA4F2}">
  <a:tblStyle styleId="{F7158A7B-19A0-495F-9C5A-E3B171ECA4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E318FBC-78C7-40BB-A055-AE7DFCBB5EF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792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86904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xmlns="" id="{57648A05-F715-A84B-4626-F8FB9C4B0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e3474c539_0_41:notes">
            <a:extLst>
              <a:ext uri="{FF2B5EF4-FFF2-40B4-BE49-F238E27FC236}">
                <a16:creationId xmlns:a16="http://schemas.microsoft.com/office/drawing/2014/main" xmlns="" id="{A3FE73C1-FDAB-1FBB-CA27-4598F55ABE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ae3474c539_0_41:notes">
            <a:extLst>
              <a:ext uri="{FF2B5EF4-FFF2-40B4-BE49-F238E27FC236}">
                <a16:creationId xmlns:a16="http://schemas.microsoft.com/office/drawing/2014/main" xmlns="" id="{EC9861B7-13BF-C21F-DD46-A9CEE6F547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351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4bdb574dd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4bdb574dd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4bdb574d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4bdb574d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3481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4bdb574d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4bdb574d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5390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4bdb574d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4bdb574d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7139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4bdb574d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4bdb574d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1871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xmlns="" id="{DD8ECA74-6D4B-96F1-ADB5-AF53659F9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4bdb574dd3_0_0:notes">
            <a:extLst>
              <a:ext uri="{FF2B5EF4-FFF2-40B4-BE49-F238E27FC236}">
                <a16:creationId xmlns:a16="http://schemas.microsoft.com/office/drawing/2014/main" xmlns="" id="{C50E9B74-A84E-1E94-C500-E6736B82FF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4bdb574dd3_0_0:notes">
            <a:extLst>
              <a:ext uri="{FF2B5EF4-FFF2-40B4-BE49-F238E27FC236}">
                <a16:creationId xmlns:a16="http://schemas.microsoft.com/office/drawing/2014/main" xmlns="" id="{5BF3362B-B0B0-B91E-E943-101973E50D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6835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xmlns="" id="{2F941939-56F5-6792-D726-F630A551E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4bdb574dd3_0_0:notes">
            <a:extLst>
              <a:ext uri="{FF2B5EF4-FFF2-40B4-BE49-F238E27FC236}">
                <a16:creationId xmlns:a16="http://schemas.microsoft.com/office/drawing/2014/main" xmlns="" id="{E9331D33-F024-3A5B-3588-4B468CC946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4bdb574dd3_0_0:notes">
            <a:extLst>
              <a:ext uri="{FF2B5EF4-FFF2-40B4-BE49-F238E27FC236}">
                <a16:creationId xmlns:a16="http://schemas.microsoft.com/office/drawing/2014/main" xmlns="" id="{4C9E7348-8689-3B66-0F3D-C8D6F0406B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0806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xmlns="" id="{8CB74EB8-C394-A5D1-9D2E-B398EF2F8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4bdb574dd3_0_0:notes">
            <a:extLst>
              <a:ext uri="{FF2B5EF4-FFF2-40B4-BE49-F238E27FC236}">
                <a16:creationId xmlns:a16="http://schemas.microsoft.com/office/drawing/2014/main" xmlns="" id="{CA6004BE-5968-BBB6-C28B-4EE85E0390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4bdb574dd3_0_0:notes">
            <a:extLst>
              <a:ext uri="{FF2B5EF4-FFF2-40B4-BE49-F238E27FC236}">
                <a16:creationId xmlns:a16="http://schemas.microsoft.com/office/drawing/2014/main" xmlns="" id="{783D7800-BA53-C329-07C7-83B649A8FA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358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xmlns="" id="{8BA39979-357D-BBF3-B834-078B271D8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4bdb574dd3_0_0:notes">
            <a:extLst>
              <a:ext uri="{FF2B5EF4-FFF2-40B4-BE49-F238E27FC236}">
                <a16:creationId xmlns:a16="http://schemas.microsoft.com/office/drawing/2014/main" xmlns="" id="{74700C8F-3098-74D3-085E-27C45F501E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4bdb574dd3_0_0:notes">
            <a:extLst>
              <a:ext uri="{FF2B5EF4-FFF2-40B4-BE49-F238E27FC236}">
                <a16:creationId xmlns:a16="http://schemas.microsoft.com/office/drawing/2014/main" xmlns="" id="{A6483956-163D-6A9A-7AD3-DC637F34FE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7751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16ab0af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16ab0af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616ab0b09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616ab0b09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086facd1c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086facd1c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xmlns="" id="{64CF5E26-DA36-C954-6D1A-4EFC126B3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16ab0af63_0_0:notes">
            <a:extLst>
              <a:ext uri="{FF2B5EF4-FFF2-40B4-BE49-F238E27FC236}">
                <a16:creationId xmlns:a16="http://schemas.microsoft.com/office/drawing/2014/main" xmlns="" id="{65F8E4C7-C9EB-15A9-463A-AB24F8E898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16ab0af63_0_0:notes">
            <a:extLst>
              <a:ext uri="{FF2B5EF4-FFF2-40B4-BE49-F238E27FC236}">
                <a16:creationId xmlns:a16="http://schemas.microsoft.com/office/drawing/2014/main" xmlns="" id="{AA0FD0EF-6118-CC60-F265-8447212C59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293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080bafad3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080bafad3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080bafad3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080bafad3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080bafad3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080bafad3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80bafad3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080bafad3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890c66ab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0890c66ab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e3474c53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ae3474c53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743850" y="1085798"/>
            <a:ext cx="7775400" cy="18280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latin typeface="Times New Roman"/>
                <a:ea typeface="Times New Roman"/>
                <a:cs typeface="Times New Roman"/>
                <a:sym typeface="Times New Roman"/>
              </a:rPr>
              <a:t>Recent Results</a:t>
            </a:r>
            <a:r>
              <a:rPr lang="pl-PL" sz="3200" b="1" dirty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pl-PL" sz="3200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3200" b="1" dirty="0">
                <a:latin typeface="Times New Roman"/>
                <a:ea typeface="Times New Roman"/>
                <a:cs typeface="Times New Roman"/>
                <a:sym typeface="Times New Roman"/>
              </a:rPr>
              <a:t>on Particle Acceleration</a:t>
            </a:r>
            <a:r>
              <a:rPr lang="pl-PL" sz="3200" b="1" dirty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pl-PL" sz="3200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3200" b="1" dirty="0">
                <a:latin typeface="Times New Roman"/>
                <a:ea typeface="Times New Roman"/>
                <a:cs typeface="Times New Roman"/>
                <a:sym typeface="Times New Roman"/>
              </a:rPr>
              <a:t>at Non-relativistic Shocks</a:t>
            </a:r>
            <a:endParaRPr sz="32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24750" y="2839675"/>
            <a:ext cx="78945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3825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Font typeface="Times New Roman"/>
              <a:buNone/>
            </a:pPr>
            <a:r>
              <a:rPr lang="uk" sz="1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Oleh Kobzar</a:t>
            </a:r>
            <a:endParaRPr sz="1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lang="en-GB" sz="1200" dirty="0"/>
              <a:t>Astronomical Observatory of the Jagiellonian University, Department of High Energy Astrophysics</a:t>
            </a:r>
            <a:endParaRPr sz="12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Uniwersytet Jagielloński – Wikipedia, wolna encyklopedia">
            <a:extLst>
              <a:ext uri="{FF2B5EF4-FFF2-40B4-BE49-F238E27FC236}">
                <a16:creationId xmlns:a16="http://schemas.microsoft.com/office/drawing/2014/main" xmlns="" id="{E1E6EB2D-CC96-35D2-695A-56AF791F2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76" y="143043"/>
            <a:ext cx="533400" cy="88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7;p13">
            <a:extLst>
              <a:ext uri="{FF2B5EF4-FFF2-40B4-BE49-F238E27FC236}">
                <a16:creationId xmlns:a16="http://schemas.microsoft.com/office/drawing/2014/main" xmlns="" id="{F4DFDCC3-5761-444F-3968-1FB19D6ED800}"/>
              </a:ext>
            </a:extLst>
          </p:cNvPr>
          <p:cNvSpPr txBox="1"/>
          <p:nvPr/>
        </p:nvSpPr>
        <p:spPr>
          <a:xfrm>
            <a:off x="624750" y="4203617"/>
            <a:ext cx="78945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3825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Font typeface="Times New Roman"/>
              <a:buNone/>
            </a:pPr>
            <a:r>
              <a:rPr lang="en-GB" sz="1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PAiP-2025 conference ”Particle Astrophysics in Poland”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lang="en-GB" sz="1200" dirty="0"/>
              <a:t>Warsaw, 20 – 22 February 2025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xmlns="" id="{63A884DB-2997-8138-2A79-0E671599C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>
            <a:extLst>
              <a:ext uri="{FF2B5EF4-FFF2-40B4-BE49-F238E27FC236}">
                <a16:creationId xmlns:a16="http://schemas.microsoft.com/office/drawing/2014/main" xmlns="" id="{10EAEAC5-1FFF-4AB6-1A2E-D588E749E4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37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Numerical methods applied in shock physics</a:t>
            </a:r>
            <a:endParaRPr sz="2400" b="1" dirty="0"/>
          </a:p>
        </p:txBody>
      </p:sp>
      <p:sp>
        <p:nvSpPr>
          <p:cNvPr id="128" name="Google Shape;128;p20">
            <a:extLst>
              <a:ext uri="{FF2B5EF4-FFF2-40B4-BE49-F238E27FC236}">
                <a16:creationId xmlns:a16="http://schemas.microsoft.com/office/drawing/2014/main" xmlns="" id="{A8C2284C-5A75-87A8-8329-5C59AA4FE8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10</a:t>
            </a:fld>
            <a:endParaRPr/>
          </a:p>
        </p:txBody>
      </p:sp>
      <p:sp>
        <p:nvSpPr>
          <p:cNvPr id="129" name="Google Shape;129;p20">
            <a:extLst>
              <a:ext uri="{FF2B5EF4-FFF2-40B4-BE49-F238E27FC236}">
                <a16:creationId xmlns:a16="http://schemas.microsoft.com/office/drawing/2014/main" xmlns="" id="{138F61B5-DB0C-170D-8704-37329ADE8A97}"/>
              </a:ext>
            </a:extLst>
          </p:cNvPr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z="1000">
                <a:solidFill>
                  <a:srgbClr val="595959"/>
                </a:solidFill>
              </a:rPr>
              <a:t>10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31" name="Google Shape;131;p20">
            <a:extLst>
              <a:ext uri="{FF2B5EF4-FFF2-40B4-BE49-F238E27FC236}">
                <a16:creationId xmlns:a16="http://schemas.microsoft.com/office/drawing/2014/main" xmlns="" id="{1A18136F-6691-F45F-EABB-F9B0C7542861}"/>
              </a:ext>
            </a:extLst>
          </p:cNvPr>
          <p:cNvSpPr/>
          <p:nvPr/>
        </p:nvSpPr>
        <p:spPr>
          <a:xfrm>
            <a:off x="4953600" y="1410585"/>
            <a:ext cx="3679200" cy="335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-GB" sz="1800" b="1" dirty="0">
                <a:solidFill>
                  <a:srgbClr val="7030A0"/>
                </a:solidFill>
              </a:rPr>
              <a:t>Kinetic simulations</a:t>
            </a:r>
            <a:r>
              <a:rPr lang="uk" sz="1800" b="1" dirty="0">
                <a:solidFill>
                  <a:srgbClr val="7030A0"/>
                </a:solidFill>
              </a:rPr>
              <a:t/>
            </a:r>
            <a:br>
              <a:rPr lang="uk" sz="1800" b="1" dirty="0">
                <a:solidFill>
                  <a:srgbClr val="7030A0"/>
                </a:solidFill>
              </a:rPr>
            </a:br>
            <a:r>
              <a:rPr lang="en-GB" sz="1800" b="1" dirty="0">
                <a:solidFill>
                  <a:srgbClr val="7030A0"/>
                </a:solidFill>
              </a:rPr>
              <a:t>(Particle-In-Cell)</a:t>
            </a:r>
            <a:r>
              <a:rPr lang="uk" sz="1800" b="1" dirty="0">
                <a:solidFill>
                  <a:srgbClr val="7030A0"/>
                </a:solidFill>
              </a:rPr>
              <a:t/>
            </a:r>
            <a:br>
              <a:rPr lang="uk" sz="1800" b="1" dirty="0">
                <a:solidFill>
                  <a:srgbClr val="7030A0"/>
                </a:solidFill>
              </a:rPr>
            </a:br>
            <a:r>
              <a:rPr lang="uk" sz="1600" dirty="0"/>
              <a:t/>
            </a:r>
            <a:br>
              <a:rPr lang="uk" sz="1600" dirty="0"/>
            </a:br>
            <a:r>
              <a:rPr lang="en-GB" sz="1600" dirty="0"/>
              <a:t>Individual particles are followed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-GB" sz="1600" dirty="0"/>
              <a:t>(electrons and ions)</a:t>
            </a:r>
            <a:r>
              <a:rPr lang="uk" sz="1600" dirty="0"/>
              <a:t/>
            </a:r>
            <a:br>
              <a:rPr lang="uk" sz="1600" dirty="0"/>
            </a:br>
            <a:r>
              <a:rPr lang="uk" sz="1600" dirty="0"/>
              <a:t/>
            </a:r>
            <a:br>
              <a:rPr lang="uk" sz="1600" dirty="0"/>
            </a:br>
            <a:r>
              <a:rPr lang="en-GB" sz="1600" dirty="0"/>
              <a:t>Macroscopic parameters are derived from distributions of microscopic ones</a:t>
            </a:r>
          </a:p>
          <a:p>
            <a:pPr lvl="0" algn="ctr">
              <a:lnSpc>
                <a:spcPct val="200000"/>
              </a:lnSpc>
              <a:buSzPts val="1600"/>
            </a:pPr>
            <a:r>
              <a:rPr lang="en-GB" sz="1600" u="sng" dirty="0"/>
              <a:t>Appropriate for</a:t>
            </a:r>
            <a:r>
              <a:rPr lang="en-GB" sz="1600" dirty="0"/>
              <a:t>: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-GB" sz="1600" dirty="0"/>
              <a:t>Study of plasma microphysics,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-GB" sz="1600" dirty="0"/>
              <a:t>including the processes of </a:t>
            </a:r>
            <a:br>
              <a:rPr lang="en-GB" sz="1600" dirty="0"/>
            </a:br>
            <a:r>
              <a:rPr lang="en-GB" sz="1600" b="1" dirty="0">
                <a:solidFill>
                  <a:srgbClr val="0000FF"/>
                </a:solidFill>
              </a:rPr>
              <a:t>particle acceleration</a:t>
            </a:r>
            <a:endParaRPr sz="1600" b="1" dirty="0">
              <a:solidFill>
                <a:srgbClr val="0000FF"/>
              </a:solidFill>
            </a:endParaRPr>
          </a:p>
        </p:txBody>
      </p:sp>
      <p:sp>
        <p:nvSpPr>
          <p:cNvPr id="2" name="Google Shape;131;p20">
            <a:extLst>
              <a:ext uri="{FF2B5EF4-FFF2-40B4-BE49-F238E27FC236}">
                <a16:creationId xmlns:a16="http://schemas.microsoft.com/office/drawing/2014/main" xmlns="" id="{47D9FEEF-0896-306F-1B7B-E2BF07A5C152}"/>
              </a:ext>
            </a:extLst>
          </p:cNvPr>
          <p:cNvSpPr/>
          <p:nvPr/>
        </p:nvSpPr>
        <p:spPr>
          <a:xfrm>
            <a:off x="511200" y="1410585"/>
            <a:ext cx="3679200" cy="335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-GB" sz="1800" b="1" dirty="0">
                <a:solidFill>
                  <a:srgbClr val="7030A0"/>
                </a:solidFill>
              </a:rPr>
              <a:t>Magneto-Hydro-Dynamic</a:t>
            </a:r>
          </a:p>
          <a:p>
            <a:pPr lvl="0" algn="ctr">
              <a:buSzPts val="1600"/>
            </a:pPr>
            <a:r>
              <a:rPr lang="en-GB" sz="1800" b="1" dirty="0">
                <a:solidFill>
                  <a:srgbClr val="7030A0"/>
                </a:solidFill>
              </a:rPr>
              <a:t>(MHD simulations)</a:t>
            </a:r>
            <a:r>
              <a:rPr lang="uk" sz="1800" b="1" dirty="0">
                <a:solidFill>
                  <a:srgbClr val="7030A0"/>
                </a:solidFill>
              </a:rPr>
              <a:t/>
            </a:r>
            <a:br>
              <a:rPr lang="uk" sz="1800" b="1" dirty="0">
                <a:solidFill>
                  <a:srgbClr val="7030A0"/>
                </a:solidFill>
              </a:rPr>
            </a:br>
            <a:r>
              <a:rPr lang="uk" sz="1600" dirty="0"/>
              <a:t/>
            </a:r>
            <a:br>
              <a:rPr lang="uk" sz="1600" dirty="0"/>
            </a:br>
            <a:r>
              <a:rPr lang="en-GB" sz="1600" dirty="0"/>
              <a:t>Plasma is treated as continuum</a:t>
            </a:r>
          </a:p>
          <a:p>
            <a:pPr lvl="0" algn="ctr">
              <a:buSzPts val="1600"/>
            </a:pPr>
            <a:endParaRPr lang="en-GB" sz="1600" dirty="0"/>
          </a:p>
          <a:p>
            <a:pPr lvl="0" algn="ctr">
              <a:buSzPts val="1600"/>
            </a:pPr>
            <a:r>
              <a:rPr lang="en-GB" sz="1600" dirty="0"/>
              <a:t>Individual particles are not resolved</a:t>
            </a:r>
          </a:p>
          <a:p>
            <a:pPr lvl="0" algn="ctr">
              <a:lnSpc>
                <a:spcPct val="200000"/>
              </a:lnSpc>
              <a:buSzPts val="1600"/>
            </a:pPr>
            <a:r>
              <a:rPr lang="en-GB" sz="1600" u="sng" dirty="0"/>
              <a:t>Appropriate for</a:t>
            </a:r>
            <a:r>
              <a:rPr lang="en-GB" sz="1600" dirty="0"/>
              <a:t>:</a:t>
            </a:r>
          </a:p>
          <a:p>
            <a:pPr lvl="0" algn="ctr">
              <a:buSzPts val="1600"/>
            </a:pPr>
            <a:r>
              <a:rPr lang="en-GB" sz="1600" dirty="0"/>
              <a:t>Study of global system dynamics</a:t>
            </a:r>
          </a:p>
          <a:p>
            <a:pPr lvl="0" algn="ctr">
              <a:buSzPts val="1600"/>
            </a:pPr>
            <a:r>
              <a:rPr lang="en-GB" sz="1600" dirty="0"/>
              <a:t>and large-scale structures</a:t>
            </a:r>
          </a:p>
          <a:p>
            <a:pPr lvl="0" algn="ctr">
              <a:buSzPts val="1600"/>
            </a:pPr>
            <a:r>
              <a:rPr lang="en-GB" sz="1600" dirty="0"/>
              <a:t>(shock waves, magnetic turbulence etc.) </a:t>
            </a:r>
            <a:r>
              <a:rPr lang="uk" sz="1600" dirty="0"/>
              <a:t/>
            </a:r>
            <a:br>
              <a:rPr lang="uk" sz="1600" dirty="0"/>
            </a:br>
            <a:endParaRPr sz="1600" dirty="0"/>
          </a:p>
        </p:txBody>
      </p:sp>
      <p:sp>
        <p:nvSpPr>
          <p:cNvPr id="3" name="Google Shape;72;p14">
            <a:extLst>
              <a:ext uri="{FF2B5EF4-FFF2-40B4-BE49-F238E27FC236}">
                <a16:creationId xmlns:a16="http://schemas.microsoft.com/office/drawing/2014/main" xmlns="" id="{97462CDF-1D02-B9A9-0D6E-8A0585DD9F6E}"/>
              </a:ext>
            </a:extLst>
          </p:cNvPr>
          <p:cNvSpPr txBox="1"/>
          <p:nvPr/>
        </p:nvSpPr>
        <p:spPr>
          <a:xfrm>
            <a:off x="311699" y="837886"/>
            <a:ext cx="85205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Application of analytic methods is limited because of strong nonlinearity of a system.</a:t>
            </a:r>
          </a:p>
        </p:txBody>
      </p:sp>
    </p:spTree>
    <p:extLst>
      <p:ext uri="{BB962C8B-B14F-4D97-AF65-F5344CB8AC3E}">
        <p14:creationId xmlns:p14="http://schemas.microsoft.com/office/powerpoint/2010/main" val="39742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311700" y="69325"/>
            <a:ext cx="8520600" cy="470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/>
              <a:t>PIC-simulation method</a:t>
            </a:r>
            <a:endParaRPr sz="2400" b="1" dirty="0"/>
          </a:p>
        </p:txBody>
      </p:sp>
      <p:sp>
        <p:nvSpPr>
          <p:cNvPr id="165" name="Google Shape;16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11</a:t>
            </a:fld>
            <a:endParaRPr/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9675" y="597601"/>
            <a:ext cx="2692625" cy="18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6899" y="597601"/>
            <a:ext cx="2231625" cy="16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/>
          <p:nvPr/>
        </p:nvSpPr>
        <p:spPr>
          <a:xfrm>
            <a:off x="311700" y="840323"/>
            <a:ext cx="3554700" cy="116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179388" marR="0" lvl="0" indent="-179388" algn="l" rtl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 field</a:t>
            </a:r>
            <a:r>
              <a:rPr lang="en-GB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uk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uk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defined for grid elements.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388" marR="0" lvl="0" indent="-179388" algn="l" rtl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" dirty="0"/>
              <a:t>P</a:t>
            </a:r>
            <a:r>
              <a:rPr lang="uk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articles motion is continuous in space</a:t>
            </a:r>
            <a:r>
              <a:rPr lang="en-GB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GB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finite time steps.</a:t>
            </a:r>
            <a:endParaRPr sz="1500" b="0" i="0" u="none" strike="noStrike" cap="none" dirty="0"/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487" y="2571750"/>
            <a:ext cx="4612225" cy="22725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8;p23">
            <a:extLst>
              <a:ext uri="{FF2B5EF4-FFF2-40B4-BE49-F238E27FC236}">
                <a16:creationId xmlns:a16="http://schemas.microsoft.com/office/drawing/2014/main" xmlns="" id="{39E7302B-D61E-3159-8CDF-F82A186DA770}"/>
              </a:ext>
            </a:extLst>
          </p:cNvPr>
          <p:cNvSpPr txBox="1"/>
          <p:nvPr/>
        </p:nvSpPr>
        <p:spPr>
          <a:xfrm>
            <a:off x="5748337" y="3096001"/>
            <a:ext cx="2826328" cy="7848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20350" rIns="0" bIns="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1" dirty="0">
                <a:solidFill>
                  <a:srgbClr val="7030A0"/>
                </a:solidFill>
              </a:rPr>
              <a:t>S</a:t>
            </a:r>
            <a:r>
              <a:rPr lang="en-GB" sz="16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uper-computer clusters </a:t>
            </a:r>
            <a:r>
              <a:rPr lang="en-GB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used for PIC-simulations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161173" y="116019"/>
            <a:ext cx="8821654" cy="479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Electron acceleration at (quasi-)perpendicular SNR shocks</a:t>
            </a:r>
            <a:endParaRPr sz="2400" b="1" dirty="0"/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12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Google Shape;148;p22"/>
              <p:cNvSpPr txBox="1"/>
              <p:nvPr/>
            </p:nvSpPr>
            <p:spPr>
              <a:xfrm>
                <a:off x="501803" y="2993593"/>
                <a:ext cx="3573397" cy="1938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20350" rIns="0" bIns="0" anchor="t" anchorCtr="0">
                <a:noAutofit/>
              </a:bodyPr>
              <a:lstStyle/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dk1"/>
                    </a:solidFill>
                  </a:rPr>
                  <a:t>If shock Mach number is high enough</a:t>
                </a:r>
                <a:br>
                  <a:rPr lang="en-GB" dirty="0">
                    <a:solidFill>
                      <a:schemeClr val="dk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l-PL" i="1" kern="100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sub>
                    </m:sSub>
                    <m:r>
                      <a:rPr lang="pl-PL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GB" b="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b="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GB" b="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GB" b="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en-GB" b="0" i="1" kern="100" smtClean="0">
                            <a:effectLst/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 kern="10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 kern="100">
                                    <a:latin typeface="Cambria Math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i="1" kern="100"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i="1" kern="10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i="1" kern="100">
                                        <a:latin typeface="Cambria Math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i="1" kern="10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e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GB" b="0" i="1" kern="100" smtClean="0"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GB" b="0" i="1" kern="10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b="0" i="1" kern="10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GB" dirty="0">
                  <a:solidFill>
                    <a:schemeClr val="dk1"/>
                  </a:solidFill>
                </a:endParaRPr>
              </a:p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dk1"/>
                    </a:solidFill>
                  </a:rPr>
                  <a:t>Electrostatic waves are generated ahead of shock due to the </a:t>
                </a:r>
                <a:r>
                  <a:rPr lang="en-GB" dirty="0" err="1">
                    <a:solidFill>
                      <a:srgbClr val="7030A0"/>
                    </a:solidFill>
                  </a:rPr>
                  <a:t>Buneman</a:t>
                </a:r>
                <a:r>
                  <a:rPr lang="en-GB" dirty="0">
                    <a:solidFill>
                      <a:srgbClr val="7030A0"/>
                    </a:solidFill>
                  </a:rPr>
                  <a:t> instability</a:t>
                </a:r>
                <a:r>
                  <a:rPr lang="en-GB" dirty="0">
                    <a:solidFill>
                      <a:schemeClr val="dk1"/>
                    </a:solidFill>
                  </a:rPr>
                  <a:t>.</a:t>
                </a:r>
              </a:p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dk1"/>
                    </a:solidFill>
                  </a:rPr>
                  <a:t>Electrons are </a:t>
                </a:r>
                <a:r>
                  <a:rPr lang="en-GB" dirty="0">
                    <a:solidFill>
                      <a:srgbClr val="7030A0"/>
                    </a:solidFill>
                  </a:rPr>
                  <a:t>trapped by the electrostatic potential</a:t>
                </a:r>
                <a:r>
                  <a:rPr lang="en-GB" dirty="0">
                    <a:solidFill>
                      <a:schemeClr val="dk1"/>
                    </a:solidFill>
                  </a:rPr>
                  <a:t> and accelerated in the same way.</a:t>
                </a:r>
              </a:p>
            </p:txBody>
          </p:sp>
        </mc:Choice>
        <mc:Fallback xmlns="">
          <p:sp>
            <p:nvSpPr>
              <p:cNvPr id="148" name="Google Shape;148;p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03" y="2993593"/>
                <a:ext cx="3573397" cy="1938407"/>
              </a:xfrm>
              <a:prstGeom prst="rect">
                <a:avLst/>
              </a:prstGeom>
              <a:blipFill>
                <a:blip r:embed="rId3"/>
                <a:stretch>
                  <a:fillRect l="-2726" t="-1887" r="-1533" b="-3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Google Shape;72;p14">
            <a:extLst>
              <a:ext uri="{FF2B5EF4-FFF2-40B4-BE49-F238E27FC236}">
                <a16:creationId xmlns:a16="http://schemas.microsoft.com/office/drawing/2014/main" xmlns="" id="{79762FF5-5F2B-1D48-5BEC-C180091FC076}"/>
              </a:ext>
            </a:extLst>
          </p:cNvPr>
          <p:cNvSpPr txBox="1"/>
          <p:nvPr/>
        </p:nvSpPr>
        <p:spPr>
          <a:xfrm>
            <a:off x="252000" y="660932"/>
            <a:ext cx="8427900" cy="421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7030A0"/>
                </a:solidFill>
              </a:rPr>
              <a:t>Shock Drift Acceleration (SDA)</a:t>
            </a:r>
          </a:p>
        </p:txBody>
      </p:sp>
      <p:sp>
        <p:nvSpPr>
          <p:cNvPr id="3" name="Google Shape;72;p14">
            <a:extLst>
              <a:ext uri="{FF2B5EF4-FFF2-40B4-BE49-F238E27FC236}">
                <a16:creationId xmlns:a16="http://schemas.microsoft.com/office/drawing/2014/main" xmlns="" id="{05BA4FF4-C423-FD9F-DB90-8E4AA64875A1}"/>
              </a:ext>
            </a:extLst>
          </p:cNvPr>
          <p:cNvSpPr txBox="1"/>
          <p:nvPr/>
        </p:nvSpPr>
        <p:spPr>
          <a:xfrm>
            <a:off x="252000" y="2571750"/>
            <a:ext cx="8427900" cy="421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7030A0"/>
                </a:solidFill>
              </a:rPr>
              <a:t>Shock Surfing Acceleration (SSA)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48;p22">
                <a:extLst>
                  <a:ext uri="{FF2B5EF4-FFF2-40B4-BE49-F238E27FC236}">
                    <a16:creationId xmlns:a16="http://schemas.microsoft.com/office/drawing/2014/main" xmlns="" id="{800E1A77-9636-D8F2-971D-E74E8866E982}"/>
                  </a:ext>
                </a:extLst>
              </p:cNvPr>
              <p:cNvSpPr txBox="1"/>
              <p:nvPr/>
            </p:nvSpPr>
            <p:spPr>
              <a:xfrm>
                <a:off x="501804" y="1077863"/>
                <a:ext cx="3573396" cy="14502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20350" rIns="0" bIns="0" anchor="t" anchorCtr="0">
                <a:noAutofit/>
              </a:bodyPr>
              <a:lstStyle/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dk1"/>
                    </a:solidFill>
                  </a:rPr>
                  <a:t>Electrons undergo the </a:t>
                </a:r>
                <a:r>
                  <a:rPr lang="en-GB" dirty="0">
                    <a:solidFill>
                      <a:srgbClr val="7030A0"/>
                    </a:solidFill>
                  </a:rPr>
                  <a:t>|</a:t>
                </a:r>
                <a:r>
                  <a:rPr lang="en-GB" b="1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GB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GB" dirty="0">
                    <a:solidFill>
                      <a:srgbClr val="7030A0"/>
                    </a:solidFill>
                  </a:rPr>
                  <a:t>-gradient drift</a:t>
                </a:r>
                <a:r>
                  <a:rPr lang="en-GB" dirty="0">
                    <a:solidFill>
                      <a:schemeClr val="dk1"/>
                    </a:solidFill>
                  </a:rPr>
                  <a:t> in the shock transition region.</a:t>
                </a:r>
              </a:p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dk1"/>
                    </a:solidFill>
                  </a:rPr>
                  <a:t>Acceleration is due to </a:t>
                </a:r>
                <a:r>
                  <a:rPr lang="en-GB" dirty="0">
                    <a:solidFill>
                      <a:srgbClr val="0000FF"/>
                    </a:solidFill>
                  </a:rPr>
                  <a:t>motional </a:t>
                </a:r>
                <a:r>
                  <a:rPr lang="en-GB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GB" dirty="0">
                    <a:solidFill>
                      <a:srgbClr val="0000FF"/>
                    </a:solidFill>
                  </a:rPr>
                  <a:t> field</a:t>
                </a:r>
                <a:r>
                  <a:rPr lang="en-GB" dirty="0">
                    <a:solidFill>
                      <a:schemeClr val="dk1"/>
                    </a:solidFill>
                  </a:rPr>
                  <a:t>:</a:t>
                </a:r>
              </a:p>
              <a:p>
                <a:pPr lvl="0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dk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chemeClr val="dk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b="0" i="1" smtClean="0">
                              <a:solidFill>
                                <a:schemeClr val="dk1"/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dk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  <m:r>
                        <a:rPr lang="en-GB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dk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dk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GB" i="1" smtClean="0">
                              <a:solidFill>
                                <a:schemeClr val="dk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up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GB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4" name="Google Shape;148;p22">
                <a:extLst>
                  <a:ext uri="{FF2B5EF4-FFF2-40B4-BE49-F238E27FC236}">
                    <a16:creationId xmlns:a16="http://schemas.microsoft.com/office/drawing/2014/main" id="{800E1A77-9636-D8F2-971D-E74E8866E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04" y="1077863"/>
                <a:ext cx="3573396" cy="1450282"/>
              </a:xfrm>
              <a:prstGeom prst="rect">
                <a:avLst/>
              </a:prstGeom>
              <a:blipFill>
                <a:blip r:embed="rId4"/>
                <a:stretch>
                  <a:fillRect l="-2726" t="-25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hape 162">
            <a:extLst>
              <a:ext uri="{FF2B5EF4-FFF2-40B4-BE49-F238E27FC236}">
                <a16:creationId xmlns:a16="http://schemas.microsoft.com/office/drawing/2014/main" xmlns="" id="{E119DA6C-9D3C-D846-6F41-A5519EB221A1}"/>
              </a:ext>
            </a:extLst>
          </p:cNvPr>
          <p:cNvCxnSpPr>
            <a:cxnSpLocks/>
          </p:cNvCxnSpPr>
          <p:nvPr/>
        </p:nvCxnSpPr>
        <p:spPr>
          <a:xfrm flipH="1" flipV="1">
            <a:off x="2815200" y="2426400"/>
            <a:ext cx="1008000" cy="221040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E8B15D1-1D6C-9FD0-0B3F-9563401C8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879" y="592030"/>
            <a:ext cx="3271434" cy="4464787"/>
          </a:xfrm>
          <a:prstGeom prst="rect">
            <a:avLst/>
          </a:prstGeom>
        </p:spPr>
      </p:pic>
      <p:sp>
        <p:nvSpPr>
          <p:cNvPr id="15" name="Google Shape;148;p22">
            <a:extLst>
              <a:ext uri="{FF2B5EF4-FFF2-40B4-BE49-F238E27FC236}">
                <a16:creationId xmlns:a16="http://schemas.microsoft.com/office/drawing/2014/main" xmlns="" id="{FC417861-E4E3-9EF6-B67E-73DECE201654}"/>
              </a:ext>
            </a:extLst>
          </p:cNvPr>
          <p:cNvSpPr txBox="1"/>
          <p:nvPr/>
        </p:nvSpPr>
        <p:spPr>
          <a:xfrm>
            <a:off x="7610507" y="4353680"/>
            <a:ext cx="1231200" cy="61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lvl="0">
              <a:spcAft>
                <a:spcPts val="600"/>
              </a:spcAft>
            </a:pP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Figs. by Matsumoto, Amano &amp; Hoshino (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ApJ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2012)</a:t>
            </a:r>
          </a:p>
        </p:txBody>
      </p:sp>
    </p:spTree>
    <p:extLst>
      <p:ext uri="{BB962C8B-B14F-4D97-AF65-F5344CB8AC3E}">
        <p14:creationId xmlns:p14="http://schemas.microsoft.com/office/powerpoint/2010/main" val="14547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161173" y="116019"/>
            <a:ext cx="8821654" cy="479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Electron acceleration at (quasi-)perpendicular SNR shocks</a:t>
            </a:r>
            <a:endParaRPr sz="2400" b="1" dirty="0"/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13</a:t>
            </a:fld>
            <a:endParaRPr/>
          </a:p>
        </p:txBody>
      </p:sp>
      <p:sp>
        <p:nvSpPr>
          <p:cNvPr id="2" name="Google Shape;72;p14">
            <a:extLst>
              <a:ext uri="{FF2B5EF4-FFF2-40B4-BE49-F238E27FC236}">
                <a16:creationId xmlns:a16="http://schemas.microsoft.com/office/drawing/2014/main" xmlns="" id="{79762FF5-5F2B-1D48-5BEC-C180091FC076}"/>
              </a:ext>
            </a:extLst>
          </p:cNvPr>
          <p:cNvSpPr txBox="1"/>
          <p:nvPr/>
        </p:nvSpPr>
        <p:spPr>
          <a:xfrm>
            <a:off x="252000" y="660932"/>
            <a:ext cx="8427900" cy="421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7030A0"/>
                </a:solidFill>
              </a:rPr>
              <a:t>Role of the </a:t>
            </a:r>
            <a:r>
              <a:rPr lang="en-US" sz="1600" b="1" dirty="0" err="1">
                <a:solidFill>
                  <a:srgbClr val="7030A0"/>
                </a:solidFill>
              </a:rPr>
              <a:t>Buneman</a:t>
            </a:r>
            <a:r>
              <a:rPr lang="en-US" sz="1600" b="1" dirty="0">
                <a:solidFill>
                  <a:srgbClr val="7030A0"/>
                </a:solidFill>
              </a:rPr>
              <a:t> instability for SSA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6862B2-2C82-886A-EE2C-66B796DCE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70" y="1053307"/>
            <a:ext cx="4667655" cy="397417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F19FE54-C846-296E-3D22-E1341AEA4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534" y="628140"/>
            <a:ext cx="2263986" cy="1943610"/>
          </a:xfrm>
          <a:prstGeom prst="rect">
            <a:avLst/>
          </a:prstGeom>
          <a:ln w="6350">
            <a:solidFill>
              <a:schemeClr val="dk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4341B3ED-1C16-C27E-6459-86A99A194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534" y="2716138"/>
            <a:ext cx="2261812" cy="1947079"/>
          </a:xfrm>
          <a:prstGeom prst="rect">
            <a:avLst/>
          </a:prstGeom>
          <a:noFill/>
          <a:ln w="6350">
            <a:solidFill>
              <a:schemeClr val="dk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Google Shape;148;p22">
            <a:extLst>
              <a:ext uri="{FF2B5EF4-FFF2-40B4-BE49-F238E27FC236}">
                <a16:creationId xmlns:a16="http://schemas.microsoft.com/office/drawing/2014/main" xmlns="" id="{93D09360-0B08-3E58-0049-F30AF99E40FF}"/>
              </a:ext>
            </a:extLst>
          </p:cNvPr>
          <p:cNvSpPr txBox="1"/>
          <p:nvPr/>
        </p:nvSpPr>
        <p:spPr>
          <a:xfrm>
            <a:off x="5186483" y="4819510"/>
            <a:ext cx="2568060" cy="21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lvl="0">
              <a:spcAft>
                <a:spcPts val="600"/>
              </a:spcAft>
            </a:pP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Figs. by Bohdan et al. (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ApJ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2019)</a:t>
            </a:r>
          </a:p>
        </p:txBody>
      </p:sp>
    </p:spTree>
    <p:extLst>
      <p:ext uri="{BB962C8B-B14F-4D97-AF65-F5344CB8AC3E}">
        <p14:creationId xmlns:p14="http://schemas.microsoft.com/office/powerpoint/2010/main" val="31246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161173" y="116019"/>
            <a:ext cx="8821654" cy="479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Electron acceleration at (quasi-)perpendicular SNR shocks</a:t>
            </a:r>
            <a:endParaRPr sz="2400" b="1" dirty="0"/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14</a:t>
            </a:fld>
            <a:endParaRPr/>
          </a:p>
        </p:txBody>
      </p:sp>
      <p:sp>
        <p:nvSpPr>
          <p:cNvPr id="2" name="Google Shape;72;p14">
            <a:extLst>
              <a:ext uri="{FF2B5EF4-FFF2-40B4-BE49-F238E27FC236}">
                <a16:creationId xmlns:a16="http://schemas.microsoft.com/office/drawing/2014/main" xmlns="" id="{79762FF5-5F2B-1D48-5BEC-C180091FC076}"/>
              </a:ext>
            </a:extLst>
          </p:cNvPr>
          <p:cNvSpPr txBox="1"/>
          <p:nvPr/>
        </p:nvSpPr>
        <p:spPr>
          <a:xfrm>
            <a:off x="252000" y="660932"/>
            <a:ext cx="8427900" cy="894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7030A0"/>
                </a:solidFill>
              </a:rPr>
              <a:t>SSA accompanied by </a:t>
            </a:r>
            <a:br>
              <a:rPr lang="en-US" sz="1600" b="1" dirty="0">
                <a:solidFill>
                  <a:srgbClr val="7030A0"/>
                </a:solidFill>
              </a:rPr>
            </a:br>
            <a:r>
              <a:rPr lang="en-US" sz="1600" b="1" dirty="0">
                <a:solidFill>
                  <a:srgbClr val="7030A0"/>
                </a:solidFill>
              </a:rPr>
              <a:t>acceleration at the magnetic</a:t>
            </a:r>
            <a:br>
              <a:rPr lang="en-US" sz="1600" b="1" dirty="0">
                <a:solidFill>
                  <a:srgbClr val="7030A0"/>
                </a:solidFill>
              </a:rPr>
            </a:br>
            <a:r>
              <a:rPr lang="en-US" sz="1600" b="1" dirty="0">
                <a:solidFill>
                  <a:srgbClr val="7030A0"/>
                </a:solidFill>
              </a:rPr>
              <a:t>reconnection regions</a:t>
            </a:r>
          </a:p>
        </p:txBody>
      </p:sp>
      <p:pic>
        <p:nvPicPr>
          <p:cNvPr id="3" name="Obraz 2" descr="Obraz zawierający zrzut ekranu, tekst, Wielobarwność, wyświetlacz&#10;&#10;Opis wygenerowany automatycznie">
            <a:extLst>
              <a:ext uri="{FF2B5EF4-FFF2-40B4-BE49-F238E27FC236}">
                <a16:creationId xmlns:a16="http://schemas.microsoft.com/office/drawing/2014/main" xmlns="" id="{6C10CC07-5AF1-1D4C-FB31-F7259D50E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650" y="638346"/>
            <a:ext cx="5048250" cy="4310063"/>
          </a:xfrm>
          <a:prstGeom prst="rect">
            <a:avLst/>
          </a:prstGeom>
        </p:spPr>
      </p:pic>
      <p:sp>
        <p:nvSpPr>
          <p:cNvPr id="4" name="Google Shape;148;p22">
            <a:extLst>
              <a:ext uri="{FF2B5EF4-FFF2-40B4-BE49-F238E27FC236}">
                <a16:creationId xmlns:a16="http://schemas.microsoft.com/office/drawing/2014/main" xmlns="" id="{5FA5995A-9DC7-05C4-1145-EF554EB38195}"/>
              </a:ext>
            </a:extLst>
          </p:cNvPr>
          <p:cNvSpPr txBox="1"/>
          <p:nvPr/>
        </p:nvSpPr>
        <p:spPr>
          <a:xfrm>
            <a:off x="464100" y="1620986"/>
            <a:ext cx="3027900" cy="202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177800" lvl="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</a:rPr>
              <a:t>Ion Weibel instability results in the strong magnetic turbulence in the transition region.</a:t>
            </a:r>
          </a:p>
          <a:p>
            <a:pPr marL="177800" lvl="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</a:rPr>
              <a:t>Filaments with magnetic islands arise.</a:t>
            </a:r>
          </a:p>
          <a:p>
            <a:pPr marL="177800" lvl="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</a:rPr>
              <a:t>Electrons are accelerated at the reconnection X-points.</a:t>
            </a:r>
          </a:p>
        </p:txBody>
      </p:sp>
    </p:spTree>
    <p:extLst>
      <p:ext uri="{BB962C8B-B14F-4D97-AF65-F5344CB8AC3E}">
        <p14:creationId xmlns:p14="http://schemas.microsoft.com/office/powerpoint/2010/main" val="8808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161173" y="116019"/>
            <a:ext cx="8821654" cy="479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Electron acceleration at shocks in galaxy clusters</a:t>
            </a:r>
            <a:endParaRPr sz="2400" b="1" dirty="0"/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15</a:t>
            </a:fld>
            <a:endParaRPr/>
          </a:p>
        </p:txBody>
      </p:sp>
      <p:sp>
        <p:nvSpPr>
          <p:cNvPr id="2" name="Google Shape;72;p14">
            <a:extLst>
              <a:ext uri="{FF2B5EF4-FFF2-40B4-BE49-F238E27FC236}">
                <a16:creationId xmlns:a16="http://schemas.microsoft.com/office/drawing/2014/main" xmlns="" id="{79762FF5-5F2B-1D48-5BEC-C180091FC076}"/>
              </a:ext>
            </a:extLst>
          </p:cNvPr>
          <p:cNvSpPr txBox="1"/>
          <p:nvPr/>
        </p:nvSpPr>
        <p:spPr>
          <a:xfrm>
            <a:off x="252000" y="660932"/>
            <a:ext cx="5299200" cy="426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srgbClr val="7030A0"/>
                </a:solidFill>
              </a:rPr>
              <a:t>Mpc</a:t>
            </a:r>
            <a:r>
              <a:rPr lang="en-US" sz="1600" b="1" dirty="0">
                <a:solidFill>
                  <a:srgbClr val="7030A0"/>
                </a:solidFill>
              </a:rPr>
              <a:t>-scale merger shocks in galaxy clusters: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48;p22">
                <a:extLst>
                  <a:ext uri="{FF2B5EF4-FFF2-40B4-BE49-F238E27FC236}">
                    <a16:creationId xmlns:a16="http://schemas.microsoft.com/office/drawing/2014/main" xmlns="" id="{5FA5995A-9DC7-05C4-1145-EF554EB38195}"/>
                  </a:ext>
                </a:extLst>
              </p:cNvPr>
              <p:cNvSpPr txBox="1"/>
              <p:nvPr/>
            </p:nvSpPr>
            <p:spPr>
              <a:xfrm>
                <a:off x="464100" y="1087200"/>
                <a:ext cx="4223100" cy="193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20350" rIns="0" bIns="0" anchor="t" anchorCtr="0">
                <a:noAutofit/>
              </a:bodyPr>
              <a:lstStyle/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dk1"/>
                    </a:solidFill>
                  </a:rPr>
                  <a:t>Propagate in hot weakly magnetized plasma with high plasma beta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GB" dirty="0">
                    <a:solidFill>
                      <a:schemeClr val="dk1"/>
                    </a:solidFill>
                  </a:rPr>
                  <a:t>.</a:t>
                </a:r>
              </a:p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dk1"/>
                    </a:solidFill>
                  </a:rPr>
                  <a:t>Have low Mach numbers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≲4</m:t>
                    </m:r>
                  </m:oMath>
                </a14:m>
                <a:r>
                  <a:rPr lang="en-GB" dirty="0">
                    <a:solidFill>
                      <a:schemeClr val="dk1"/>
                    </a:solidFill>
                  </a:rPr>
                  <a:t>.</a:t>
                </a:r>
              </a:p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dk1"/>
                    </a:solidFill>
                  </a:rPr>
                  <a:t>Physical conditions are not appropriate for SSA or </a:t>
                </a:r>
                <a:r>
                  <a:rPr lang="en-GB" dirty="0" err="1">
                    <a:solidFill>
                      <a:schemeClr val="dk1"/>
                    </a:solidFill>
                  </a:rPr>
                  <a:t>Buneman</a:t>
                </a:r>
                <a:r>
                  <a:rPr lang="en-GB" dirty="0">
                    <a:solidFill>
                      <a:schemeClr val="dk1"/>
                    </a:solidFill>
                  </a:rPr>
                  <a:t> instability.</a:t>
                </a:r>
              </a:p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7030A0"/>
                    </a:solidFill>
                  </a:rPr>
                  <a:t>X-ray</a:t>
                </a:r>
                <a:r>
                  <a:rPr lang="en-GB" dirty="0">
                    <a:solidFill>
                      <a:schemeClr val="dk1"/>
                    </a:solidFill>
                  </a:rPr>
                  <a:t> and synchrotron </a:t>
                </a:r>
                <a:r>
                  <a:rPr lang="en-GB" b="1" dirty="0">
                    <a:solidFill>
                      <a:srgbClr val="7030A0"/>
                    </a:solidFill>
                  </a:rPr>
                  <a:t>radio emission</a:t>
                </a:r>
                <a:r>
                  <a:rPr lang="en-GB" dirty="0">
                    <a:solidFill>
                      <a:schemeClr val="dk1"/>
                    </a:solidFill>
                  </a:rPr>
                  <a:t> indicate the electron acceleration to non-thermal energies.</a:t>
                </a:r>
              </a:p>
            </p:txBody>
          </p:sp>
        </mc:Choice>
        <mc:Fallback xmlns="">
          <p:sp>
            <p:nvSpPr>
              <p:cNvPr id="4" name="Google Shape;148;p22">
                <a:extLst>
                  <a:ext uri="{FF2B5EF4-FFF2-40B4-BE49-F238E27FC236}">
                    <a16:creationId xmlns:a16="http://schemas.microsoft.com/office/drawing/2014/main" id="{5FA5995A-9DC7-05C4-1145-EF554EB38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00" y="1087200"/>
                <a:ext cx="4223100" cy="1936800"/>
              </a:xfrm>
              <a:prstGeom prst="rect">
                <a:avLst/>
              </a:prstGeom>
              <a:blipFill>
                <a:blip r:embed="rId3"/>
                <a:stretch>
                  <a:fillRect l="-2309" t="-1887" r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Illustration of different components in the merging cluster CIZA... |  Download Scientific Diagram">
            <a:extLst>
              <a:ext uri="{FF2B5EF4-FFF2-40B4-BE49-F238E27FC236}">
                <a16:creationId xmlns:a16="http://schemas.microsoft.com/office/drawing/2014/main" xmlns="" id="{51E041B0-ACDF-37E2-188C-875B09A8B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577" y="930603"/>
            <a:ext cx="2833688" cy="2833688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48;p22">
            <a:extLst>
              <a:ext uri="{FF2B5EF4-FFF2-40B4-BE49-F238E27FC236}">
                <a16:creationId xmlns:a16="http://schemas.microsoft.com/office/drawing/2014/main" xmlns="" id="{D49C3254-28CD-77D7-FA8A-B87B0F955A1C}"/>
              </a:ext>
            </a:extLst>
          </p:cNvPr>
          <p:cNvSpPr txBox="1"/>
          <p:nvPr/>
        </p:nvSpPr>
        <p:spPr>
          <a:xfrm>
            <a:off x="579300" y="3079468"/>
            <a:ext cx="4280700" cy="866132"/>
          </a:xfrm>
          <a:prstGeom prst="rect">
            <a:avLst/>
          </a:prstGeom>
          <a:solidFill>
            <a:schemeClr val="lt1"/>
          </a:solidFill>
          <a:ln w="6350">
            <a:solidFill>
              <a:schemeClr val="dk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20350" rIns="0" bIns="0" anchor="t" anchorCtr="0"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dk1"/>
                </a:solidFill>
              </a:rPr>
              <a:t>Series of recent studies showed the important role</a:t>
            </a:r>
            <a:br>
              <a:rPr lang="en-GB" dirty="0">
                <a:solidFill>
                  <a:schemeClr val="dk1"/>
                </a:solidFill>
              </a:rPr>
            </a:br>
            <a:r>
              <a:rPr lang="en-GB" dirty="0">
                <a:solidFill>
                  <a:schemeClr val="dk1"/>
                </a:solidFill>
              </a:rPr>
              <a:t>of </a:t>
            </a:r>
            <a:r>
              <a:rPr lang="en-GB" b="1" dirty="0">
                <a:solidFill>
                  <a:srgbClr val="7030A0"/>
                </a:solidFill>
              </a:rPr>
              <a:t>SDA</a:t>
            </a:r>
            <a:r>
              <a:rPr lang="en-GB" dirty="0">
                <a:solidFill>
                  <a:schemeClr val="dk1"/>
                </a:solidFill>
              </a:rPr>
              <a:t> or stochastic SDA (</a:t>
            </a:r>
            <a:r>
              <a:rPr lang="en-GB" b="1" dirty="0">
                <a:solidFill>
                  <a:srgbClr val="7030A0"/>
                </a:solidFill>
              </a:rPr>
              <a:t>SSDA</a:t>
            </a:r>
            <a:r>
              <a:rPr lang="en-GB" dirty="0">
                <a:solidFill>
                  <a:schemeClr val="dk1"/>
                </a:solidFill>
              </a:rPr>
              <a:t>) processes for electron acceleration at such physical conditions.</a:t>
            </a:r>
          </a:p>
        </p:txBody>
      </p:sp>
      <p:sp>
        <p:nvSpPr>
          <p:cNvPr id="8" name="Google Shape;148;p22">
            <a:extLst>
              <a:ext uri="{FF2B5EF4-FFF2-40B4-BE49-F238E27FC236}">
                <a16:creationId xmlns:a16="http://schemas.microsoft.com/office/drawing/2014/main" xmlns="" id="{2AC7998F-2DC9-3A2C-CEA3-A666A7449242}"/>
              </a:ext>
            </a:extLst>
          </p:cNvPr>
          <p:cNvSpPr txBox="1"/>
          <p:nvPr/>
        </p:nvSpPr>
        <p:spPr>
          <a:xfrm>
            <a:off x="2013963" y="4212897"/>
            <a:ext cx="5145610" cy="630883"/>
          </a:xfrm>
          <a:prstGeom prst="rect">
            <a:avLst/>
          </a:prstGeom>
          <a:solidFill>
            <a:schemeClr val="lt1"/>
          </a:solidFill>
          <a:ln w="6350">
            <a:solidFill>
              <a:schemeClr val="dk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20350" rIns="0" bIns="0" anchor="t" anchorCtr="0"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7030A0"/>
                </a:solidFill>
              </a:rPr>
              <a:t>SSDA</a:t>
            </a:r>
            <a:r>
              <a:rPr lang="en-GB" dirty="0">
                <a:solidFill>
                  <a:schemeClr val="dk1"/>
                </a:solidFill>
              </a:rPr>
              <a:t> is a kind of SDA process accompanied by the elastic pitch-angle scattering of electrons by the magnetic turbulence.</a:t>
            </a:r>
          </a:p>
        </p:txBody>
      </p:sp>
    </p:spTree>
    <p:extLst>
      <p:ext uri="{BB962C8B-B14F-4D97-AF65-F5344CB8AC3E}">
        <p14:creationId xmlns:p14="http://schemas.microsoft.com/office/powerpoint/2010/main" val="37585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xmlns="" id="{8653B1B6-CBBD-8CC5-DD93-9B68F4425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>
            <a:extLst>
              <a:ext uri="{FF2B5EF4-FFF2-40B4-BE49-F238E27FC236}">
                <a16:creationId xmlns:a16="http://schemas.microsoft.com/office/drawing/2014/main" xmlns="" id="{A1EE9BD0-DA03-7067-8542-5447883050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173" y="116019"/>
            <a:ext cx="8821654" cy="479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Electron acceleration at shocks in galaxy clusters</a:t>
            </a:r>
            <a:endParaRPr sz="2400" b="1" dirty="0"/>
          </a:p>
        </p:txBody>
      </p:sp>
      <p:sp>
        <p:nvSpPr>
          <p:cNvPr id="147" name="Google Shape;147;p22">
            <a:extLst>
              <a:ext uri="{FF2B5EF4-FFF2-40B4-BE49-F238E27FC236}">
                <a16:creationId xmlns:a16="http://schemas.microsoft.com/office/drawing/2014/main" xmlns="" id="{0ADD1260-DC16-EA3D-ECEA-3EF4B96ACF8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16</a:t>
            </a:fld>
            <a:endParaRPr/>
          </a:p>
        </p:txBody>
      </p:sp>
      <p:pic>
        <p:nvPicPr>
          <p:cNvPr id="7" name="Рисунок 6" descr="Зображення, що містить текст, знімок екрана, Барвистість, Прямокутник&#10;&#10;Автоматично згенерований опис">
            <a:extLst>
              <a:ext uri="{FF2B5EF4-FFF2-40B4-BE49-F238E27FC236}">
                <a16:creationId xmlns:a16="http://schemas.microsoft.com/office/drawing/2014/main" xmlns="" id="{9FC93C27-8819-0412-2046-0BEA867E6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938" y="832942"/>
            <a:ext cx="3454610" cy="3851461"/>
          </a:xfrm>
          <a:prstGeom prst="rect">
            <a:avLst/>
          </a:prstGeom>
        </p:spPr>
      </p:pic>
      <p:pic>
        <p:nvPicPr>
          <p:cNvPr id="10" name="Рисунок 9" descr="Зображення, що містить текст, знімок екрана, Барвистість&#10;&#10;Автоматично згенерований опис">
            <a:extLst>
              <a:ext uri="{FF2B5EF4-FFF2-40B4-BE49-F238E27FC236}">
                <a16:creationId xmlns:a16="http://schemas.microsoft.com/office/drawing/2014/main" xmlns="" id="{65C7996A-C6FD-040F-FEE9-9FD089A2C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548" y="832943"/>
            <a:ext cx="3454610" cy="3851461"/>
          </a:xfrm>
          <a:prstGeom prst="rect">
            <a:avLst/>
          </a:prstGeom>
        </p:spPr>
      </p:pic>
      <p:sp>
        <p:nvSpPr>
          <p:cNvPr id="16" name="Google Shape;148;p22">
            <a:extLst>
              <a:ext uri="{FF2B5EF4-FFF2-40B4-BE49-F238E27FC236}">
                <a16:creationId xmlns:a16="http://schemas.microsoft.com/office/drawing/2014/main" xmlns="" id="{22EA5FCC-70BC-8110-169A-F3EAA590AD22}"/>
              </a:ext>
            </a:extLst>
          </p:cNvPr>
          <p:cNvSpPr txBox="1"/>
          <p:nvPr/>
        </p:nvSpPr>
        <p:spPr>
          <a:xfrm>
            <a:off x="161174" y="3184256"/>
            <a:ext cx="1950764" cy="173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177800" lvl="0" indent="-177800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solidFill>
                  <a:schemeClr val="dk1"/>
                </a:solidFill>
              </a:rPr>
              <a:t>Electron </a:t>
            </a:r>
            <a:r>
              <a:rPr lang="en-GB" sz="1200" b="1" dirty="0">
                <a:solidFill>
                  <a:srgbClr val="7030A0"/>
                </a:solidFill>
              </a:rPr>
              <a:t>whistlers</a:t>
            </a:r>
            <a:r>
              <a:rPr lang="en-GB" sz="1200" dirty="0">
                <a:solidFill>
                  <a:schemeClr val="dk1"/>
                </a:solidFill>
              </a:rPr>
              <a:t>.</a:t>
            </a:r>
          </a:p>
          <a:p>
            <a:pPr marL="177800" lvl="0" indent="-177800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solidFill>
                  <a:schemeClr val="dk1"/>
                </a:solidFill>
              </a:rPr>
              <a:t>Magnetic waves due to oblique mode of electron firehose instability (EFI), or </a:t>
            </a:r>
            <a:r>
              <a:rPr lang="en-GB" sz="1200" b="1" dirty="0">
                <a:solidFill>
                  <a:srgbClr val="7030A0"/>
                </a:solidFill>
              </a:rPr>
              <a:t>EFI-waves</a:t>
            </a:r>
            <a:r>
              <a:rPr lang="en-GB" sz="1200" dirty="0">
                <a:solidFill>
                  <a:schemeClr val="dk1"/>
                </a:solidFill>
              </a:rPr>
              <a:t>.</a:t>
            </a:r>
          </a:p>
          <a:p>
            <a:pPr marL="177800" lvl="0" indent="-177800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solidFill>
                  <a:schemeClr val="dk1"/>
                </a:solidFill>
              </a:rPr>
              <a:t>Shock </a:t>
            </a:r>
            <a:r>
              <a:rPr lang="en-GB" sz="1200" b="1" dirty="0">
                <a:solidFill>
                  <a:srgbClr val="7030A0"/>
                </a:solidFill>
              </a:rPr>
              <a:t>rippling modes</a:t>
            </a:r>
            <a:r>
              <a:rPr lang="en-GB" sz="1200" dirty="0">
                <a:solidFill>
                  <a:schemeClr val="dk1"/>
                </a:solidFill>
              </a:rPr>
              <a:t> due to Alfven ion cyclotron (AIC) instability.</a:t>
            </a:r>
          </a:p>
        </p:txBody>
      </p:sp>
      <p:sp>
        <p:nvSpPr>
          <p:cNvPr id="17" name="Google Shape;72;p14">
            <a:extLst>
              <a:ext uri="{FF2B5EF4-FFF2-40B4-BE49-F238E27FC236}">
                <a16:creationId xmlns:a16="http://schemas.microsoft.com/office/drawing/2014/main" xmlns="" id="{B471BDFE-7594-D0B1-EC5D-D0BD9918F38A}"/>
              </a:ext>
            </a:extLst>
          </p:cNvPr>
          <p:cNvSpPr txBox="1"/>
          <p:nvPr/>
        </p:nvSpPr>
        <p:spPr>
          <a:xfrm>
            <a:off x="161173" y="2758672"/>
            <a:ext cx="2213432" cy="425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Wave modes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107E02-F8A2-CE1D-257C-C3529920B020}"/>
              </a:ext>
            </a:extLst>
          </p:cNvPr>
          <p:cNvSpPr txBox="1"/>
          <p:nvPr/>
        </p:nvSpPr>
        <p:spPr>
          <a:xfrm flipH="1">
            <a:off x="3355690" y="2920323"/>
            <a:ext cx="156118" cy="215444"/>
          </a:xfrm>
          <a:prstGeom prst="rect">
            <a:avLst/>
          </a:prstGeom>
          <a:solidFill>
            <a:schemeClr val="lt1"/>
          </a:solidFill>
          <a:ln w="6350">
            <a:solidFill>
              <a:srgbClr val="00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800" b="1" dirty="0">
                <a:solidFill>
                  <a:schemeClr val="dk1"/>
                </a:solidFill>
              </a:rPr>
              <a:t>1</a:t>
            </a:r>
            <a:endParaRPr lang="pl-PL" sz="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B9A9F5-A4D8-A4C3-404B-749AF9755838}"/>
              </a:ext>
            </a:extLst>
          </p:cNvPr>
          <p:cNvSpPr txBox="1"/>
          <p:nvPr/>
        </p:nvSpPr>
        <p:spPr>
          <a:xfrm flipH="1">
            <a:off x="7118255" y="2677907"/>
            <a:ext cx="156118" cy="215444"/>
          </a:xfrm>
          <a:prstGeom prst="rect">
            <a:avLst/>
          </a:prstGeom>
          <a:solidFill>
            <a:schemeClr val="lt1"/>
          </a:solidFill>
          <a:ln w="6350">
            <a:solidFill>
              <a:srgbClr val="00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800" b="1" dirty="0">
                <a:solidFill>
                  <a:schemeClr val="dk1"/>
                </a:solidFill>
              </a:rPr>
              <a:t>2</a:t>
            </a:r>
            <a:endParaRPr lang="pl-PL" sz="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484365-7BFD-6191-7933-3E57157598EC}"/>
              </a:ext>
            </a:extLst>
          </p:cNvPr>
          <p:cNvSpPr txBox="1"/>
          <p:nvPr/>
        </p:nvSpPr>
        <p:spPr>
          <a:xfrm flipH="1">
            <a:off x="6789977" y="970539"/>
            <a:ext cx="146019" cy="215444"/>
          </a:xfrm>
          <a:prstGeom prst="rect">
            <a:avLst/>
          </a:prstGeom>
          <a:solidFill>
            <a:schemeClr val="lt1"/>
          </a:solidFill>
          <a:ln w="6350">
            <a:solidFill>
              <a:srgbClr val="00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800" b="1" dirty="0">
                <a:solidFill>
                  <a:schemeClr val="dk1"/>
                </a:solidFill>
              </a:rPr>
              <a:t>3</a:t>
            </a:r>
            <a:endParaRPr lang="pl-PL" sz="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148;p22">
                <a:extLst>
                  <a:ext uri="{FF2B5EF4-FFF2-40B4-BE49-F238E27FC236}">
                    <a16:creationId xmlns:a16="http://schemas.microsoft.com/office/drawing/2014/main" xmlns="" id="{844EC01D-A540-18D4-0321-E90207929092}"/>
                  </a:ext>
                </a:extLst>
              </p:cNvPr>
              <p:cNvSpPr txBox="1"/>
              <p:nvPr/>
            </p:nvSpPr>
            <p:spPr>
              <a:xfrm>
                <a:off x="161174" y="1136818"/>
                <a:ext cx="1950764" cy="1406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20350" rIns="0" bIns="0" anchor="t" anchorCtr="0">
                <a:noAutofit/>
              </a:bodyPr>
              <a:lstStyle/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chemeClr val="dk1"/>
                    </a:solidFill>
                  </a:rPr>
                  <a:t>Quasi-perpendicular.</a:t>
                </a:r>
              </a:p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chemeClr val="dk1"/>
                    </a:solidFill>
                  </a:rPr>
                  <a:t>Sonic Mach number</a:t>
                </a:r>
                <a:br>
                  <a:rPr lang="en-GB" sz="1200" dirty="0">
                    <a:solidFill>
                      <a:schemeClr val="dk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sz="120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1200" dirty="0">
                    <a:solidFill>
                      <a:schemeClr val="dk1"/>
                    </a:solidFill>
                  </a:rPr>
                  <a:t>.</a:t>
                </a:r>
              </a:p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chemeClr val="dk1"/>
                    </a:solidFill>
                  </a:rPr>
                  <a:t>Plasma temperature</a:t>
                </a:r>
                <a:br>
                  <a:rPr lang="en-GB" sz="1200" dirty="0">
                    <a:solidFill>
                      <a:schemeClr val="dk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120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2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chemeClr val="dk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12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2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GB" sz="1200" dirty="0">
                    <a:solidFill>
                      <a:schemeClr val="dk1"/>
                    </a:solidFill>
                  </a:rPr>
                  <a:t> (</a:t>
                </a:r>
                <a:r>
                  <a:rPr lang="en-GB" sz="1200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 keV</a:t>
                </a:r>
                <a:r>
                  <a:rPr lang="en-GB" sz="1200" dirty="0">
                    <a:solidFill>
                      <a:schemeClr val="dk1"/>
                    </a:solidFill>
                  </a:rPr>
                  <a:t>).</a:t>
                </a:r>
              </a:p>
              <a:p>
                <a:pPr marL="177800" lvl="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200" dirty="0">
                    <a:solidFill>
                      <a:schemeClr val="dk1"/>
                    </a:solidFill>
                  </a:rPr>
                  <a:t>Plasma beta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sz="120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sz="1200" dirty="0">
                    <a:solidFill>
                      <a:schemeClr val="dk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" name="Google Shape;148;p22">
                <a:extLst>
                  <a:ext uri="{FF2B5EF4-FFF2-40B4-BE49-F238E27FC236}">
                    <a16:creationId xmlns:a16="http://schemas.microsoft.com/office/drawing/2014/main" id="{844EC01D-A540-18D4-0321-E90207929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74" y="1136818"/>
                <a:ext cx="1950764" cy="1406414"/>
              </a:xfrm>
              <a:prstGeom prst="rect">
                <a:avLst/>
              </a:prstGeom>
              <a:blipFill>
                <a:blip r:embed="rId5"/>
                <a:stretch>
                  <a:fillRect l="-4375" t="-2165" b="-21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Google Shape;72;p14">
            <a:extLst>
              <a:ext uri="{FF2B5EF4-FFF2-40B4-BE49-F238E27FC236}">
                <a16:creationId xmlns:a16="http://schemas.microsoft.com/office/drawing/2014/main" xmlns="" id="{6572B637-CAF2-0B43-41E1-DEFFC832F1CF}"/>
              </a:ext>
            </a:extLst>
          </p:cNvPr>
          <p:cNvSpPr txBox="1"/>
          <p:nvPr/>
        </p:nvSpPr>
        <p:spPr>
          <a:xfrm>
            <a:off x="161173" y="711235"/>
            <a:ext cx="2801767" cy="425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7030A0"/>
                </a:solidFill>
              </a:rPr>
              <a:t>Shock parameters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484365-7BFD-6191-7933-3E57157598EC}"/>
              </a:ext>
            </a:extLst>
          </p:cNvPr>
          <p:cNvSpPr txBox="1"/>
          <p:nvPr/>
        </p:nvSpPr>
        <p:spPr>
          <a:xfrm flipH="1">
            <a:off x="6811745" y="2167995"/>
            <a:ext cx="146019" cy="215444"/>
          </a:xfrm>
          <a:prstGeom prst="rect">
            <a:avLst/>
          </a:prstGeom>
          <a:solidFill>
            <a:schemeClr val="lt1"/>
          </a:solidFill>
          <a:ln w="6350">
            <a:solidFill>
              <a:srgbClr val="000000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800" b="1" dirty="0">
                <a:solidFill>
                  <a:schemeClr val="dk1"/>
                </a:solidFill>
              </a:rPr>
              <a:t>3</a:t>
            </a:r>
            <a:endParaRPr lang="pl-PL" sz="800" b="1" dirty="0"/>
          </a:p>
        </p:txBody>
      </p:sp>
    </p:spTree>
    <p:extLst>
      <p:ext uri="{BB962C8B-B14F-4D97-AF65-F5344CB8AC3E}">
        <p14:creationId xmlns:p14="http://schemas.microsoft.com/office/powerpoint/2010/main" val="239531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4" grpId="0" animBg="1"/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xmlns="" id="{146A3FA9-7F7B-080A-6C17-3F81FEF1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>
            <a:extLst>
              <a:ext uri="{FF2B5EF4-FFF2-40B4-BE49-F238E27FC236}">
                <a16:creationId xmlns:a16="http://schemas.microsoft.com/office/drawing/2014/main" xmlns="" id="{6104E02C-33AD-14C4-3F56-BB9A03A8F6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173" y="116019"/>
            <a:ext cx="8821654" cy="479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Electron acceleration at shocks in galaxy clusters</a:t>
            </a:r>
            <a:endParaRPr sz="2400" b="1" dirty="0"/>
          </a:p>
        </p:txBody>
      </p:sp>
      <p:sp>
        <p:nvSpPr>
          <p:cNvPr id="147" name="Google Shape;147;p22">
            <a:extLst>
              <a:ext uri="{FF2B5EF4-FFF2-40B4-BE49-F238E27FC236}">
                <a16:creationId xmlns:a16="http://schemas.microsoft.com/office/drawing/2014/main" xmlns="" id="{6F0AA6D6-64C8-4194-9234-12A655662D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17</a:t>
            </a:fld>
            <a:endParaRPr dirty="0"/>
          </a:p>
        </p:txBody>
      </p:sp>
      <p:pic>
        <p:nvPicPr>
          <p:cNvPr id="3" name="Рисунок 2" descr="Зображення, що містить текст, схема, ряд, Графік&#10;&#10;Автоматично згенерований опис">
            <a:extLst>
              <a:ext uri="{FF2B5EF4-FFF2-40B4-BE49-F238E27FC236}">
                <a16:creationId xmlns:a16="http://schemas.microsoft.com/office/drawing/2014/main" xmlns="" id="{019DC83D-A794-748B-5F4E-D1A468851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07" y="1492756"/>
            <a:ext cx="2871222" cy="2157988"/>
          </a:xfrm>
          <a:prstGeom prst="rect">
            <a:avLst/>
          </a:prstGeom>
        </p:spPr>
      </p:pic>
      <p:pic>
        <p:nvPicPr>
          <p:cNvPr id="5" name="Рисунок 4" descr="Зображення, що містить текст, схема, Графік, ряд&#10;&#10;Автоматично згенерований опис">
            <a:extLst>
              <a:ext uri="{FF2B5EF4-FFF2-40B4-BE49-F238E27FC236}">
                <a16:creationId xmlns:a16="http://schemas.microsoft.com/office/drawing/2014/main" xmlns="" id="{03B9A798-E463-8871-ADAE-69B487D6B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130" y="1492756"/>
            <a:ext cx="4318263" cy="2157988"/>
          </a:xfrm>
          <a:prstGeom prst="rect">
            <a:avLst/>
          </a:prstGeom>
        </p:spPr>
      </p:pic>
      <p:sp>
        <p:nvSpPr>
          <p:cNvPr id="6" name="Google Shape;72;p14">
            <a:extLst>
              <a:ext uri="{FF2B5EF4-FFF2-40B4-BE49-F238E27FC236}">
                <a16:creationId xmlns:a16="http://schemas.microsoft.com/office/drawing/2014/main" xmlns="" id="{2E78DDB2-BB98-8A06-4AD4-27AD685FC5ED}"/>
              </a:ext>
            </a:extLst>
          </p:cNvPr>
          <p:cNvSpPr txBox="1"/>
          <p:nvPr/>
        </p:nvSpPr>
        <p:spPr>
          <a:xfrm>
            <a:off x="252000" y="644762"/>
            <a:ext cx="7169526" cy="49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7030A0"/>
                </a:solidFill>
              </a:rPr>
              <a:t>Evolution of the electron energy distributions</a:t>
            </a:r>
          </a:p>
        </p:txBody>
      </p:sp>
      <p:sp>
        <p:nvSpPr>
          <p:cNvPr id="8" name="Google Shape;148;p22">
            <a:extLst>
              <a:ext uri="{FF2B5EF4-FFF2-40B4-BE49-F238E27FC236}">
                <a16:creationId xmlns:a16="http://schemas.microsoft.com/office/drawing/2014/main" xmlns="" id="{89A707ED-8236-7EE3-E674-F199C0834EA1}"/>
              </a:ext>
            </a:extLst>
          </p:cNvPr>
          <p:cNvSpPr txBox="1"/>
          <p:nvPr/>
        </p:nvSpPr>
        <p:spPr>
          <a:xfrm>
            <a:off x="4294438" y="4006363"/>
            <a:ext cx="4452370" cy="429259"/>
          </a:xfrm>
          <a:prstGeom prst="rect">
            <a:avLst/>
          </a:prstGeom>
          <a:solidFill>
            <a:schemeClr val="lt1"/>
          </a:solidFill>
          <a:ln w="6350">
            <a:solidFill>
              <a:schemeClr val="dk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20350" rIns="0" bIns="0" anchor="t" anchorCtr="0"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dk1"/>
                </a:solidFill>
              </a:rPr>
              <a:t>This correlates with appearance of the shock rippling.</a:t>
            </a:r>
          </a:p>
        </p:txBody>
      </p:sp>
      <p:cxnSp>
        <p:nvCxnSpPr>
          <p:cNvPr id="9" name="Shape 162">
            <a:extLst>
              <a:ext uri="{FF2B5EF4-FFF2-40B4-BE49-F238E27FC236}">
                <a16:creationId xmlns:a16="http://schemas.microsoft.com/office/drawing/2014/main" xmlns="" id="{B4CABC69-927B-D281-F2C7-7A8C90282F5F}"/>
              </a:ext>
            </a:extLst>
          </p:cNvPr>
          <p:cNvCxnSpPr>
            <a:cxnSpLocks/>
          </p:cNvCxnSpPr>
          <p:nvPr/>
        </p:nvCxnSpPr>
        <p:spPr>
          <a:xfrm flipH="1" flipV="1">
            <a:off x="4988312" y="2862145"/>
            <a:ext cx="536861" cy="1048215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4" name="Google Shape;148;p22">
            <a:extLst>
              <a:ext uri="{FF2B5EF4-FFF2-40B4-BE49-F238E27FC236}">
                <a16:creationId xmlns:a16="http://schemas.microsoft.com/office/drawing/2014/main" xmlns="" id="{E3118B78-CE4D-2043-A000-61A66CBDE7E1}"/>
              </a:ext>
            </a:extLst>
          </p:cNvPr>
          <p:cNvSpPr txBox="1"/>
          <p:nvPr/>
        </p:nvSpPr>
        <p:spPr>
          <a:xfrm>
            <a:off x="408836" y="3813716"/>
            <a:ext cx="3494091" cy="1048215"/>
          </a:xfrm>
          <a:prstGeom prst="rect">
            <a:avLst/>
          </a:prstGeom>
          <a:solidFill>
            <a:schemeClr val="lt1"/>
          </a:solidFill>
          <a:ln w="6350">
            <a:solidFill>
              <a:schemeClr val="dk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20350" rIns="0" bIns="0" anchor="t" anchorCtr="0"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dk1"/>
                </a:solidFill>
              </a:rPr>
              <a:t>Electron kinetic energies reach the values much higher than SDA theory prediction. 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7030A0"/>
                </a:solidFill>
              </a:rPr>
              <a:t>The dominating process is SSDA.</a:t>
            </a:r>
          </a:p>
        </p:txBody>
      </p:sp>
    </p:spTree>
    <p:extLst>
      <p:ext uri="{BB962C8B-B14F-4D97-AF65-F5344CB8AC3E}">
        <p14:creationId xmlns:p14="http://schemas.microsoft.com/office/powerpoint/2010/main" val="143686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xmlns="" id="{E8A356E2-719B-B487-F3DD-1D680DC37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0300" y="784740"/>
            <a:ext cx="5602527" cy="420007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>
            <a:extLst>
              <a:ext uri="{FF2B5EF4-FFF2-40B4-BE49-F238E27FC236}">
                <a16:creationId xmlns:a16="http://schemas.microsoft.com/office/drawing/2014/main" xmlns="" id="{76241DC1-65B4-C588-079C-716F383EA5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173" y="116019"/>
            <a:ext cx="8821654" cy="479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Electron acceleration at shocks in galaxy clusters</a:t>
            </a:r>
            <a:endParaRPr sz="2400" b="1" dirty="0"/>
          </a:p>
        </p:txBody>
      </p:sp>
      <p:sp>
        <p:nvSpPr>
          <p:cNvPr id="147" name="Google Shape;147;p22">
            <a:extLst>
              <a:ext uri="{FF2B5EF4-FFF2-40B4-BE49-F238E27FC236}">
                <a16:creationId xmlns:a16="http://schemas.microsoft.com/office/drawing/2014/main" xmlns="" id="{3A876D9A-47EE-E718-B9E7-8210B285692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>
                <a:solidFill>
                  <a:schemeClr val="tx2">
                    <a:lumMod val="75000"/>
                  </a:schemeClr>
                </a:solidFill>
              </a:rPr>
              <a:t>18</a:t>
            </a:fld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Google Shape;72;p14">
            <a:extLst>
              <a:ext uri="{FF2B5EF4-FFF2-40B4-BE49-F238E27FC236}">
                <a16:creationId xmlns:a16="http://schemas.microsoft.com/office/drawing/2014/main" xmlns="" id="{6ABD3080-4DF8-1C4D-B163-F021EBA29ABE}"/>
              </a:ext>
            </a:extLst>
          </p:cNvPr>
          <p:cNvSpPr txBox="1"/>
          <p:nvPr/>
        </p:nvSpPr>
        <p:spPr>
          <a:xfrm>
            <a:off x="252000" y="644762"/>
            <a:ext cx="7169526" cy="49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7030A0"/>
                </a:solidFill>
              </a:rPr>
              <a:t>SSDA process</a:t>
            </a:r>
          </a:p>
        </p:txBody>
      </p:sp>
      <p:pic>
        <p:nvPicPr>
          <p:cNvPr id="260" name="Google Shape;26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42" y="1460874"/>
            <a:ext cx="3038399" cy="3202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63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xmlns="" id="{9CBB1D8C-2ECF-B38E-546F-C76610E13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>
            <a:extLst>
              <a:ext uri="{FF2B5EF4-FFF2-40B4-BE49-F238E27FC236}">
                <a16:creationId xmlns:a16="http://schemas.microsoft.com/office/drawing/2014/main" xmlns="" id="{026EF04F-E36C-4D93-ABD2-F2DD4D0CF6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173" y="116019"/>
            <a:ext cx="8821654" cy="479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Electron acceleration at shocks in galaxy clusters</a:t>
            </a:r>
            <a:endParaRPr sz="2400" b="1" dirty="0"/>
          </a:p>
        </p:txBody>
      </p:sp>
      <p:sp>
        <p:nvSpPr>
          <p:cNvPr id="147" name="Google Shape;147;p22">
            <a:extLst>
              <a:ext uri="{FF2B5EF4-FFF2-40B4-BE49-F238E27FC236}">
                <a16:creationId xmlns:a16="http://schemas.microsoft.com/office/drawing/2014/main" xmlns="" id="{932A43CE-4502-A954-1EF6-2E0BF851B7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19</a:t>
            </a:fld>
            <a:endParaRPr/>
          </a:p>
        </p:txBody>
      </p:sp>
      <p:sp>
        <p:nvSpPr>
          <p:cNvPr id="6" name="Google Shape;72;p14">
            <a:extLst>
              <a:ext uri="{FF2B5EF4-FFF2-40B4-BE49-F238E27FC236}">
                <a16:creationId xmlns:a16="http://schemas.microsoft.com/office/drawing/2014/main" xmlns="" id="{81C47A50-E20D-18EA-CE08-1DB1FD17CDFB}"/>
              </a:ext>
            </a:extLst>
          </p:cNvPr>
          <p:cNvSpPr txBox="1"/>
          <p:nvPr/>
        </p:nvSpPr>
        <p:spPr>
          <a:xfrm>
            <a:off x="252000" y="644762"/>
            <a:ext cx="7169526" cy="49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7030A0"/>
                </a:solidFill>
              </a:rPr>
              <a:t>Possible types of the electron acceleration at the rippled shock</a:t>
            </a:r>
          </a:p>
        </p:txBody>
      </p:sp>
      <p:pic>
        <p:nvPicPr>
          <p:cNvPr id="281" name="Google Shape;281;p3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20" y="1196737"/>
            <a:ext cx="3301905" cy="330190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 txBox="1"/>
          <p:nvPr/>
        </p:nvSpPr>
        <p:spPr>
          <a:xfrm>
            <a:off x="4976939" y="1136816"/>
            <a:ext cx="3653934" cy="204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uk" sz="1200" dirty="0"/>
              <a:t>Single-cycle SDA process − regular.</a:t>
            </a:r>
            <a:endParaRPr sz="1200" dirty="0"/>
          </a:p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uk" sz="1200" dirty="0"/>
              <a:t>Double-cycle SDA process </a:t>
            </a:r>
            <a:r>
              <a:rPr lang="uk" sz="1200" dirty="0">
                <a:solidFill>
                  <a:schemeClr val="dk1"/>
                </a:solidFill>
              </a:rPr>
              <a:t>− </a:t>
            </a:r>
            <a:r>
              <a:rPr lang="uk" sz="1200" dirty="0"/>
              <a:t>rare,</a:t>
            </a:r>
            <a:br>
              <a:rPr lang="uk" sz="1200" dirty="0"/>
            </a:br>
            <a:r>
              <a:rPr lang="uk" sz="1200" dirty="0"/>
              <a:t>second cycle occurs at rippled shock.</a:t>
            </a:r>
            <a:endParaRPr sz="1200" dirty="0"/>
          </a:p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en-US" sz="1200" dirty="0"/>
              <a:t>The </a:t>
            </a:r>
            <a:r>
              <a:rPr lang="uk" sz="1200" b="1" dirty="0">
                <a:solidFill>
                  <a:srgbClr val="7030A0"/>
                </a:solidFill>
              </a:rPr>
              <a:t>SSDA</a:t>
            </a:r>
            <a:r>
              <a:rPr lang="uk" sz="1200" dirty="0"/>
              <a:t> process </a:t>
            </a:r>
            <a:r>
              <a:rPr lang="uk" sz="1200" dirty="0">
                <a:solidFill>
                  <a:schemeClr val="dk1"/>
                </a:solidFill>
              </a:rPr>
              <a:t>− </a:t>
            </a:r>
            <a:r>
              <a:rPr lang="uk" sz="1200" dirty="0"/>
              <a:t>typical for rippled shock.</a:t>
            </a:r>
            <a:endParaRPr sz="1200" dirty="0"/>
          </a:p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uk" sz="1200" dirty="0"/>
              <a:t>Accelerated via </a:t>
            </a:r>
            <a:r>
              <a:rPr lang="uk" sz="1200" b="1" dirty="0">
                <a:solidFill>
                  <a:srgbClr val="7030A0"/>
                </a:solidFill>
              </a:rPr>
              <a:t>SSDA</a:t>
            </a:r>
            <a:r>
              <a:rPr lang="uk" sz="1200" dirty="0"/>
              <a:t> in the undershoot</a:t>
            </a:r>
            <a:br>
              <a:rPr lang="uk" sz="1200" dirty="0"/>
            </a:br>
            <a:r>
              <a:rPr lang="uk" sz="1200" dirty="0"/>
              <a:t>and </a:t>
            </a:r>
            <a:r>
              <a:rPr lang="uk" sz="1200" b="1" dirty="0"/>
              <a:t>scattered to the upstream</a:t>
            </a:r>
            <a:r>
              <a:rPr lang="uk" sz="1200" dirty="0"/>
              <a:t>.</a:t>
            </a:r>
            <a:endParaRPr sz="1200" dirty="0"/>
          </a:p>
          <a:p>
            <a:pPr marL="228600" lvl="0" indent="-228600" algn="l" rtl="0">
              <a:spcBef>
                <a:spcPts val="600"/>
              </a:spcBef>
              <a:spcAft>
                <a:spcPts val="600"/>
              </a:spcAft>
              <a:buSzPts val="1400"/>
              <a:buFont typeface="+mj-lt"/>
              <a:buAutoNum type="arabicPeriod"/>
            </a:pPr>
            <a:r>
              <a:rPr lang="uk" sz="1200" dirty="0"/>
              <a:t>Accelerated via </a:t>
            </a:r>
            <a:r>
              <a:rPr lang="uk" sz="1200" b="1" dirty="0">
                <a:solidFill>
                  <a:srgbClr val="7030A0"/>
                </a:solidFill>
              </a:rPr>
              <a:t>SSDA</a:t>
            </a:r>
            <a:r>
              <a:rPr lang="uk" sz="1200" dirty="0"/>
              <a:t> in the undershoot</a:t>
            </a:r>
            <a:br>
              <a:rPr lang="uk" sz="1200" dirty="0"/>
            </a:br>
            <a:r>
              <a:rPr lang="uk" sz="1200" dirty="0"/>
              <a:t>and </a:t>
            </a:r>
            <a:r>
              <a:rPr lang="uk" sz="1200" b="1" dirty="0"/>
              <a:t>scattered to the downstream</a:t>
            </a:r>
            <a:r>
              <a:rPr lang="uk" sz="1200" dirty="0"/>
              <a:t>.</a:t>
            </a:r>
            <a:endParaRPr sz="1200" b="1" dirty="0"/>
          </a:p>
        </p:txBody>
      </p:sp>
      <p:sp>
        <p:nvSpPr>
          <p:cNvPr id="2" name="Google Shape;284;p36">
            <a:extLst>
              <a:ext uri="{FF2B5EF4-FFF2-40B4-BE49-F238E27FC236}">
                <a16:creationId xmlns:a16="http://schemas.microsoft.com/office/drawing/2014/main" xmlns="" id="{DCEB27F2-FC76-1869-9517-9CB09725D336}"/>
              </a:ext>
            </a:extLst>
          </p:cNvPr>
          <p:cNvSpPr txBox="1"/>
          <p:nvPr/>
        </p:nvSpPr>
        <p:spPr>
          <a:xfrm>
            <a:off x="4644939" y="3212162"/>
            <a:ext cx="407649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uk" b="1" dirty="0">
                <a:solidFill>
                  <a:srgbClr val="7030A0"/>
                </a:solidFill>
              </a:rPr>
              <a:t>Conclusion:</a:t>
            </a:r>
            <a:endParaRPr lang="en-US" b="1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uk" sz="1200" b="1" dirty="0"/>
              <a:t>The </a:t>
            </a:r>
            <a:r>
              <a:rPr lang="en-US" sz="1200" b="1" dirty="0"/>
              <a:t>dominant</a:t>
            </a:r>
            <a:r>
              <a:rPr lang="uk" sz="1200" b="1" dirty="0"/>
              <a:t> acceleration mechanism is </a:t>
            </a:r>
            <a:r>
              <a:rPr lang="uk" sz="1200" b="1" dirty="0">
                <a:solidFill>
                  <a:srgbClr val="0000FF"/>
                </a:solidFill>
              </a:rPr>
              <a:t>SSDA</a:t>
            </a:r>
            <a:r>
              <a:rPr lang="uk" sz="1200" b="1" dirty="0"/>
              <a:t>.</a:t>
            </a:r>
            <a:endParaRPr sz="1200" b="1" dirty="0"/>
          </a:p>
        </p:txBody>
      </p:sp>
      <p:sp>
        <p:nvSpPr>
          <p:cNvPr id="4" name="Google Shape;285;p36">
            <a:extLst>
              <a:ext uri="{FF2B5EF4-FFF2-40B4-BE49-F238E27FC236}">
                <a16:creationId xmlns:a16="http://schemas.microsoft.com/office/drawing/2014/main" xmlns="" id="{4C46D2B6-8EEE-1C9D-D6EF-5B79B4540527}"/>
              </a:ext>
            </a:extLst>
          </p:cNvPr>
          <p:cNvSpPr txBox="1"/>
          <p:nvPr/>
        </p:nvSpPr>
        <p:spPr>
          <a:xfrm>
            <a:off x="4644940" y="3977005"/>
            <a:ext cx="4076499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uk" b="1" dirty="0">
                <a:solidFill>
                  <a:srgbClr val="7030A0"/>
                </a:solidFill>
              </a:rPr>
              <a:t>Circumstance:</a:t>
            </a:r>
            <a:endParaRPr lang="en-US" b="1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uk" sz="1200" dirty="0">
                <a:solidFill>
                  <a:schemeClr val="dk1"/>
                </a:solidFill>
              </a:rPr>
              <a:t>Gradual </a:t>
            </a:r>
            <a:r>
              <a:rPr lang="uk" sz="1200" dirty="0"/>
              <a:t>increase of the turbulence scale: </a:t>
            </a:r>
            <a:br>
              <a:rPr lang="uk" sz="1200" dirty="0"/>
            </a:br>
            <a:r>
              <a:rPr lang="uk" sz="1200" b="1" dirty="0">
                <a:solidFill>
                  <a:srgbClr val="0000FF"/>
                </a:solidFill>
              </a:rPr>
              <a:t>whistlers → EFI-waves → rippling modes</a:t>
            </a:r>
            <a:r>
              <a:rPr lang="uk" sz="1200" b="1" dirty="0"/>
              <a:t>.</a:t>
            </a:r>
            <a:endParaRPr sz="1200" b="1" dirty="0"/>
          </a:p>
        </p:txBody>
      </p:sp>
    </p:spTree>
    <p:extLst>
      <p:ext uri="{BB962C8B-B14F-4D97-AF65-F5344CB8AC3E}">
        <p14:creationId xmlns:p14="http://schemas.microsoft.com/office/powerpoint/2010/main" val="148597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11700" y="50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Astrophysical aspects related with particle acceleration</a:t>
            </a:r>
            <a:endParaRPr sz="2400" b="1" dirty="0"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</a:t>
            </a:fld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311700" y="699625"/>
            <a:ext cx="5568710" cy="71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7030A0"/>
                </a:solidFill>
              </a:rPr>
              <a:t>Acceleration is a cornerstone problem in astrophysics</a:t>
            </a:r>
          </a:p>
          <a:p>
            <a: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</a:pPr>
            <a:endParaRPr lang="en-US" dirty="0"/>
          </a:p>
        </p:txBody>
      </p:sp>
      <p:pic>
        <p:nvPicPr>
          <p:cNvPr id="1026" name="Picture 2" descr="Illustration of different components in the merging cluster CIZA... |  Download Scientific Diagram">
            <a:extLst>
              <a:ext uri="{FF2B5EF4-FFF2-40B4-BE49-F238E27FC236}">
                <a16:creationId xmlns:a16="http://schemas.microsoft.com/office/drawing/2014/main" xmlns="" id="{7BCC8570-7D8C-3504-CF44-F7216C430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3" y="2349004"/>
            <a:ext cx="2431722" cy="2431722"/>
          </a:xfrm>
          <a:prstGeom prst="rect">
            <a:avLst/>
          </a:prstGeom>
          <a:noFill/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Зображення, що містить текст, знімок екрана, Шрифт, схема&#10;&#10;Автоматично згенерований опис">
            <a:extLst>
              <a:ext uri="{FF2B5EF4-FFF2-40B4-BE49-F238E27FC236}">
                <a16:creationId xmlns:a16="http://schemas.microsoft.com/office/drawing/2014/main" xmlns="" id="{5BA794E4-87C3-9231-71DA-57560997F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182" y="1263772"/>
            <a:ext cx="3048000" cy="357225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ogle Shape;72;p14">
            <a:extLst>
              <a:ext uri="{FF2B5EF4-FFF2-40B4-BE49-F238E27FC236}">
                <a16:creationId xmlns:a16="http://schemas.microsoft.com/office/drawing/2014/main" xmlns="" id="{77C43438-E058-86D2-2C7A-9472CBDE2ED3}"/>
              </a:ext>
            </a:extLst>
          </p:cNvPr>
          <p:cNvSpPr txBox="1"/>
          <p:nvPr/>
        </p:nvSpPr>
        <p:spPr>
          <a:xfrm>
            <a:off x="397192" y="1231604"/>
            <a:ext cx="2968400" cy="102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179999" marR="0" lvl="0" indent="-191599" algn="l" rtl="0">
              <a:lnSpc>
                <a:spcPct val="100000"/>
              </a:lnSpc>
              <a:spcAft>
                <a:spcPts val="600"/>
              </a:spcAft>
              <a:buSzPts val="1600"/>
              <a:buChar char="•"/>
            </a:pPr>
            <a:r>
              <a:rPr lang="en-US" dirty="0"/>
              <a:t>High-energy emission (X-ray, </a:t>
            </a:r>
            <a:r>
              <a:rPr lang="en-US" b="1" dirty="0">
                <a:latin typeface="Symbol" panose="05050102010706020507" pitchFamily="18" charset="2"/>
              </a:rPr>
              <a:t>g</a:t>
            </a:r>
            <a:r>
              <a:rPr lang="en-US" dirty="0"/>
              <a:t>)</a:t>
            </a:r>
            <a:endParaRPr dirty="0"/>
          </a:p>
          <a:p>
            <a:pPr marL="179999" marR="0" lvl="0" indent="-191599" algn="l" rtl="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/>
              <a:t>R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adio synchrotron emission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600"/>
            </a:pPr>
            <a:r>
              <a:rPr lang="en-GB" dirty="0"/>
              <a:t>Generated by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relativistic particles</a:t>
            </a:r>
            <a:endParaRPr b="0" i="0" u="none" strike="noStrike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72;p14">
                <a:extLst>
                  <a:ext uri="{FF2B5EF4-FFF2-40B4-BE49-F238E27FC236}">
                    <a16:creationId xmlns:a16="http://schemas.microsoft.com/office/drawing/2014/main" xmlns="" id="{22013201-A4DC-6AF8-26F0-3A162028DDE3}"/>
                  </a:ext>
                </a:extLst>
              </p:cNvPr>
              <p:cNvSpPr txBox="1"/>
              <p:nvPr/>
            </p:nvSpPr>
            <p:spPr>
              <a:xfrm>
                <a:off x="3545248" y="1231604"/>
                <a:ext cx="1784739" cy="137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20350" rIns="0" bIns="0" anchor="t" anchorCtr="0">
                <a:noAutofit/>
              </a:bodyPr>
              <a:lstStyle/>
              <a:p>
                <a:pPr marL="179999" marR="0" lvl="0" indent="-191599" algn="l" rtl="0">
                  <a:lnSpc>
                    <a:spcPct val="100000"/>
                  </a:lnSpc>
                  <a:spcAft>
                    <a:spcPts val="600"/>
                  </a:spcAft>
                  <a:buSzPts val="1600"/>
                  <a:buChar char="•"/>
                </a:pPr>
                <a:r>
                  <a:rPr lang="en-US" dirty="0"/>
                  <a:t>Cosmic Rays</a:t>
                </a:r>
              </a:p>
              <a:p>
                <a:pPr marL="179999" marR="0" lvl="0" indent="-191599" algn="l" rtl="0">
                  <a:lnSpc>
                    <a:spcPct val="100000"/>
                  </a:lnSpc>
                  <a:spcAft>
                    <a:spcPts val="600"/>
                  </a:spcAft>
                  <a:buClr>
                    <a:srgbClr val="000000"/>
                  </a:buClr>
                  <a:buSzPts val="1600"/>
                  <a:buFont typeface="Arial"/>
                  <a:buChar char="•"/>
                </a:pPr>
                <a:r>
                  <a:rPr lang="en-US" dirty="0"/>
                  <a:t>including </a:t>
                </a:r>
                <a:r>
                  <a:rPr lang="en-US" b="1" dirty="0">
                    <a:solidFill>
                      <a:srgbClr val="7030A0"/>
                    </a:solidFill>
                  </a:rPr>
                  <a:t>UHECR</a:t>
                </a:r>
                <a:r>
                  <a:rPr lang="en-US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with energies up to </a:t>
                </a:r>
                <a14:m>
                  <m:oMath xmlns:m="http://schemas.openxmlformats.org/officeDocument/2006/math">
                    <m:r>
                      <a:rPr lang="en-US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∼</m:t>
                    </m:r>
                    <m:sSup>
                      <m:sSupPr>
                        <m:ctrlPr>
                          <a:rPr lang="ar-AE" sz="16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ar-AE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sup>
                    </m:sSup>
                    <m:r>
                      <m:rPr>
                        <m:nor/>
                      </m:rPr>
                      <a:rPr lang="ar-AE" sz="1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eV</m:t>
                    </m:r>
                  </m:oMath>
                </a14:m>
                <a:endParaRPr lang="en-US" sz="1600" b="0" i="0" u="none" strike="noStrike" cap="none" dirty="0">
                  <a:solidFill>
                    <a:srgbClr val="00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" name="Google Shape;72;p14">
                <a:extLst>
                  <a:ext uri="{FF2B5EF4-FFF2-40B4-BE49-F238E27FC236}">
                    <a16:creationId xmlns:a16="http://schemas.microsoft.com/office/drawing/2014/main" id="{22013201-A4DC-6AF8-26F0-3A162028D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248" y="1231604"/>
                <a:ext cx="1784739" cy="1377500"/>
              </a:xfrm>
              <a:prstGeom prst="rect">
                <a:avLst/>
              </a:prstGeom>
              <a:blipFill>
                <a:blip r:embed="rId5"/>
                <a:stretch>
                  <a:fillRect l="-6507" t="-3540" r="-27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4"/>
          <p:cNvSpPr txBox="1">
            <a:spLocks noGrp="1"/>
          </p:cNvSpPr>
          <p:nvPr>
            <p:ph type="title"/>
          </p:nvPr>
        </p:nvSpPr>
        <p:spPr>
          <a:xfrm>
            <a:off x="311700" y="172124"/>
            <a:ext cx="8520600" cy="6359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/>
              <a:t>Summary</a:t>
            </a:r>
            <a:endParaRPr sz="2400" b="1" dirty="0"/>
          </a:p>
        </p:txBody>
      </p:sp>
      <p:sp>
        <p:nvSpPr>
          <p:cNvPr id="356" name="Google Shape;356;p44"/>
          <p:cNvSpPr txBox="1">
            <a:spLocks noGrp="1"/>
          </p:cNvSpPr>
          <p:nvPr>
            <p:ph type="body" idx="1"/>
          </p:nvPr>
        </p:nvSpPr>
        <p:spPr>
          <a:xfrm>
            <a:off x="654747" y="864781"/>
            <a:ext cx="7834505" cy="3798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lvl="0" indent="-184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uk" sz="1400" dirty="0">
                <a:solidFill>
                  <a:schemeClr val="dk1"/>
                </a:solidFill>
              </a:rPr>
              <a:t>Shock </a:t>
            </a:r>
            <a:r>
              <a:rPr lang="en-US" sz="1400" dirty="0">
                <a:solidFill>
                  <a:schemeClr val="dk1"/>
                </a:solidFill>
              </a:rPr>
              <a:t>waves in cosmic plasma can accelerate particles to high energies through 1-st order Fermi mechanism – Diffusive Shock Acceleration (DSA)</a:t>
            </a:r>
            <a:r>
              <a:rPr lang="uk" sz="1400" dirty="0">
                <a:solidFill>
                  <a:schemeClr val="dk1"/>
                </a:solidFill>
              </a:rPr>
              <a:t>.</a:t>
            </a:r>
            <a:endParaRPr sz="1400" dirty="0">
              <a:solidFill>
                <a:schemeClr val="dk1"/>
              </a:solidFill>
            </a:endParaRPr>
          </a:p>
          <a:p>
            <a:pPr marL="179999" lvl="0" indent="-18415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(Quasi-)parallel s</a:t>
            </a:r>
            <a:r>
              <a:rPr lang="uk" sz="1400" dirty="0">
                <a:solidFill>
                  <a:schemeClr val="dk1"/>
                </a:solidFill>
              </a:rPr>
              <a:t>hock</a:t>
            </a:r>
            <a:r>
              <a:rPr lang="en-US" sz="1400" dirty="0">
                <a:solidFill>
                  <a:schemeClr val="dk1"/>
                </a:solidFill>
              </a:rPr>
              <a:t>s</a:t>
            </a:r>
            <a:r>
              <a:rPr lang="uk" sz="1400" dirty="0">
                <a:solidFill>
                  <a:schemeClr val="dk1"/>
                </a:solidFill>
              </a:rPr>
              <a:t> </a:t>
            </a:r>
            <a:r>
              <a:rPr lang="en-US" sz="1400" dirty="0">
                <a:solidFill>
                  <a:schemeClr val="dk1"/>
                </a:solidFill>
              </a:rPr>
              <a:t>are more efficient for ion acceleration, while</a:t>
            </a:r>
          </a:p>
          <a:p>
            <a:pPr marL="179999" lvl="0" indent="-18415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(quasi-)perpendicular shocks are more efficient for electron acceleration</a:t>
            </a:r>
            <a:r>
              <a:rPr lang="uk" sz="1400" dirty="0">
                <a:solidFill>
                  <a:schemeClr val="dk1"/>
                </a:solidFill>
              </a:rPr>
              <a:t>.</a:t>
            </a:r>
            <a:endParaRPr lang="en-US" sz="1400" dirty="0">
              <a:solidFill>
                <a:schemeClr val="dk1"/>
              </a:solidFill>
            </a:endParaRPr>
          </a:p>
          <a:p>
            <a:pPr marL="179999" lvl="0" indent="-18415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Pre-acceleration (injection) is necessary for particles to be involved in DSA.</a:t>
            </a:r>
            <a:endParaRPr sz="1400" dirty="0">
              <a:solidFill>
                <a:schemeClr val="dk1"/>
              </a:solidFill>
            </a:endParaRPr>
          </a:p>
          <a:p>
            <a:pPr marL="179999" lvl="0" indent="-18415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Shock Surfing Acceleration (SSA) and Shock Drift Acceleration (SDA) can be the plausible </a:t>
            </a:r>
            <a:br>
              <a:rPr lang="en-US" sz="1400" dirty="0">
                <a:solidFill>
                  <a:schemeClr val="dk1"/>
                </a:solidFill>
              </a:rPr>
            </a:br>
            <a:r>
              <a:rPr lang="en-US" sz="1400" dirty="0">
                <a:solidFill>
                  <a:schemeClr val="dk1"/>
                </a:solidFill>
              </a:rPr>
              <a:t>pre-acceleration mechanisms</a:t>
            </a:r>
            <a:r>
              <a:rPr lang="uk" sz="1400" dirty="0">
                <a:solidFill>
                  <a:schemeClr val="dk1"/>
                </a:solidFill>
              </a:rPr>
              <a:t> </a:t>
            </a:r>
            <a:r>
              <a:rPr lang="en-US" sz="1400" dirty="0">
                <a:solidFill>
                  <a:schemeClr val="dk1"/>
                </a:solidFill>
              </a:rPr>
              <a:t>for the following injection to DSA.</a:t>
            </a:r>
          </a:p>
          <a:p>
            <a:pPr marL="179999" lvl="0" indent="-18415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Plasma instabilities are crucially important for the efficiency of pre-acceleration.</a:t>
            </a:r>
          </a:p>
          <a:p>
            <a:pPr marL="179999" lvl="0" indent="-18415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Particle-wave interaction with magnetic turbulence through pitch-angle scattering results in stochastic SDA (SSDA).</a:t>
            </a:r>
            <a:endParaRPr sz="1400" dirty="0">
              <a:solidFill>
                <a:schemeClr val="dk1"/>
              </a:solidFill>
            </a:endParaRPr>
          </a:p>
          <a:p>
            <a:pPr marL="179999" lvl="0" indent="-18415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The SSDA process is found to be much more efficient than regular SDA,</a:t>
            </a:r>
            <a:r>
              <a:rPr lang="uk" sz="1400" dirty="0">
                <a:solidFill>
                  <a:schemeClr val="dk1"/>
                </a:solidFill>
              </a:rPr>
              <a:t> </a:t>
            </a:r>
            <a:r>
              <a:rPr lang="en-US" sz="1400" dirty="0">
                <a:solidFill>
                  <a:schemeClr val="dk1"/>
                </a:solidFill>
              </a:rPr>
              <a:t>and it is potentially able to give the particle energy enough for injection to DSA.</a:t>
            </a: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357" name="Google Shape;35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5"/>
          <p:cNvSpPr txBox="1">
            <a:spLocks noGrp="1"/>
          </p:cNvSpPr>
          <p:nvPr>
            <p:ph type="title"/>
          </p:nvPr>
        </p:nvSpPr>
        <p:spPr>
          <a:xfrm>
            <a:off x="311700" y="1836200"/>
            <a:ext cx="8520600" cy="11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600" b="1"/>
              <a:t>Thank You!</a:t>
            </a:r>
            <a:endParaRPr sz="3600" b="1"/>
          </a:p>
        </p:txBody>
      </p:sp>
      <p:sp>
        <p:nvSpPr>
          <p:cNvPr id="363" name="Google Shape;363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21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xmlns="" id="{5D84220E-93B1-F6BE-5AEE-E5413603E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xmlns="" id="{4EFE54CF-C319-BB2D-F7EF-118EACAF79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0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/>
              <a:t>Shock</a:t>
            </a:r>
            <a:r>
              <a:rPr lang="en-GB" sz="2400" b="1" dirty="0"/>
              <a:t> waves on various scales</a:t>
            </a:r>
            <a:endParaRPr sz="2400" b="1" dirty="0"/>
          </a:p>
        </p:txBody>
      </p:sp>
      <p:sp>
        <p:nvSpPr>
          <p:cNvPr id="71" name="Google Shape;71;p14">
            <a:extLst>
              <a:ext uri="{FF2B5EF4-FFF2-40B4-BE49-F238E27FC236}">
                <a16:creationId xmlns:a16="http://schemas.microsoft.com/office/drawing/2014/main" xmlns="" id="{BD4B35B3-5933-91CC-AF45-98B1ECF0CF8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3</a:t>
            </a:fld>
            <a:endParaRPr/>
          </a:p>
        </p:txBody>
      </p:sp>
      <p:sp>
        <p:nvSpPr>
          <p:cNvPr id="72" name="Google Shape;72;p14">
            <a:extLst>
              <a:ext uri="{FF2B5EF4-FFF2-40B4-BE49-F238E27FC236}">
                <a16:creationId xmlns:a16="http://schemas.microsoft.com/office/drawing/2014/main" xmlns="" id="{EE8F9A90-E81D-3F92-CB7C-0A65310DF88A}"/>
              </a:ext>
            </a:extLst>
          </p:cNvPr>
          <p:cNvSpPr txBox="1"/>
          <p:nvPr/>
        </p:nvSpPr>
        <p:spPr>
          <a:xfrm>
            <a:off x="489250" y="699625"/>
            <a:ext cx="4897800" cy="43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179999" marR="0" lvl="0" indent="-191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uk" sz="1600" b="1" i="0" u="none" strike="noStrike" cap="none" dirty="0">
                <a:solidFill>
                  <a:srgbClr val="7030A0"/>
                </a:solidFill>
              </a:rPr>
              <a:t>Earth’s bow shock</a:t>
            </a:r>
            <a:endParaRPr sz="1600" b="1" i="0" u="none" strike="noStrike" cap="none" dirty="0">
              <a:solidFill>
                <a:srgbClr val="7030A0"/>
              </a:solidFill>
            </a:endParaRPr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uk" sz="1600" dirty="0"/>
              <a:t>Solar flare shocks</a:t>
            </a:r>
            <a:endParaRPr sz="1600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wind termination shock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Supernova remnant (SNR) shocks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galactic nuclei (AGN) shocks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-scale shocks</a:t>
            </a:r>
            <a:r>
              <a:rPr lang="uk" sz="1600" dirty="0"/>
              <a:t> in the galaxy 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clusters: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turbulence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infall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merger shocks</a:t>
            </a:r>
            <a:endParaRPr sz="1600" b="0" i="0" u="none" strike="noStrike" cap="none" dirty="0"/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 b="0" i="0" u="none" strike="noStrike" cap="none" dirty="0"/>
          </a:p>
        </p:txBody>
      </p:sp>
      <p:pic>
        <p:nvPicPr>
          <p:cNvPr id="73" name="Google Shape;73;p14">
            <a:extLst>
              <a:ext uri="{FF2B5EF4-FFF2-40B4-BE49-F238E27FC236}">
                <a16:creationId xmlns:a16="http://schemas.microsoft.com/office/drawing/2014/main" xmlns="" id="{5A5036DE-4D34-56AE-B208-F6CE4342DD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52025"/>
            <a:ext cx="4343399" cy="2687204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1349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50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/>
              <a:t>Shock</a:t>
            </a:r>
            <a:r>
              <a:rPr lang="en-GB" sz="2400" b="1" dirty="0"/>
              <a:t> waves on various scales</a:t>
            </a:r>
            <a:endParaRPr sz="2400" b="1" dirty="0"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4</a:t>
            </a:fld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489250" y="699625"/>
            <a:ext cx="4897800" cy="43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179999" marR="0" lvl="0" indent="-191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uk" sz="1600" i="0" u="none" strike="noStrike" cap="none" dirty="0">
                <a:solidFill>
                  <a:srgbClr val="000000"/>
                </a:solidFill>
              </a:rPr>
              <a:t>Earth’s bow shock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uk" sz="1600" b="1" dirty="0">
                <a:solidFill>
                  <a:srgbClr val="7030A0"/>
                </a:solidFill>
              </a:rPr>
              <a:t>Solar flare shocks</a:t>
            </a:r>
            <a:endParaRPr sz="1600" b="1" dirty="0">
              <a:solidFill>
                <a:srgbClr val="7030A0"/>
              </a:solidFill>
            </a:endParaRPr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wind termination shock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Supernova remnant (SNR) shocks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galactic nuclei (AGN) shocks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-scale shocks</a:t>
            </a:r>
            <a:r>
              <a:rPr lang="uk" sz="1600" dirty="0"/>
              <a:t> in the galaxy 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clusters: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turbulence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infall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merger shocks</a:t>
            </a:r>
            <a:endParaRPr sz="1600" b="0" i="0" u="none" strike="noStrike" cap="none" dirty="0"/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 b="0" i="0" u="none" strike="noStrike" cap="none" dirty="0"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52025"/>
            <a:ext cx="4343400" cy="289559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50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/>
              <a:t>Shock</a:t>
            </a:r>
            <a:r>
              <a:rPr lang="en-GB" sz="2400" b="1" dirty="0"/>
              <a:t> waves on various scales</a:t>
            </a:r>
            <a:endParaRPr sz="2400" b="1"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5</a:t>
            </a:fld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489250" y="699625"/>
            <a:ext cx="4897800" cy="43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179999" marR="0" lvl="0" indent="-191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uk" sz="1600" i="0" u="none" strike="noStrike" cap="none" dirty="0">
                <a:solidFill>
                  <a:srgbClr val="000000"/>
                </a:solidFill>
              </a:rPr>
              <a:t>Earth’s bow shock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uk" sz="1600" dirty="0"/>
              <a:t>Solar flare shocks</a:t>
            </a:r>
            <a:endParaRPr sz="1600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uk" sz="1600" b="1" i="0" u="none" strike="noStrike" cap="none" dirty="0">
                <a:solidFill>
                  <a:srgbClr val="7030A0"/>
                </a:solidFill>
              </a:rPr>
              <a:t>Solar wind termination shock</a:t>
            </a:r>
            <a:endParaRPr sz="1600" b="1" i="0" u="none" strike="noStrike" cap="none" dirty="0">
              <a:solidFill>
                <a:srgbClr val="7030A0"/>
              </a:solidFill>
            </a:endParaRPr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Supernova remnant (SNR) shocks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galactic nuclei (AGN) shocks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-scale shocks</a:t>
            </a:r>
            <a:r>
              <a:rPr lang="uk" sz="1600" dirty="0"/>
              <a:t> in the galaxy 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clusters: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turbulence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infall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merger shocks</a:t>
            </a:r>
            <a:endParaRPr sz="1600" b="0" i="0" u="none" strike="noStrike" cap="none" dirty="0"/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 b="0" i="0" u="none" strike="noStrike" cap="none" dirty="0"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52025"/>
            <a:ext cx="4343400" cy="2500457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11700" y="50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/>
              <a:t>Shock</a:t>
            </a:r>
            <a:r>
              <a:rPr lang="en-GB" sz="2400" b="1" dirty="0"/>
              <a:t> waves on various scales</a:t>
            </a:r>
            <a:endParaRPr sz="2400" b="1"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6</a:t>
            </a:fld>
            <a:endParaRPr/>
          </a:p>
        </p:txBody>
      </p:sp>
      <p:sp>
        <p:nvSpPr>
          <p:cNvPr id="96" name="Google Shape;96;p17"/>
          <p:cNvSpPr txBox="1"/>
          <p:nvPr/>
        </p:nvSpPr>
        <p:spPr>
          <a:xfrm>
            <a:off x="489250" y="699625"/>
            <a:ext cx="4897800" cy="43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179999" marR="0" lvl="0" indent="-191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uk" sz="1600" i="0" u="none" strike="noStrike" cap="none" dirty="0">
                <a:solidFill>
                  <a:srgbClr val="000000"/>
                </a:solidFill>
              </a:rPr>
              <a:t>Earth’s bow shock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uk" sz="1600" dirty="0"/>
              <a:t>Solar flare shocks</a:t>
            </a:r>
            <a:endParaRPr sz="1600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uk" sz="1600" i="0" u="none" strike="noStrike" cap="none" dirty="0">
                <a:solidFill>
                  <a:srgbClr val="000000"/>
                </a:solidFill>
              </a:rPr>
              <a:t>Solar wind termination shock</a:t>
            </a:r>
            <a:endParaRPr sz="160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uk" sz="1600" b="1" i="0" u="none" strike="noStrike" cap="none" dirty="0">
                <a:solidFill>
                  <a:srgbClr val="7030A0"/>
                </a:solidFill>
              </a:rPr>
              <a:t>Supernova remnant (SNR) shocks</a:t>
            </a:r>
            <a:endParaRPr sz="1600" b="1" i="0" u="none" strike="noStrike" cap="none" dirty="0">
              <a:solidFill>
                <a:srgbClr val="7030A0"/>
              </a:solidFill>
            </a:endParaRPr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galactic nuclei (AGN) shocks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-scale shocks</a:t>
            </a:r>
            <a:r>
              <a:rPr lang="uk" sz="1600" dirty="0"/>
              <a:t> in the galaxy 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clusters: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turbulence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infall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merger shocks</a:t>
            </a:r>
            <a:endParaRPr sz="1600" b="0" i="0" u="none" strike="noStrike" cap="none" dirty="0"/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 b="0" i="0" u="none" strike="noStrike" cap="none" dirty="0"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52025"/>
            <a:ext cx="4343400" cy="3125394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Google Shape;98;p17"/>
          <p:cNvSpPr/>
          <p:nvPr/>
        </p:nvSpPr>
        <p:spPr>
          <a:xfrm>
            <a:off x="4869175" y="4392050"/>
            <a:ext cx="17625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White – optical</a:t>
            </a:r>
            <a:endParaRPr sz="1100" b="0" i="0" u="none" strike="noStrike" cap="none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Blue – X-ray</a:t>
            </a:r>
            <a:endParaRPr sz="1100" b="0" i="0" u="none" strike="noStrike" cap="none">
              <a:solidFill>
                <a:srgbClr val="0000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 – radio</a:t>
            </a:r>
            <a:endParaRPr sz="1100" b="0" i="0" u="none" strike="noStrike" cap="none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50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/>
              <a:t>Shock</a:t>
            </a:r>
            <a:r>
              <a:rPr lang="en-GB" sz="2400" b="1" dirty="0"/>
              <a:t> waves on various scales</a:t>
            </a:r>
            <a:endParaRPr sz="2400" b="1" dirty="0"/>
          </a:p>
        </p:txBody>
      </p:sp>
      <p:sp>
        <p:nvSpPr>
          <p:cNvPr id="104" name="Google Shape;10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7</a:t>
            </a:fld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489250" y="699625"/>
            <a:ext cx="4897800" cy="43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179999" marR="0" lvl="0" indent="-191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Earth’s bow shock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uk" sz="1600" dirty="0"/>
              <a:t>Solar flare shocks</a:t>
            </a:r>
            <a:endParaRPr sz="1600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wind termination shock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Supernova remnant (SNR) shocks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uk" sz="1600" b="1" i="0" u="none" strike="noStrike" cap="none" dirty="0">
                <a:solidFill>
                  <a:srgbClr val="7030A0"/>
                </a:solidFill>
              </a:rPr>
              <a:t>Active galactic nuclei (AGN) shocks</a:t>
            </a:r>
            <a:endParaRPr sz="1600" b="1" i="0" u="none" strike="noStrike" cap="none" dirty="0">
              <a:solidFill>
                <a:srgbClr val="7030A0"/>
              </a:solidFill>
            </a:endParaRPr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-scale shocks</a:t>
            </a:r>
            <a:r>
              <a:rPr lang="uk" sz="1600" dirty="0"/>
              <a:t> in the galaxy 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clusters: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turbulence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infall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merger shocks</a:t>
            </a:r>
            <a:endParaRPr sz="1600" b="0" i="0" u="none" strike="noStrike" cap="none" dirty="0"/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 b="0" i="0" u="none" strike="noStrike" cap="none" dirty="0"/>
          </a:p>
        </p:txBody>
      </p:sp>
      <p:sp>
        <p:nvSpPr>
          <p:cNvPr id="106" name="Google Shape;106;p18"/>
          <p:cNvSpPr/>
          <p:nvPr/>
        </p:nvSpPr>
        <p:spPr>
          <a:xfrm>
            <a:off x="4869175" y="4392050"/>
            <a:ext cx="17625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White – optical</a:t>
            </a:r>
            <a:endParaRPr sz="1100" b="0" i="0" u="none" strike="noStrike" cap="none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Blue – X-ray</a:t>
            </a:r>
            <a:endParaRPr sz="1100" b="0" i="0" u="none" strike="noStrike" cap="none">
              <a:solidFill>
                <a:srgbClr val="0000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 – radio</a:t>
            </a:r>
            <a:endParaRPr sz="1100" b="0" i="0" u="none" strike="noStrike" cap="none">
              <a:solidFill>
                <a:srgbClr val="FF0000"/>
              </a:solidFill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52025"/>
            <a:ext cx="4343400" cy="349643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50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/>
              <a:t>Shock</a:t>
            </a:r>
            <a:r>
              <a:rPr lang="en-GB" sz="2400" b="1" dirty="0"/>
              <a:t> waves on various scales</a:t>
            </a:r>
            <a:endParaRPr sz="2400" b="1" dirty="0"/>
          </a:p>
        </p:txBody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8</a:t>
            </a:fld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489250" y="699625"/>
            <a:ext cx="4897800" cy="25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350" rIns="0" bIns="0" anchor="t" anchorCtr="0">
            <a:noAutofit/>
          </a:bodyPr>
          <a:lstStyle/>
          <a:p>
            <a:pPr marL="179999" marR="0" lvl="0" indent="-1915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Earth’s bow shock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uk" sz="1600" dirty="0"/>
              <a:t>Solar flare shocks</a:t>
            </a:r>
            <a:endParaRPr sz="1600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wind termination shock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Supernova remnant (SNR) shocks</a:t>
            </a:r>
            <a:endParaRPr sz="1600" b="0" i="0" u="none" strike="noStrike" cap="none" dirty="0"/>
          </a:p>
          <a:p>
            <a:pPr marL="179999" marR="0" lvl="0" indent="-19159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galactic nuclei (AGN) shocks</a:t>
            </a:r>
            <a:endParaRPr sz="1600" b="0" i="0" u="none" strike="noStrike" cap="none" dirty="0"/>
          </a:p>
          <a:p>
            <a:pPr marL="179999" lvl="0" indent="-191599">
              <a:spcBef>
                <a:spcPts val="400"/>
              </a:spcBef>
              <a:buSzPts val="1600"/>
              <a:buFont typeface="Arial"/>
              <a:buChar char="•"/>
            </a:pPr>
            <a:r>
              <a:rPr lang="en-GB" sz="1600" b="1" dirty="0">
                <a:solidFill>
                  <a:srgbClr val="7030A0"/>
                </a:solidFill>
              </a:rPr>
              <a:t>Large-</a:t>
            </a:r>
            <a:r>
              <a:rPr lang="uk" sz="1600" b="1" i="0" u="none" strike="noStrike" cap="none" dirty="0">
                <a:solidFill>
                  <a:srgbClr val="7030A0"/>
                </a:solidFill>
              </a:rPr>
              <a:t>scale shocks</a:t>
            </a:r>
            <a:r>
              <a:rPr lang="uk" sz="1600" dirty="0"/>
              <a:t> in the galaxy 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clusters: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turbulence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infall shocks</a:t>
            </a:r>
            <a:b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" sz="1600" b="1" i="0" u="none" strike="noStrike" cap="none" dirty="0">
                <a:solidFill>
                  <a:srgbClr val="000000"/>
                </a:solidFill>
              </a:rPr>
              <a:t>-</a:t>
            </a:r>
            <a:r>
              <a:rPr lang="uk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merger shocks</a:t>
            </a:r>
            <a:endParaRPr sz="1600" b="1" i="0" u="none" strike="noStrike" cap="none" dirty="0">
              <a:solidFill>
                <a:srgbClr val="7030A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 b="0" i="0" u="none" strike="noStrike" cap="none" dirty="0"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7198" y="623425"/>
            <a:ext cx="2480552" cy="2265875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3115" y="2991200"/>
            <a:ext cx="2059909" cy="1937825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Google Shape;117;p19"/>
          <p:cNvSpPr/>
          <p:nvPr/>
        </p:nvSpPr>
        <p:spPr>
          <a:xfrm>
            <a:off x="4869175" y="4392050"/>
            <a:ext cx="17625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37425" rIns="74825" bIns="37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White – optical</a:t>
            </a:r>
            <a:endParaRPr sz="1100" b="0" i="0" u="none" strike="noStrike" cap="none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Blue – X-ray</a:t>
            </a:r>
            <a:endParaRPr sz="1100" b="0" i="0" u="none" strike="noStrike" cap="none">
              <a:solidFill>
                <a:srgbClr val="0000F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 – radio</a:t>
            </a:r>
            <a:endParaRPr sz="1100" b="0" i="0" u="none" strike="noStrike" cap="none">
              <a:solidFill>
                <a:srgbClr val="FF0000"/>
              </a:solidFill>
            </a:endParaRPr>
          </a:p>
        </p:txBody>
      </p:sp>
      <p:cxnSp>
        <p:nvCxnSpPr>
          <p:cNvPr id="118" name="Google Shape;118;p19"/>
          <p:cNvCxnSpPr>
            <a:cxnSpLocks/>
          </p:cNvCxnSpPr>
          <p:nvPr/>
        </p:nvCxnSpPr>
        <p:spPr>
          <a:xfrm flipV="1">
            <a:off x="3484800" y="2206050"/>
            <a:ext cx="2547075" cy="7851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9" name="Google Shape;119;p19"/>
          <p:cNvCxnSpPr>
            <a:cxnSpLocks/>
          </p:cNvCxnSpPr>
          <p:nvPr/>
        </p:nvCxnSpPr>
        <p:spPr>
          <a:xfrm>
            <a:off x="3484800" y="3117600"/>
            <a:ext cx="2887275" cy="874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" name="Google Shape;120;p19"/>
          <p:cNvSpPr txBox="1"/>
          <p:nvPr/>
        </p:nvSpPr>
        <p:spPr>
          <a:xfrm>
            <a:off x="381000" y="3276600"/>
            <a:ext cx="4256400" cy="75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schemeClr val="dk1"/>
                </a:solidFill>
              </a:rPr>
              <a:t>Signatures of the astrophysical shocks:</a:t>
            </a:r>
            <a:br>
              <a:rPr lang="en-GB" sz="1600" dirty="0">
                <a:solidFill>
                  <a:schemeClr val="dk1"/>
                </a:solidFill>
              </a:rPr>
            </a:br>
            <a:r>
              <a:rPr lang="en-GB" sz="1600" b="1" dirty="0">
                <a:solidFill>
                  <a:srgbClr val="7030A0"/>
                </a:solidFill>
              </a:rPr>
              <a:t>X-ray</a:t>
            </a:r>
            <a:r>
              <a:rPr lang="en-GB" sz="1600" dirty="0">
                <a:solidFill>
                  <a:schemeClr val="dk1"/>
                </a:solidFill>
              </a:rPr>
              <a:t> and </a:t>
            </a:r>
            <a:r>
              <a:rPr lang="en-GB" sz="1600" b="1" dirty="0">
                <a:solidFill>
                  <a:srgbClr val="7030A0"/>
                </a:solidFill>
              </a:rPr>
              <a:t>radio</a:t>
            </a:r>
            <a:r>
              <a:rPr lang="en-GB" sz="1600" dirty="0">
                <a:solidFill>
                  <a:schemeClr val="dk1"/>
                </a:solidFill>
              </a:rPr>
              <a:t> synchrotron emission.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380999" y="3962400"/>
            <a:ext cx="4256399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>
                <a:solidFill>
                  <a:schemeClr val="dk1"/>
                </a:solidFill>
              </a:rPr>
              <a:t>I</a:t>
            </a:r>
            <a:r>
              <a:rPr lang="uk" sz="1600" dirty="0">
                <a:solidFill>
                  <a:schemeClr val="dk1"/>
                </a:solidFill>
              </a:rPr>
              <a:t>ndicat</a:t>
            </a:r>
            <a:r>
              <a:rPr lang="en-GB" sz="1600" dirty="0">
                <a:solidFill>
                  <a:schemeClr val="dk1"/>
                </a:solidFill>
              </a:rPr>
              <a:t>ion of the </a:t>
            </a:r>
            <a:r>
              <a:rPr lang="uk" sz="1600" b="1" dirty="0">
                <a:solidFill>
                  <a:srgbClr val="7030A0"/>
                </a:solidFill>
              </a:rPr>
              <a:t>electron acceleration</a:t>
            </a:r>
            <a:r>
              <a:rPr lang="uk" sz="1600" dirty="0">
                <a:solidFill>
                  <a:schemeClr val="dk1"/>
                </a:solidFill>
              </a:rPr>
              <a:t>.</a:t>
            </a:r>
            <a:endParaRPr dirty="0"/>
          </a:p>
        </p:txBody>
      </p:sp>
      <p:sp>
        <p:nvSpPr>
          <p:cNvPr id="122" name="Google Shape;122;p19"/>
          <p:cNvSpPr txBox="1"/>
          <p:nvPr/>
        </p:nvSpPr>
        <p:spPr>
          <a:xfrm>
            <a:off x="381000" y="4456800"/>
            <a:ext cx="4003800" cy="533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uk" sz="1600" b="1" dirty="0">
                <a:solidFill>
                  <a:srgbClr val="7030A0"/>
                </a:solidFill>
              </a:rPr>
              <a:t>UHECR sources – ???</a:t>
            </a:r>
            <a:endParaRPr b="1" dirty="0">
              <a:solidFill>
                <a:srgbClr val="7030A0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27623D32-928C-5328-C8D5-AE632A1EE8EB}"/>
              </a:ext>
            </a:extLst>
          </p:cNvPr>
          <p:cNvSpPr txBox="1"/>
          <p:nvPr/>
        </p:nvSpPr>
        <p:spPr>
          <a:xfrm>
            <a:off x="2293200" y="2885123"/>
            <a:ext cx="1191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u="none" strike="noStrike" cap="none" dirty="0" err="1">
                <a:solidFill>
                  <a:srgbClr val="7030A0"/>
                </a:solidFill>
                <a:sym typeface="Arial"/>
              </a:rPr>
              <a:t>Mpc</a:t>
            </a:r>
            <a:r>
              <a:rPr lang="en-GB" sz="1600" b="1" i="0" u="none" strike="noStrike" cap="none" dirty="0">
                <a:solidFill>
                  <a:srgbClr val="7030A0"/>
                </a:solidFill>
                <a:sym typeface="Arial"/>
              </a:rPr>
              <a:t>-scale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9</a:t>
            </a:fld>
            <a:endParaRPr/>
          </a:p>
        </p:txBody>
      </p:sp>
      <p:sp>
        <p:nvSpPr>
          <p:cNvPr id="129" name="Google Shape;129;p2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z="1000">
                <a:solidFill>
                  <a:srgbClr val="595959"/>
                </a:solidFill>
              </a:rPr>
              <a:t>9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BA5D822-B85C-A791-4493-C5A28AFA6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79" y="2272964"/>
            <a:ext cx="3228999" cy="2543194"/>
          </a:xfrm>
          <a:prstGeom prst="rect">
            <a:avLst/>
          </a:prstGeom>
          <a:effectLst>
            <a:outerShdw blurRad="63500" dist="63500" dir="81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6350">
            <a:contourClr>
              <a:schemeClr val="tx1"/>
            </a:contourClr>
          </a:sp3d>
        </p:spPr>
      </p:pic>
      <p:pic>
        <p:nvPicPr>
          <p:cNvPr id="12" name="Рисунок 11" descr="Зображення, що містить знімок екрана, планета, Барвистість, сфера&#10;&#10;Автоматично згенерований опис">
            <a:extLst>
              <a:ext uri="{FF2B5EF4-FFF2-40B4-BE49-F238E27FC236}">
                <a16:creationId xmlns:a16="http://schemas.microsoft.com/office/drawing/2014/main" xmlns="" id="{19C21A2A-05D6-C5A6-5A3E-4F498CFC8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517" y="765680"/>
            <a:ext cx="1600804" cy="254673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Google Shape;112;p19">
            <a:extLst>
              <a:ext uri="{FF2B5EF4-FFF2-40B4-BE49-F238E27FC236}">
                <a16:creationId xmlns:a16="http://schemas.microsoft.com/office/drawing/2014/main" xmlns="" id="{8A4CF994-1ACD-1A67-2514-4C2152D6F470}"/>
              </a:ext>
            </a:extLst>
          </p:cNvPr>
          <p:cNvSpPr txBox="1">
            <a:spLocks/>
          </p:cNvSpPr>
          <p:nvPr/>
        </p:nvSpPr>
        <p:spPr>
          <a:xfrm>
            <a:off x="311700" y="50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/>
              <a:t>Astrophysical shock structure and particle acceleration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Google Shape;140;p21">
                <a:extLst>
                  <a:ext uri="{FF2B5EF4-FFF2-40B4-BE49-F238E27FC236}">
                    <a16:creationId xmlns:a16="http://schemas.microsoft.com/office/drawing/2014/main" xmlns="" id="{DFDB4E92-E135-62DC-82B9-8FF4E930E05F}"/>
                  </a:ext>
                </a:extLst>
              </p:cNvPr>
              <p:cNvSpPr/>
              <p:nvPr/>
            </p:nvSpPr>
            <p:spPr>
              <a:xfrm>
                <a:off x="3884428" y="730102"/>
                <a:ext cx="3041100" cy="28243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2035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Aft>
                    <a:spcPts val="600"/>
                  </a:spcAft>
                  <a:buNone/>
                </a:pPr>
                <a:r>
                  <a:rPr lang="en-US" b="1" dirty="0">
                    <a:solidFill>
                      <a:srgbClr val="7030A0"/>
                    </a:solidFill>
                  </a:rPr>
                  <a:t>D</a:t>
                </a:r>
                <a:r>
                  <a:rPr lang="en-US" b="1" u="none" strike="noStrike" cap="none" dirty="0">
                    <a:solidFill>
                      <a:srgbClr val="7030A0"/>
                    </a:solidFill>
                  </a:rPr>
                  <a:t>iffusive </a:t>
                </a:r>
                <a:r>
                  <a:rPr lang="uk" b="1" u="none" strike="noStrike" cap="none" dirty="0">
                    <a:solidFill>
                      <a:srgbClr val="7030A0"/>
                    </a:solidFill>
                  </a:rPr>
                  <a:t>S</a:t>
                </a:r>
                <a:r>
                  <a:rPr lang="en-US" b="1" u="none" strike="noStrike" cap="none" dirty="0">
                    <a:solidFill>
                      <a:srgbClr val="7030A0"/>
                    </a:solidFill>
                  </a:rPr>
                  <a:t>hock </a:t>
                </a:r>
                <a:r>
                  <a:rPr lang="en-US" b="1" dirty="0">
                    <a:solidFill>
                      <a:srgbClr val="7030A0"/>
                    </a:solidFill>
                  </a:rPr>
                  <a:t>A</a:t>
                </a:r>
                <a:r>
                  <a:rPr lang="en-US" b="1" u="none" strike="noStrike" cap="none" dirty="0">
                    <a:solidFill>
                      <a:srgbClr val="7030A0"/>
                    </a:solidFill>
                  </a:rPr>
                  <a:t>cceleration (DSA)</a:t>
                </a:r>
                <a:r>
                  <a:rPr lang="uk" sz="1200" u="none" strike="noStrike" cap="none" dirty="0"/>
                  <a:t> </a:t>
                </a:r>
                <a:r>
                  <a:rPr lang="en-US" sz="1200" u="none" strike="noStrike" cap="none" dirty="0"/>
                  <a:t>can produce most energetic particles, </a:t>
                </a:r>
                <a:r>
                  <a:rPr lang="uk-UA" sz="1200" u="none" strike="noStrike" cap="none" dirty="0"/>
                  <a:t/>
                </a:r>
                <a:br>
                  <a:rPr lang="uk-UA" sz="1200" u="none" strike="noStrike" cap="none" dirty="0"/>
                </a:br>
                <a:r>
                  <a:rPr lang="en-US" sz="1200" u="none" strike="noStrike" cap="none" dirty="0" err="1"/>
                  <a:t>eg.</a:t>
                </a:r>
                <a:r>
                  <a:rPr lang="en-US" sz="1200" u="none" strike="noStrike" cap="none" dirty="0"/>
                  <a:t> Galactic CRs </a:t>
                </a:r>
                <a:r>
                  <a:rPr lang="en-US" sz="1200" dirty="0"/>
                  <a:t>with energies </a:t>
                </a:r>
                <a:r>
                  <a:rPr lang="en-US" sz="1200" u="none" strike="noStrike" cap="none" dirty="0"/>
                  <a:t>up to </a:t>
                </a:r>
                <a:br>
                  <a:rPr lang="en-US" sz="1200" u="none" strike="noStrike" cap="none" dirty="0"/>
                </a:br>
                <a14:m>
                  <m:oMath xmlns:m="http://schemas.openxmlformats.org/officeDocument/2006/math">
                    <m:r>
                      <a:rPr lang="pl-PL" sz="1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pl-PL" sz="1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∼</m:t>
                    </m:r>
                    <m:sSup>
                      <m:sSupPr>
                        <m:ctrlPr>
                          <a:rPr lang="pl-PL" sz="13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l-PL" sz="1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pl-PL" sz="1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nor/>
                      </m:rPr>
                      <a:rPr lang="pl-PL" sz="1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l-PL" sz="13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eV</m:t>
                    </m:r>
                  </m:oMath>
                </a14:m>
                <a:r>
                  <a:rPr lang="en-US" sz="1200" u="none" strike="noStrike" cap="none" dirty="0"/>
                  <a:t> accelerated at SNR shocks.</a:t>
                </a: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ts val="600"/>
                  </a:spcAft>
                  <a:buNone/>
                </a:pPr>
                <a:r>
                  <a:rPr lang="uk" sz="1200" b="1" dirty="0">
                    <a:solidFill>
                      <a:srgbClr val="7030A0"/>
                    </a:solidFill>
                  </a:rPr>
                  <a:t>Necessary conditions:</a:t>
                </a:r>
                <a:endParaRPr sz="1200" b="1" dirty="0">
                  <a:solidFill>
                    <a:srgbClr val="7030A0"/>
                  </a:solidFill>
                </a:endParaRPr>
              </a:p>
              <a:p>
                <a:pPr marL="269875" lvl="0" indent="-142875" algn="l" rtl="0">
                  <a:spcAft>
                    <a:spcPts val="600"/>
                  </a:spcAft>
                  <a:buClr>
                    <a:schemeClr val="dk1"/>
                  </a:buClr>
                  <a:buSzPts val="1600"/>
                  <a:buChar char="•"/>
                </a:pPr>
                <a:r>
                  <a:rPr lang="uk" sz="1200" b="1" dirty="0">
                    <a:solidFill>
                      <a:schemeClr val="dk1"/>
                    </a:solidFill>
                  </a:rPr>
                  <a:t>EM turbulence</a:t>
                </a:r>
                <a:r>
                  <a:rPr lang="uk" sz="1200" dirty="0">
                    <a:solidFill>
                      <a:schemeClr val="dk1"/>
                    </a:solidFill>
                  </a:rPr>
                  <a:t> both downstream </a:t>
                </a:r>
                <a:br>
                  <a:rPr lang="uk" sz="1200" dirty="0">
                    <a:solidFill>
                      <a:schemeClr val="dk1"/>
                    </a:solidFill>
                  </a:rPr>
                </a:br>
                <a:r>
                  <a:rPr lang="uk" sz="1200" dirty="0">
                    <a:solidFill>
                      <a:schemeClr val="dk1"/>
                    </a:solidFill>
                  </a:rPr>
                  <a:t>and upstream of the shock</a:t>
                </a:r>
                <a:endParaRPr sz="1200" dirty="0">
                  <a:solidFill>
                    <a:schemeClr val="dk1"/>
                  </a:solidFill>
                </a:endParaRPr>
              </a:p>
              <a:p>
                <a:pPr marL="269875" lvl="0" indent="-142875" algn="l" rtl="0">
                  <a:spcAft>
                    <a:spcPts val="600"/>
                  </a:spcAft>
                  <a:buClr>
                    <a:schemeClr val="dk1"/>
                  </a:buClr>
                  <a:buSzPts val="1600"/>
                  <a:buChar char="•"/>
                </a:pPr>
                <a:r>
                  <a:rPr lang="uk" sz="1200" dirty="0">
                    <a:solidFill>
                      <a:schemeClr val="dk1"/>
                    </a:solidFill>
                  </a:rPr>
                  <a:t>Particle </a:t>
                </a:r>
                <a:r>
                  <a:rPr lang="uk" sz="1200" b="1" dirty="0">
                    <a:solidFill>
                      <a:schemeClr val="dk1"/>
                    </a:solidFill>
                  </a:rPr>
                  <a:t>gyro-radius &gt; thickness</a:t>
                </a:r>
                <a:r>
                  <a:rPr lang="uk" sz="1200" dirty="0">
                    <a:solidFill>
                      <a:schemeClr val="dk1"/>
                    </a:solidFill>
                  </a:rPr>
                  <a:t> </a:t>
                </a:r>
                <a:br>
                  <a:rPr lang="uk" sz="1200" dirty="0">
                    <a:solidFill>
                      <a:schemeClr val="dk1"/>
                    </a:solidFill>
                  </a:rPr>
                </a:br>
                <a:r>
                  <a:rPr lang="uk" sz="1200" dirty="0">
                    <a:solidFill>
                      <a:schemeClr val="dk1"/>
                    </a:solidFill>
                  </a:rPr>
                  <a:t>of the shock transition.</a:t>
                </a:r>
                <a:endParaRPr sz="1200" dirty="0">
                  <a:solidFill>
                    <a:schemeClr val="dk1"/>
                  </a:solidFill>
                </a:endParaRPr>
              </a:p>
              <a:p>
                <a:pPr marL="269875" lvl="0" indent="-142875" algn="l" rtl="0">
                  <a:spcAft>
                    <a:spcPts val="600"/>
                  </a:spcAft>
                  <a:buClr>
                    <a:schemeClr val="dk1"/>
                  </a:buClr>
                  <a:buSzPts val="1600"/>
                  <a:buChar char="•"/>
                </a:pPr>
                <a:r>
                  <a:rPr lang="uk" sz="1200" b="1" dirty="0">
                    <a:solidFill>
                      <a:schemeClr val="dk1"/>
                    </a:solidFill>
                  </a:rPr>
                  <a:t>The injection is required:</a:t>
                </a:r>
                <a:r>
                  <a:rPr lang="uk" sz="1200" dirty="0">
                    <a:solidFill>
                      <a:schemeClr val="dk1"/>
                    </a:solidFill>
                  </a:rPr>
                  <a:t> to be involved in DSA particle should have momentum</a:t>
                </a:r>
                <a:r>
                  <a:rPr lang="en-US" sz="1200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l-PL" sz="1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pl-PL" sz="13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≳</m:t>
                    </m:r>
                    <m:d>
                      <m:dPr>
                        <m:ctrlPr>
                          <a:rPr lang="pl-PL" sz="13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l-PL" sz="1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3−5</m:t>
                        </m:r>
                      </m:e>
                    </m:d>
                    <m:sSub>
                      <m:sSubPr>
                        <m:ctrlPr>
                          <a:rPr lang="pl-PL" sz="13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l-PL" sz="1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nor/>
                          </m:rPr>
                          <a:rPr lang="pl-PL" sz="1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pl-PL" sz="1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pl-PL" sz="13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th</m:t>
                        </m:r>
                      </m:sub>
                    </m:sSub>
                  </m:oMath>
                </a14:m>
                <a:endParaRPr sz="1200" dirty="0"/>
              </a:p>
            </p:txBody>
          </p:sp>
        </mc:Choice>
        <mc:Fallback xmlns="">
          <p:sp>
            <p:nvSpPr>
              <p:cNvPr id="16" name="Google Shape;140;p21">
                <a:extLst>
                  <a:ext uri="{FF2B5EF4-FFF2-40B4-BE49-F238E27FC236}">
                    <a16:creationId xmlns:a16="http://schemas.microsoft.com/office/drawing/2014/main" id="{DFDB4E92-E135-62DC-82B9-8FF4E930E0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428" y="730102"/>
                <a:ext cx="3041100" cy="2824344"/>
              </a:xfrm>
              <a:prstGeom prst="rect">
                <a:avLst/>
              </a:prstGeom>
              <a:blipFill>
                <a:blip r:embed="rId5"/>
                <a:stretch>
                  <a:fillRect l="-3607" t="-1296" r="-1403" b="-8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F93ED4A0-C179-7D42-CA8E-1440771AFC50}"/>
                  </a:ext>
                </a:extLst>
              </p:cNvPr>
              <p:cNvSpPr txBox="1"/>
              <p:nvPr/>
            </p:nvSpPr>
            <p:spPr>
              <a:xfrm>
                <a:off x="3956520" y="3686183"/>
                <a:ext cx="1600804" cy="96712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>
                <a:outerShdw blurRad="101600" dist="12700" dir="2700000" algn="t" rotWithShape="0">
                  <a:prstClr val="black">
                    <a:alpha val="6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i="1" kern="100" smtClean="0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l-PL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  <m:r>
                            <a:rPr lang="pl-PL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pl-PL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  <m:r>
                            <a:rPr lang="pl-PL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l-PL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pl-PL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pl-PL" i="1" kern="100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l-PL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pl-PL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pl-PL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pl-PL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l-PL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≳2</m:t>
                      </m:r>
                    </m:oMath>
                  </m:oMathPara>
                </a14:m>
                <a:endParaRPr lang="pl-PL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3ED4A0-C179-7D42-CA8E-1440771AF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520" y="3686183"/>
                <a:ext cx="1600804" cy="9671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">
                <a:noFill/>
              </a:ln>
              <a:effectLst>
                <a:outerShdw blurRad="101600" dist="12700" dir="2700000" algn="t" rotWithShape="0">
                  <a:prstClr val="black">
                    <a:alpha val="60000"/>
                  </a:prstClr>
                </a:outerShdw>
              </a:effec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141;p21">
            <a:extLst>
              <a:ext uri="{FF2B5EF4-FFF2-40B4-BE49-F238E27FC236}">
                <a16:creationId xmlns:a16="http://schemas.microsoft.com/office/drawing/2014/main" xmlns="" id="{160FE4AB-7C91-224C-4A22-A8992DA5C252}"/>
              </a:ext>
            </a:extLst>
          </p:cNvPr>
          <p:cNvSpPr txBox="1"/>
          <p:nvPr/>
        </p:nvSpPr>
        <p:spPr>
          <a:xfrm>
            <a:off x="6017785" y="3686183"/>
            <a:ext cx="2729023" cy="1087510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2035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</a:pPr>
            <a:r>
              <a:rPr lang="uk" b="1" dirty="0">
                <a:solidFill>
                  <a:srgbClr val="7030A0"/>
                </a:solidFill>
              </a:rPr>
              <a:t>The injection problem:</a:t>
            </a:r>
            <a:endParaRPr b="0" i="0" u="none" strike="noStrike" cap="none" dirty="0">
              <a:solidFill>
                <a:srgbClr val="7030A0"/>
              </a:solidFill>
            </a:endParaRPr>
          </a:p>
          <a:p>
            <a:pPr lvl="0" algn="ctr">
              <a:spcAft>
                <a:spcPts val="600"/>
              </a:spcAft>
              <a:buClr>
                <a:schemeClr val="dk1"/>
              </a:buClr>
            </a:pPr>
            <a:r>
              <a:rPr lang="en-US" sz="1200" b="1" dirty="0">
                <a:solidFill>
                  <a:srgbClr val="7030A0"/>
                </a:solidFill>
              </a:rPr>
              <a:t>P</a:t>
            </a:r>
            <a:r>
              <a:rPr lang="uk" sz="1200" b="1" dirty="0">
                <a:solidFill>
                  <a:srgbClr val="7030A0"/>
                </a:solidFill>
              </a:rPr>
              <a:t>re-acceleration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r>
              <a:rPr lang="uk" sz="1200" dirty="0">
                <a:solidFill>
                  <a:schemeClr val="dk1"/>
                </a:solidFill>
              </a:rPr>
              <a:t>is required</a:t>
            </a:r>
            <a:r>
              <a:rPr lang="en-US" sz="1200" dirty="0">
                <a:solidFill>
                  <a:schemeClr val="dk1"/>
                </a:solidFill>
              </a:rPr>
              <a:t> for particles to be involved in DSA</a:t>
            </a:r>
            <a:r>
              <a:rPr lang="uk" sz="1200" dirty="0">
                <a:solidFill>
                  <a:schemeClr val="dk1"/>
                </a:solidFill>
              </a:rPr>
              <a:t>.</a:t>
            </a:r>
            <a:r>
              <a:rPr lang="en-US" sz="1200" dirty="0">
                <a:solidFill>
                  <a:schemeClr val="dk1"/>
                </a:solidFill>
              </a:rPr>
              <a:t/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en-US" sz="1200" dirty="0">
                <a:solidFill>
                  <a:schemeClr val="dk1"/>
                </a:solidFill>
              </a:rPr>
              <a:t>This is especially critical for electrons.</a:t>
            </a:r>
            <a:endParaRPr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28B80272-D0C2-F663-8EBE-AAA63F9420BB}"/>
                  </a:ext>
                </a:extLst>
              </p:cNvPr>
              <p:cNvSpPr txBox="1"/>
              <p:nvPr/>
            </p:nvSpPr>
            <p:spPr>
              <a:xfrm>
                <a:off x="304612" y="730102"/>
                <a:ext cx="3335135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b="1" dirty="0">
                    <a:solidFill>
                      <a:srgbClr val="7030A0"/>
                    </a:solidFill>
                  </a:rPr>
                  <a:t>Perpendicular shock structure</a:t>
                </a:r>
                <a:endParaRPr lang="en-US" dirty="0"/>
              </a:p>
              <a:p>
                <a:r>
                  <a:rPr lang="en-US" sz="1200" b="1" u="sng" dirty="0"/>
                  <a:t>Top:</a:t>
                </a:r>
                <a:r>
                  <a:rPr lang="en-US" sz="1200" dirty="0"/>
                  <a:t> The particle number density profile.</a:t>
                </a:r>
              </a:p>
              <a:p>
                <a:r>
                  <a:rPr lang="en-US" sz="1200" dirty="0"/>
                  <a:t>The shock transition consists of a </a:t>
                </a:r>
                <a:r>
                  <a:rPr lang="en-US" sz="1200" b="1" dirty="0">
                    <a:solidFill>
                      <a:srgbClr val="7030A0"/>
                    </a:solidFill>
                  </a:rPr>
                  <a:t>foot</a:t>
                </a:r>
                <a:r>
                  <a:rPr lang="en-US" sz="1200" dirty="0"/>
                  <a:t>, a </a:t>
                </a:r>
                <a:r>
                  <a:rPr lang="en-US" sz="1200" b="1" dirty="0">
                    <a:solidFill>
                      <a:srgbClr val="7030A0"/>
                    </a:solidFill>
                  </a:rPr>
                  <a:t>ramp</a:t>
                </a:r>
                <a:r>
                  <a:rPr lang="en-US" sz="1200" dirty="0"/>
                  <a:t>, and an </a:t>
                </a:r>
                <a:r>
                  <a:rPr lang="en-US" sz="1200" b="1" dirty="0">
                    <a:solidFill>
                      <a:srgbClr val="7030A0"/>
                    </a:solidFill>
                  </a:rPr>
                  <a:t>overshoot</a:t>
                </a:r>
                <a:r>
                  <a:rPr lang="en-US" sz="1200" dirty="0"/>
                  <a:t>. 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1200" i="1" smtClean="0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l-PL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pl-PL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</a:t>
                </a:r>
                <a:r>
                  <a:rPr lang="en-US" sz="1200" dirty="0"/>
                  <a:t>is the shock potential.</a:t>
                </a:r>
              </a:p>
              <a:p>
                <a:r>
                  <a:rPr lang="en-US" sz="1200" b="1" u="sng" dirty="0"/>
                  <a:t>Bottom:</a:t>
                </a:r>
                <a:r>
                  <a:rPr lang="en-US" sz="1200" dirty="0"/>
                  <a:t> The </a:t>
                </a:r>
                <a:r>
                  <a:rPr lang="en-US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1200" dirty="0"/>
                  <a:t>-component of the ion velocity.</a:t>
                </a:r>
                <a:endParaRPr lang="pl-PL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B80272-D0C2-F663-8EBE-AAA63F942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12" y="730102"/>
                <a:ext cx="3335135" cy="1384995"/>
              </a:xfrm>
              <a:prstGeom prst="rect">
                <a:avLst/>
              </a:prstGeom>
              <a:blipFill>
                <a:blip r:embed="rId7"/>
                <a:stretch>
                  <a:fillRect l="-548" t="-881" b="-264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990</Words>
  <Application>Microsoft Office PowerPoint</Application>
  <PresentationFormat>On-screen Show (16:9)</PresentationFormat>
  <Paragraphs>191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Simple Light</vt:lpstr>
      <vt:lpstr>Recent Results on Particle Acceleration at Non-relativistic Shocks</vt:lpstr>
      <vt:lpstr>Astrophysical aspects related with particle acceleration</vt:lpstr>
      <vt:lpstr>Shock waves on various scales</vt:lpstr>
      <vt:lpstr>Shock waves on various scales</vt:lpstr>
      <vt:lpstr>Shock waves on various scales</vt:lpstr>
      <vt:lpstr>Shock waves on various scales</vt:lpstr>
      <vt:lpstr>Shock waves on various scales</vt:lpstr>
      <vt:lpstr>Shock waves on various scales</vt:lpstr>
      <vt:lpstr>PowerPoint Presentation</vt:lpstr>
      <vt:lpstr>Numerical methods applied in shock physics</vt:lpstr>
      <vt:lpstr>PIC-simulation method</vt:lpstr>
      <vt:lpstr>Electron acceleration at (quasi-)perpendicular SNR shocks</vt:lpstr>
      <vt:lpstr>Electron acceleration at (quasi-)perpendicular SNR shocks</vt:lpstr>
      <vt:lpstr>Electron acceleration at (quasi-)perpendicular SNR shocks</vt:lpstr>
      <vt:lpstr>Electron acceleration at shocks in galaxy clusters</vt:lpstr>
      <vt:lpstr>Electron acceleration at shocks in galaxy clusters</vt:lpstr>
      <vt:lpstr>Electron acceleration at shocks in galaxy clusters</vt:lpstr>
      <vt:lpstr>Electron acceleration at shocks in galaxy clusters</vt:lpstr>
      <vt:lpstr>Electron acceleration at shocks in galaxy clusters</vt:lpstr>
      <vt:lpstr>Summary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acceleration at rippled low-Mach-number shocks in high-beta cosmic plasma</dc:title>
  <dc:creator>MASTER</dc:creator>
  <cp:lastModifiedBy>MASTER</cp:lastModifiedBy>
  <cp:revision>73</cp:revision>
  <dcterms:modified xsi:type="dcterms:W3CDTF">2025-02-21T13:55:10Z</dcterms:modified>
</cp:coreProperties>
</file>