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embeddedFontLst>
    <p:embeddedFont>
      <p:font typeface="Amatic SC"/>
      <p:regular r:id="rId27"/>
      <p:bold r:id="rId28"/>
    </p:embeddedFont>
    <p:embeddedFont>
      <p:font typeface="Source Code Pro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AmaticSC-bold.fntdata"/><Relationship Id="rId27" Type="http://schemas.openxmlformats.org/officeDocument/2006/relationships/font" Target="fonts/AmaticSC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SourceCodePro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SourceCodePro-italic.fntdata"/><Relationship Id="rId30" Type="http://schemas.openxmlformats.org/officeDocument/2006/relationships/font" Target="fonts/SourceCodePro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SourceCodePro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6e451d08e1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6e451d08e1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6e451d08e1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6e451d08e1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6e451d08e1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6e451d08e1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f73b0b8705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f73b0b8705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149f034c0c_0_0:notes"/>
          <p:cNvSpPr/>
          <p:nvPr>
            <p:ph idx="2" type="sldImg"/>
          </p:nvPr>
        </p:nvSpPr>
        <p:spPr>
          <a:xfrm>
            <a:off x="381302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149f034c0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af9dbc1bab_0_2:notes"/>
          <p:cNvSpPr/>
          <p:nvPr>
            <p:ph idx="2" type="sldImg"/>
          </p:nvPr>
        </p:nvSpPr>
        <p:spPr>
          <a:xfrm>
            <a:off x="381302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af9dbc1bab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2501f4ac69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2501f4ac69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af9dbc1bab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af9dbc1bab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2501f4ac69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2501f4ac69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285cf5dd8b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285cf5dd8b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2501f4ac6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2501f4ac6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149f034c0c_11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149f034c0c_11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149f034c0c_11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149f034c0c_11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af9dbc1bab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af9dbc1bab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6e451d08e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6e451d08e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af9dbc1bab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af9dbc1bab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285cf5dd8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285cf5dd8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285cf5dd8b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285cf5dd8b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285cf5dd8b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285cf5dd8b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3ca4e65e9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3ca4e65e9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AND_BODY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7800" y="0"/>
            <a:ext cx="8228400" cy="51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11.png"/><Relationship Id="rId6" Type="http://schemas.openxmlformats.org/officeDocument/2006/relationships/image" Target="../media/image3.png"/><Relationship Id="rId7" Type="http://schemas.openxmlformats.org/officeDocument/2006/relationships/image" Target="../media/image20.png"/><Relationship Id="rId8" Type="http://schemas.openxmlformats.org/officeDocument/2006/relationships/image" Target="../media/image2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45.png"/><Relationship Id="rId6" Type="http://schemas.openxmlformats.org/officeDocument/2006/relationships/image" Target="../media/image19.png"/><Relationship Id="rId7" Type="http://schemas.openxmlformats.org/officeDocument/2006/relationships/image" Target="../media/image3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Relationship Id="rId4" Type="http://schemas.openxmlformats.org/officeDocument/2006/relationships/image" Target="../media/image42.png"/><Relationship Id="rId5" Type="http://schemas.openxmlformats.org/officeDocument/2006/relationships/image" Target="../media/image3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Relationship Id="rId4" Type="http://schemas.openxmlformats.org/officeDocument/2006/relationships/image" Target="../media/image28.png"/><Relationship Id="rId5" Type="http://schemas.openxmlformats.org/officeDocument/2006/relationships/image" Target="../media/image4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8.png"/><Relationship Id="rId4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6.png"/><Relationship Id="rId4" Type="http://schemas.openxmlformats.org/officeDocument/2006/relationships/image" Target="../media/image4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png"/><Relationship Id="rId4" Type="http://schemas.openxmlformats.org/officeDocument/2006/relationships/image" Target="../media/image29.png"/><Relationship Id="rId5" Type="http://schemas.openxmlformats.org/officeDocument/2006/relationships/image" Target="../media/image4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Relationship Id="rId4" Type="http://schemas.openxmlformats.org/officeDocument/2006/relationships/image" Target="../media/image4.png"/><Relationship Id="rId5" Type="http://schemas.openxmlformats.org/officeDocument/2006/relationships/image" Target="../media/image5.gif"/><Relationship Id="rId6" Type="http://schemas.openxmlformats.org/officeDocument/2006/relationships/image" Target="../media/image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jpg"/><Relationship Id="rId4" Type="http://schemas.openxmlformats.org/officeDocument/2006/relationships/image" Target="../media/image4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jpg"/><Relationship Id="rId4" Type="http://schemas.openxmlformats.org/officeDocument/2006/relationships/image" Target="../media/image3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Relationship Id="rId4" Type="http://schemas.openxmlformats.org/officeDocument/2006/relationships/image" Target="../media/image2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5.png"/><Relationship Id="rId4" Type="http://schemas.openxmlformats.org/officeDocument/2006/relationships/image" Target="../media/image7.png"/><Relationship Id="rId5" Type="http://schemas.openxmlformats.org/officeDocument/2006/relationships/image" Target="../media/image14.jpg"/><Relationship Id="rId6" Type="http://schemas.openxmlformats.org/officeDocument/2006/relationships/image" Target="../media/image8.png"/><Relationship Id="rId7" Type="http://schemas.openxmlformats.org/officeDocument/2006/relationships/image" Target="../media/image37.jpg"/><Relationship Id="rId8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Relationship Id="rId4" Type="http://schemas.openxmlformats.org/officeDocument/2006/relationships/image" Target="../media/image1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/>
          <p:nvPr/>
        </p:nvSpPr>
        <p:spPr>
          <a:xfrm>
            <a:off x="108300" y="0"/>
            <a:ext cx="8927400" cy="6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000">
                <a:solidFill>
                  <a:srgbClr val="CC0000"/>
                </a:solidFill>
              </a:rPr>
              <a:t>Cosmic web or cosmic variance? </a:t>
            </a:r>
            <a:br>
              <a:rPr b="1" lang="pl" sz="2000">
                <a:solidFill>
                  <a:srgbClr val="CC0000"/>
                </a:solidFill>
              </a:rPr>
            </a:br>
            <a:r>
              <a:rPr b="1" lang="pl" sz="1600">
                <a:solidFill>
                  <a:srgbClr val="CC0000"/>
                </a:solidFill>
              </a:rPr>
              <a:t>The impact on the large-scale environment on various dark matter observables</a:t>
            </a:r>
            <a:endParaRPr b="1" sz="1600">
              <a:solidFill>
                <a:srgbClr val="CC0000"/>
              </a:solidFill>
            </a:endParaRPr>
          </a:p>
        </p:txBody>
      </p:sp>
      <p:sp>
        <p:nvSpPr>
          <p:cNvPr id="57" name="Google Shape;57;p14"/>
          <p:cNvSpPr txBox="1"/>
          <p:nvPr/>
        </p:nvSpPr>
        <p:spPr>
          <a:xfrm>
            <a:off x="6009000" y="833538"/>
            <a:ext cx="2964900" cy="54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/>
              <a:t>Wojtek Hellwing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Center for Theoretical Physics PAS</a:t>
            </a:r>
            <a:endParaRPr/>
          </a:p>
        </p:txBody>
      </p:sp>
      <p:pic>
        <p:nvPicPr>
          <p:cNvPr id="58" name="Google Shape;5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7600" y="1531500"/>
            <a:ext cx="743775" cy="82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18175" y="1531500"/>
            <a:ext cx="1651818" cy="82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6625" y="989425"/>
            <a:ext cx="5642977" cy="360124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/>
        </p:nvSpPr>
        <p:spPr>
          <a:xfrm>
            <a:off x="286200" y="4666525"/>
            <a:ext cx="3982800" cy="2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300">
                <a:solidFill>
                  <a:schemeClr val="dk2"/>
                </a:solidFill>
              </a:rPr>
              <a:t>Credit: EAGLE simulation &amp; The VIRGO </a:t>
            </a:r>
            <a:r>
              <a:rPr lang="pl" sz="1300">
                <a:solidFill>
                  <a:schemeClr val="dk2"/>
                </a:solidFill>
              </a:rPr>
              <a:t>consortium</a:t>
            </a:r>
            <a:endParaRPr sz="1300">
              <a:solidFill>
                <a:schemeClr val="dk2"/>
              </a:solidFill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09000" y="2910726"/>
            <a:ext cx="730827" cy="746173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5909600" y="2509175"/>
            <a:ext cx="1209300" cy="1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/>
              <a:t>Feven 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/>
              <a:t>Markos-Hunde</a:t>
            </a:r>
            <a:endParaRPr sz="1000"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97824" y="2944469"/>
            <a:ext cx="801823" cy="71243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7218175" y="2722850"/>
            <a:ext cx="1057500" cy="1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/>
              <a:t>Oliver Newton</a:t>
            </a:r>
            <a:endParaRPr sz="1000"/>
          </a:p>
        </p:txBody>
      </p:sp>
      <p:sp>
        <p:nvSpPr>
          <p:cNvPr id="66" name="Google Shape;66;p14"/>
          <p:cNvSpPr txBox="1"/>
          <p:nvPr/>
        </p:nvSpPr>
        <p:spPr>
          <a:xfrm>
            <a:off x="5925324" y="3815676"/>
            <a:ext cx="913500" cy="1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/>
              <a:t>Maciej Bilicki</a:t>
            </a:r>
            <a:endParaRPr sz="1000"/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22770" y="4067164"/>
            <a:ext cx="718595" cy="686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Concentration-mass: first look</a:t>
            </a:r>
            <a:endParaRPr/>
          </a:p>
        </p:txBody>
      </p:sp>
      <p:pic>
        <p:nvPicPr>
          <p:cNvPr id="150" name="Google Shape;15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0403" y="448575"/>
            <a:ext cx="5239823" cy="1210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3528" y="1421230"/>
            <a:ext cx="2457450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96275" y="1980750"/>
            <a:ext cx="3208950" cy="3162749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3"/>
          <p:cNvSpPr txBox="1"/>
          <p:nvPr/>
        </p:nvSpPr>
        <p:spPr>
          <a:xfrm>
            <a:off x="6609725" y="4815000"/>
            <a:ext cx="1117200" cy="3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radius</a:t>
            </a:r>
            <a:endParaRPr/>
          </a:p>
        </p:txBody>
      </p:sp>
      <p:sp>
        <p:nvSpPr>
          <p:cNvPr id="154" name="Google Shape;154;p23"/>
          <p:cNvSpPr txBox="1"/>
          <p:nvPr/>
        </p:nvSpPr>
        <p:spPr>
          <a:xfrm rot="-5400000">
            <a:off x="5249225" y="3288400"/>
            <a:ext cx="765600" cy="3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density</a:t>
            </a:r>
            <a:endParaRPr/>
          </a:p>
        </p:txBody>
      </p:sp>
      <p:pic>
        <p:nvPicPr>
          <p:cNvPr id="155" name="Google Shape;155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225" y="617725"/>
            <a:ext cx="3578376" cy="456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14775" y="1980800"/>
            <a:ext cx="3335450" cy="310885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3"/>
          <p:cNvSpPr/>
          <p:nvPr/>
        </p:nvSpPr>
        <p:spPr>
          <a:xfrm>
            <a:off x="6942537" y="3096592"/>
            <a:ext cx="861600" cy="832800"/>
          </a:xfrm>
          <a:prstGeom prst="ellipse">
            <a:avLst/>
          </a:prstGeom>
          <a:noFill/>
          <a:ln cap="flat" cmpd="sng" w="762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3"/>
          <p:cNvSpPr txBox="1"/>
          <p:nvPr/>
        </p:nvSpPr>
        <p:spPr>
          <a:xfrm>
            <a:off x="68225" y="4874225"/>
            <a:ext cx="191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/>
              <a:t>Hellwing et al. 2021</a:t>
            </a:r>
            <a:endParaRPr sz="12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4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4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4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25100"/>
            <a:ext cx="3778880" cy="4418401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4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Concentration-mass: vmax-rmax</a:t>
            </a:r>
            <a:endParaRPr/>
          </a:p>
        </p:txBody>
      </p:sp>
      <p:sp>
        <p:nvSpPr>
          <p:cNvPr id="165" name="Google Shape;165;p24"/>
          <p:cNvSpPr/>
          <p:nvPr/>
        </p:nvSpPr>
        <p:spPr>
          <a:xfrm>
            <a:off x="630975" y="3910000"/>
            <a:ext cx="2244600" cy="772500"/>
          </a:xfrm>
          <a:prstGeom prst="ellipse">
            <a:avLst/>
          </a:prstGeom>
          <a:noFill/>
          <a:ln cap="flat" cmpd="sng" w="762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6" name="Google Shape;16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6901" y="0"/>
            <a:ext cx="3467100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8880" y="1451325"/>
            <a:ext cx="3474417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4"/>
          <p:cNvSpPr txBox="1"/>
          <p:nvPr/>
        </p:nvSpPr>
        <p:spPr>
          <a:xfrm>
            <a:off x="5387700" y="1873100"/>
            <a:ext cx="987000" cy="1262100"/>
          </a:xfrm>
          <a:prstGeom prst="rect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7000"/>
              <a:t>?</a:t>
            </a:r>
            <a:endParaRPr b="1" sz="7000"/>
          </a:p>
        </p:txBody>
      </p:sp>
      <p:sp>
        <p:nvSpPr>
          <p:cNvPr id="169" name="Google Shape;169;p24"/>
          <p:cNvSpPr txBox="1"/>
          <p:nvPr/>
        </p:nvSpPr>
        <p:spPr>
          <a:xfrm>
            <a:off x="114450" y="4813625"/>
            <a:ext cx="191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/>
              <a:t>Hellwing et al. 2021</a:t>
            </a:r>
            <a:endParaRPr sz="1200"/>
          </a:p>
        </p:txBody>
      </p:sp>
      <p:cxnSp>
        <p:nvCxnSpPr>
          <p:cNvPr id="170" name="Google Shape;170;p24"/>
          <p:cNvCxnSpPr/>
          <p:nvPr/>
        </p:nvCxnSpPr>
        <p:spPr>
          <a:xfrm>
            <a:off x="6216013" y="2420025"/>
            <a:ext cx="794400" cy="20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5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Shape-web effect has a different nature though…</a:t>
            </a:r>
            <a:endParaRPr/>
          </a:p>
        </p:txBody>
      </p:sp>
      <p:pic>
        <p:nvPicPr>
          <p:cNvPr id="176" name="Google Shape;17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0675" y="544500"/>
            <a:ext cx="3634300" cy="4405463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5"/>
          <p:cNvSpPr/>
          <p:nvPr/>
        </p:nvSpPr>
        <p:spPr>
          <a:xfrm>
            <a:off x="7002300" y="3816900"/>
            <a:ext cx="1262100" cy="703500"/>
          </a:xfrm>
          <a:prstGeom prst="ellipse">
            <a:avLst/>
          </a:prstGeom>
          <a:noFill/>
          <a:ln cap="flat" cmpd="sng" w="762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8" name="Google Shape;17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025" y="572700"/>
            <a:ext cx="5087976" cy="171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54173" y="2378025"/>
            <a:ext cx="5222752" cy="138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6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Bonus track: subhaloes (means satellites!)</a:t>
            </a:r>
            <a:endParaRPr/>
          </a:p>
        </p:txBody>
      </p:sp>
      <p:pic>
        <p:nvPicPr>
          <p:cNvPr id="185" name="Google Shape;185;p26"/>
          <p:cNvPicPr preferRelativeResize="0"/>
          <p:nvPr/>
        </p:nvPicPr>
        <p:blipFill rotWithShape="1">
          <a:blip r:embed="rId3">
            <a:alphaModFix/>
          </a:blip>
          <a:srcRect b="0" l="0" r="50059" t="0"/>
          <a:stretch/>
        </p:blipFill>
        <p:spPr>
          <a:xfrm>
            <a:off x="0" y="503425"/>
            <a:ext cx="4284898" cy="4640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6"/>
          <p:cNvSpPr/>
          <p:nvPr/>
        </p:nvSpPr>
        <p:spPr>
          <a:xfrm>
            <a:off x="1280160" y="878545"/>
            <a:ext cx="2501658" cy="459702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1905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b="0" lang="pl" sz="24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cold dark matter</a:t>
            </a:r>
            <a:endParaRPr b="0" sz="24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6"/>
          <p:cNvSpPr/>
          <p:nvPr/>
        </p:nvSpPr>
        <p:spPr>
          <a:xfrm>
            <a:off x="44230" y="4744605"/>
            <a:ext cx="3303018" cy="398898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15875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b="0" lang="pl" sz="20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Bose, Hellwing, et al. 2016</a:t>
            </a:r>
            <a:endParaRPr b="0" sz="20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6"/>
          <p:cNvSpPr/>
          <p:nvPr/>
        </p:nvSpPr>
        <p:spPr>
          <a:xfrm>
            <a:off x="2673323" y="1169425"/>
            <a:ext cx="3303021" cy="724325"/>
          </a:xfrm>
          <a:custGeom>
            <a:rect b="b" l="l" r="r" t="t"/>
            <a:pathLst>
              <a:path extrusionOk="0" h="2801" w="7801">
                <a:moveTo>
                  <a:pt x="7800" y="0"/>
                </a:moveTo>
                <a:lnTo>
                  <a:pt x="0" y="2800"/>
                </a:lnTo>
              </a:path>
            </a:pathLst>
          </a:custGeom>
          <a:noFill/>
          <a:ln cap="flat" cmpd="sng" w="72000">
            <a:solidFill>
              <a:srgbClr val="FF6600"/>
            </a:solidFill>
            <a:prstDash val="solid"/>
            <a:round/>
            <a:headEnd len="sm" w="sm" type="none"/>
            <a:tailEnd len="med" w="med" type="triangle"/>
          </a:ln>
        </p:spPr>
      </p:sp>
      <p:sp>
        <p:nvSpPr>
          <p:cNvPr id="189" name="Google Shape;189;p26"/>
          <p:cNvSpPr/>
          <p:nvPr/>
        </p:nvSpPr>
        <p:spPr>
          <a:xfrm>
            <a:off x="1780999" y="1385425"/>
            <a:ext cx="4195351" cy="2147659"/>
          </a:xfrm>
          <a:custGeom>
            <a:rect b="b" l="l" r="r" t="t"/>
            <a:pathLst>
              <a:path extrusionOk="0" h="7401" w="10801">
                <a:moveTo>
                  <a:pt x="10800" y="0"/>
                </a:moveTo>
                <a:lnTo>
                  <a:pt x="0" y="7400"/>
                </a:lnTo>
              </a:path>
            </a:pathLst>
          </a:custGeom>
          <a:noFill/>
          <a:ln cap="flat" cmpd="sng" w="72000">
            <a:solidFill>
              <a:srgbClr val="FF6600"/>
            </a:solidFill>
            <a:prstDash val="solid"/>
            <a:round/>
            <a:headEnd len="sm" w="sm" type="none"/>
            <a:tailEnd len="med" w="med" type="triangle"/>
          </a:ln>
        </p:spPr>
      </p:sp>
      <p:sp>
        <p:nvSpPr>
          <p:cNvPr id="190" name="Google Shape;190;p26"/>
          <p:cNvSpPr/>
          <p:nvPr/>
        </p:nvSpPr>
        <p:spPr>
          <a:xfrm>
            <a:off x="2153974" y="1385425"/>
            <a:ext cx="3822374" cy="1186320"/>
          </a:xfrm>
          <a:custGeom>
            <a:rect b="b" l="l" r="r" t="t"/>
            <a:pathLst>
              <a:path extrusionOk="0" h="4201" w="9601">
                <a:moveTo>
                  <a:pt x="9600" y="0"/>
                </a:moveTo>
                <a:lnTo>
                  <a:pt x="0" y="4200"/>
                </a:lnTo>
              </a:path>
            </a:pathLst>
          </a:custGeom>
          <a:noFill/>
          <a:ln cap="flat" cmpd="sng" w="72000">
            <a:solidFill>
              <a:srgbClr val="FF6600"/>
            </a:solidFill>
            <a:prstDash val="solid"/>
            <a:round/>
            <a:headEnd len="sm" w="sm" type="none"/>
            <a:tailEnd len="med" w="med" type="triangle"/>
          </a:ln>
        </p:spPr>
      </p:sp>
      <p:sp>
        <p:nvSpPr>
          <p:cNvPr id="191" name="Google Shape;191;p26"/>
          <p:cNvSpPr txBox="1"/>
          <p:nvPr/>
        </p:nvSpPr>
        <p:spPr>
          <a:xfrm>
            <a:off x="6134100" y="572700"/>
            <a:ext cx="3009900" cy="28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63000" lIns="108000" spcFirstLastPara="1" rIns="108000" wrap="square" tIns="63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pl" sz="2400" strike="noStrike">
                <a:solidFill>
                  <a:srgbClr val="FF420E"/>
                </a:solidFill>
                <a:latin typeface="Arial"/>
                <a:ea typeface="Arial"/>
                <a:cs typeface="Arial"/>
                <a:sym typeface="Arial"/>
              </a:rPr>
              <a:t>MW satellites would reside in DM subhaloes.</a:t>
            </a:r>
            <a:r>
              <a:rPr b="0" lang="pl" sz="24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The numbers and properties of those we can predict from simulations.</a:t>
            </a:r>
            <a:endParaRPr b="0" sz="24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6"/>
          <p:cNvSpPr txBox="1"/>
          <p:nvPr/>
        </p:nvSpPr>
        <p:spPr>
          <a:xfrm>
            <a:off x="4470125" y="4129000"/>
            <a:ext cx="3629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Project() in </a:t>
            </a:r>
            <a:r>
              <a:rPr lang="pl"/>
              <a:t>development</a:t>
            </a:r>
            <a:r>
              <a:rPr lang="pl"/>
              <a:t> with my PhD student: </a:t>
            </a:r>
            <a:r>
              <a:rPr b="1" lang="pl">
                <a:solidFill>
                  <a:srgbClr val="3C78D8"/>
                </a:solidFill>
              </a:rPr>
              <a:t>Feven Marcos-Hunde</a:t>
            </a:r>
            <a:endParaRPr b="1">
              <a:solidFill>
                <a:srgbClr val="3C78D8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075" y="453063"/>
            <a:ext cx="8109698" cy="4237374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7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subhaloes in the cosmic web (abundance)</a:t>
            </a:r>
            <a:endParaRPr/>
          </a:p>
        </p:txBody>
      </p:sp>
      <p:sp>
        <p:nvSpPr>
          <p:cNvPr id="199" name="Google Shape;199;p27"/>
          <p:cNvSpPr txBox="1"/>
          <p:nvPr/>
        </p:nvSpPr>
        <p:spPr>
          <a:xfrm>
            <a:off x="84750" y="4811325"/>
            <a:ext cx="47496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00" lIns="93100" spcFirstLastPara="1" rIns="93100" wrap="square" tIns="931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Hunde et al. (arXiv:2409.09226, submitted to A&amp;A)</a:t>
            </a:r>
            <a:endParaRPr sz="1400"/>
          </a:p>
        </p:txBody>
      </p:sp>
      <p:sp>
        <p:nvSpPr>
          <p:cNvPr id="200" name="Google Shape;200;p27"/>
          <p:cNvSpPr/>
          <p:nvPr/>
        </p:nvSpPr>
        <p:spPr>
          <a:xfrm>
            <a:off x="2578825" y="3380175"/>
            <a:ext cx="2303100" cy="755400"/>
          </a:xfrm>
          <a:prstGeom prst="ellipse">
            <a:avLst/>
          </a:prstGeom>
          <a:noFill/>
          <a:ln cap="flat" cmpd="sng" w="76200">
            <a:solidFill>
              <a:srgbClr val="FF66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76025" lIns="76025" spcFirstLastPara="1" rIns="76025" wrap="square" tIns="760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201" name="Google Shape;201;p27"/>
          <p:cNvSpPr/>
          <p:nvPr/>
        </p:nvSpPr>
        <p:spPr>
          <a:xfrm>
            <a:off x="5628950" y="3440450"/>
            <a:ext cx="2947800" cy="695100"/>
          </a:xfrm>
          <a:prstGeom prst="ellipse">
            <a:avLst/>
          </a:prstGeom>
          <a:noFill/>
          <a:ln cap="flat" cmpd="sng" w="76200">
            <a:solidFill>
              <a:srgbClr val="FF66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76025" lIns="76025" spcFirstLastPara="1" rIns="76025" wrap="square" tIns="760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075" y="453063"/>
            <a:ext cx="8109698" cy="4237374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8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subhaloes in the cosmic web (abundance)</a:t>
            </a:r>
            <a:endParaRPr/>
          </a:p>
        </p:txBody>
      </p:sp>
      <p:sp>
        <p:nvSpPr>
          <p:cNvPr id="208" name="Google Shape;208;p28"/>
          <p:cNvSpPr txBox="1"/>
          <p:nvPr/>
        </p:nvSpPr>
        <p:spPr>
          <a:xfrm>
            <a:off x="84750" y="4811325"/>
            <a:ext cx="47496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00" lIns="93100" spcFirstLastPara="1" rIns="93100" wrap="square" tIns="931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Hunde et al. (arXiv:2409.09226, submitted to A&amp;A)</a:t>
            </a:r>
            <a:endParaRPr sz="1400"/>
          </a:p>
        </p:txBody>
      </p:sp>
      <p:pic>
        <p:nvPicPr>
          <p:cNvPr id="209" name="Google Shape;20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0599" y="411863"/>
            <a:ext cx="4328249" cy="4319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9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Satellites - </a:t>
            </a:r>
            <a:r>
              <a:rPr lang="pl"/>
              <a:t>subhaloes (compact vs loose)</a:t>
            </a:r>
            <a:endParaRPr/>
          </a:p>
        </p:txBody>
      </p:sp>
      <p:pic>
        <p:nvPicPr>
          <p:cNvPr id="215" name="Google Shape;21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50" y="572700"/>
            <a:ext cx="3678522" cy="457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5720" y="572700"/>
            <a:ext cx="3878056" cy="457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9"/>
          <p:cNvSpPr/>
          <p:nvPr/>
        </p:nvSpPr>
        <p:spPr>
          <a:xfrm>
            <a:off x="5865000" y="3951375"/>
            <a:ext cx="2441100" cy="772500"/>
          </a:xfrm>
          <a:prstGeom prst="ellipse">
            <a:avLst/>
          </a:prstGeom>
          <a:noFill/>
          <a:ln cap="flat" cmpd="sng" w="762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29"/>
          <p:cNvSpPr/>
          <p:nvPr/>
        </p:nvSpPr>
        <p:spPr>
          <a:xfrm>
            <a:off x="558125" y="3901825"/>
            <a:ext cx="2441100" cy="991800"/>
          </a:xfrm>
          <a:prstGeom prst="ellipse">
            <a:avLst/>
          </a:prstGeom>
          <a:noFill/>
          <a:ln cap="flat" cmpd="sng" w="762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0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300"/>
              <a:t>Example - effect on the ૪-ray </a:t>
            </a:r>
            <a:r>
              <a:rPr lang="pl" sz="2300"/>
              <a:t>annihilation</a:t>
            </a:r>
            <a:r>
              <a:rPr lang="pl" sz="2300"/>
              <a:t> radiation boost factors from MW substructure</a:t>
            </a:r>
            <a:endParaRPr sz="2300"/>
          </a:p>
        </p:txBody>
      </p:sp>
      <p:pic>
        <p:nvPicPr>
          <p:cNvPr id="224" name="Google Shape;22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2425" y="831450"/>
            <a:ext cx="4699875" cy="420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475" y="842050"/>
            <a:ext cx="3592267" cy="2082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5200" y="3128275"/>
            <a:ext cx="3459850" cy="215467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0"/>
          <p:cNvSpPr txBox="1"/>
          <p:nvPr/>
        </p:nvSpPr>
        <p:spPr>
          <a:xfrm>
            <a:off x="375200" y="2924125"/>
            <a:ext cx="18732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>
                <a:solidFill>
                  <a:schemeClr val="dk2"/>
                </a:solidFill>
              </a:rPr>
              <a:t>Springel et al. 2008</a:t>
            </a:r>
            <a:endParaRPr sz="1500">
              <a:solidFill>
                <a:schemeClr val="dk2"/>
              </a:solidFill>
            </a:endParaRPr>
          </a:p>
        </p:txBody>
      </p:sp>
      <p:sp>
        <p:nvSpPr>
          <p:cNvPr id="228" name="Google Shape;228;p30"/>
          <p:cNvSpPr txBox="1"/>
          <p:nvPr/>
        </p:nvSpPr>
        <p:spPr>
          <a:xfrm>
            <a:off x="4792675" y="4868400"/>
            <a:ext cx="32016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>
                <a:solidFill>
                  <a:schemeClr val="dk2"/>
                </a:solidFill>
              </a:rPr>
              <a:t>Markos-Hunde et al. (in prep)</a:t>
            </a:r>
            <a:endParaRPr sz="15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"/>
          <p:cNvSpPr txBox="1"/>
          <p:nvPr>
            <p:ph type="title"/>
          </p:nvPr>
        </p:nvSpPr>
        <p:spPr>
          <a:xfrm>
            <a:off x="311700" y="103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Conclusions:</a:t>
            </a:r>
            <a:endParaRPr/>
          </a:p>
        </p:txBody>
      </p:sp>
      <p:sp>
        <p:nvSpPr>
          <p:cNvPr id="234" name="Google Shape;234;p31"/>
          <p:cNvSpPr txBox="1"/>
          <p:nvPr/>
        </p:nvSpPr>
        <p:spPr>
          <a:xfrm>
            <a:off x="251750" y="919400"/>
            <a:ext cx="88317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pl" sz="2200"/>
              <a:t>DM haloes are sensitive to their environment (nature vs nurture)</a:t>
            </a:r>
            <a:br>
              <a:rPr lang="pl" sz="2200"/>
            </a:b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pl" sz="2200"/>
              <a:t>Big massive haloes resemble ‘island universes’ </a:t>
            </a:r>
            <a:br>
              <a:rPr lang="pl" sz="2200"/>
            </a:b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pl" sz="2200"/>
              <a:t>Environment</a:t>
            </a:r>
            <a:r>
              <a:rPr lang="pl" sz="2200"/>
              <a:t> dependence </a:t>
            </a:r>
            <a:r>
              <a:rPr lang="pl" sz="2200"/>
              <a:t>moderate</a:t>
            </a:r>
            <a:r>
              <a:rPr lang="pl" sz="2200"/>
              <a:t> medians and variance of intrinsic properties</a:t>
            </a:r>
            <a:br>
              <a:rPr lang="pl" sz="2200"/>
            </a:b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pl" sz="2200"/>
              <a:t>DM haloes and subhaloes self-similarity is broken by CWEB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pl" sz="2200"/>
              <a:t>Your (our) </a:t>
            </a:r>
            <a:r>
              <a:rPr lang="pl" sz="2200"/>
              <a:t>cosmic</a:t>
            </a:r>
            <a:r>
              <a:rPr lang="pl" sz="2200"/>
              <a:t> neighbourhood really matters!</a:t>
            </a:r>
            <a:endParaRPr sz="22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3675" y="152400"/>
            <a:ext cx="649331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9126" y="0"/>
            <a:ext cx="2697700" cy="184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50" y="707925"/>
            <a:ext cx="3393252" cy="4364824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>
            <p:ph type="title"/>
          </p:nvPr>
        </p:nvSpPr>
        <p:spPr>
          <a:xfrm>
            <a:off x="457800" y="0"/>
            <a:ext cx="8228400" cy="511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/>
              <a:t>From smooth b</a:t>
            </a:r>
            <a:r>
              <a:rPr lang="pl" sz="3000"/>
              <a:t>ackground to specks</a:t>
            </a:r>
            <a:endParaRPr sz="3000"/>
          </a:p>
        </p:txBody>
      </p:sp>
      <p:sp>
        <p:nvSpPr>
          <p:cNvPr id="75" name="Google Shape;75;p15"/>
          <p:cNvSpPr txBox="1"/>
          <p:nvPr/>
        </p:nvSpPr>
        <p:spPr>
          <a:xfrm>
            <a:off x="4035150" y="3008325"/>
            <a:ext cx="4068000" cy="19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latin typeface="Source Code Pro"/>
                <a:ea typeface="Source Code Pro"/>
                <a:cs typeface="Source Code Pro"/>
                <a:sym typeface="Source Code Pro"/>
              </a:rPr>
              <a:t>The initial conditions of the Universe can be summarized on a single sheet of</a:t>
            </a:r>
            <a:endParaRPr sz="16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latin typeface="Source Code Pro"/>
                <a:ea typeface="Source Code Pro"/>
                <a:cs typeface="Source Code Pro"/>
                <a:sym typeface="Source Code Pro"/>
              </a:rPr>
              <a:t>paper, yet thousands of books cannot fully describe the complex structures</a:t>
            </a:r>
            <a:endParaRPr sz="16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latin typeface="Source Code Pro"/>
                <a:ea typeface="Source Code Pro"/>
                <a:cs typeface="Source Code Pro"/>
                <a:sym typeface="Source Code Pro"/>
              </a:rPr>
              <a:t>we see today… Why?</a:t>
            </a:r>
            <a:endParaRPr sz="16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6349125" y="4590050"/>
            <a:ext cx="4763100" cy="4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000">
                <a:latin typeface="Amatic SC"/>
                <a:ea typeface="Amatic SC"/>
                <a:cs typeface="Amatic SC"/>
                <a:sym typeface="Amatic SC"/>
              </a:rPr>
              <a:t>Gravitational instability!</a:t>
            </a:r>
            <a:endParaRPr b="1" sz="20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73502" y="664200"/>
            <a:ext cx="2588523" cy="1743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14650" y="1525625"/>
            <a:ext cx="2232175" cy="141275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/>
          <p:nvPr/>
        </p:nvSpPr>
        <p:spPr>
          <a:xfrm>
            <a:off x="501800" y="2982525"/>
            <a:ext cx="2036100" cy="171600"/>
          </a:xfrm>
          <a:prstGeom prst="rect">
            <a:avLst/>
          </a:prstGeom>
          <a:noFill/>
          <a:ln cap="flat" cmpd="sng" w="38100">
            <a:solidFill>
              <a:srgbClr val="CC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5"/>
          <p:cNvSpPr txBox="1"/>
          <p:nvPr/>
        </p:nvSpPr>
        <p:spPr>
          <a:xfrm>
            <a:off x="2971350" y="2303800"/>
            <a:ext cx="5487000" cy="482700"/>
          </a:xfrm>
          <a:prstGeom prst="rect">
            <a:avLst/>
          </a:prstGeom>
          <a:solidFill>
            <a:srgbClr val="000000">
              <a:alpha val="40440"/>
            </a:srgbClr>
          </a:solidFill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rgbClr val="CC0000"/>
                </a:solidFill>
              </a:rPr>
              <a:t>Non-relativistic (remnant) gravitating Dark Matter?</a:t>
            </a:r>
            <a:endParaRPr sz="1800">
              <a:solidFill>
                <a:srgbClr val="CC0000"/>
              </a:solidFill>
            </a:endParaRPr>
          </a:p>
        </p:txBody>
      </p:sp>
      <p:cxnSp>
        <p:nvCxnSpPr>
          <p:cNvPr id="81" name="Google Shape;81;p15"/>
          <p:cNvCxnSpPr>
            <a:stCxn id="79" idx="3"/>
            <a:endCxn id="80" idx="1"/>
          </p:cNvCxnSpPr>
          <p:nvPr/>
        </p:nvCxnSpPr>
        <p:spPr>
          <a:xfrm flipH="1" rot="10800000">
            <a:off x="2537900" y="2545125"/>
            <a:ext cx="433500" cy="523200"/>
          </a:xfrm>
          <a:prstGeom prst="straightConnector1">
            <a:avLst/>
          </a:prstGeom>
          <a:noFill/>
          <a:ln cap="flat" cmpd="sng" w="38100">
            <a:solidFill>
              <a:srgbClr val="CC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3"/>
          <p:cNvSpPr txBox="1"/>
          <p:nvPr>
            <p:ph type="title"/>
          </p:nvPr>
        </p:nvSpPr>
        <p:spPr>
          <a:xfrm>
            <a:off x="311700" y="58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Is the Cosmic Web a useful concept?</a:t>
            </a:r>
            <a:endParaRPr/>
          </a:p>
        </p:txBody>
      </p:sp>
      <p:sp>
        <p:nvSpPr>
          <p:cNvPr id="245" name="Google Shape;245;p33"/>
          <p:cNvSpPr txBox="1"/>
          <p:nvPr/>
        </p:nvSpPr>
        <p:spPr>
          <a:xfrm>
            <a:off x="45650" y="747700"/>
            <a:ext cx="6051000" cy="4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1800"/>
              <a:buChar char="-"/>
            </a:pPr>
            <a:r>
              <a:rPr lang="pl" sz="1800"/>
              <a:t>clear manifestation in controlled environment </a:t>
            </a:r>
            <a:br>
              <a:rPr lang="pl" sz="1800"/>
            </a:br>
            <a:r>
              <a:rPr lang="pl" sz="1500"/>
              <a:t>(i.e. simulations)</a:t>
            </a:r>
            <a:br>
              <a:rPr lang="pl" sz="1500"/>
            </a:br>
            <a:endParaRPr sz="15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800"/>
              <a:buChar char="-"/>
            </a:pPr>
            <a:r>
              <a:rPr lang="pl" sz="1800">
                <a:solidFill>
                  <a:srgbClr val="980000"/>
                </a:solidFill>
              </a:rPr>
              <a:t>multitude definitions, identification algorithms </a:t>
            </a:r>
            <a:br>
              <a:rPr lang="pl" sz="1800">
                <a:solidFill>
                  <a:srgbClr val="980000"/>
                </a:solidFill>
              </a:rPr>
            </a:br>
            <a:r>
              <a:rPr lang="pl" sz="1500">
                <a:solidFill>
                  <a:srgbClr val="980000"/>
                </a:solidFill>
              </a:rPr>
              <a:t>(i.e. lack of consensus in the community on common properties)</a:t>
            </a:r>
            <a:br>
              <a:rPr lang="pl" sz="1500">
                <a:solidFill>
                  <a:srgbClr val="980000"/>
                </a:solidFill>
              </a:rPr>
            </a:br>
            <a:endParaRPr sz="1500">
              <a:solidFill>
                <a:srgbClr val="98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-"/>
            </a:pPr>
            <a:r>
              <a:rPr lang="pl" sz="1800">
                <a:solidFill>
                  <a:srgbClr val="0000FF"/>
                </a:solidFill>
              </a:rPr>
              <a:t>seen in observed galaxy distribution, but hard to segment and analyse (</a:t>
            </a:r>
            <a:r>
              <a:rPr lang="pl" sz="1600">
                <a:solidFill>
                  <a:srgbClr val="0000FF"/>
                </a:solidFill>
              </a:rPr>
              <a:t>RSD and selection effects)</a:t>
            </a:r>
            <a:br>
              <a:rPr lang="pl" sz="1800">
                <a:solidFill>
                  <a:srgbClr val="0000FF"/>
                </a:solidFill>
              </a:rPr>
            </a:br>
            <a:endParaRPr sz="1800">
              <a:solidFill>
                <a:srgbClr val="0000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1800"/>
              <a:buChar char="-"/>
            </a:pPr>
            <a:r>
              <a:rPr lang="pl" sz="1800">
                <a:solidFill>
                  <a:srgbClr val="A64D79"/>
                </a:solidFill>
              </a:rPr>
              <a:t>if we can split observed galaxies/LSS into clear CWEB segments, what will we learn?</a:t>
            </a:r>
            <a:br>
              <a:rPr lang="pl" sz="1800">
                <a:solidFill>
                  <a:srgbClr val="A64D79"/>
                </a:solidFill>
              </a:rPr>
            </a:br>
            <a:endParaRPr sz="1800">
              <a:solidFill>
                <a:srgbClr val="A64D79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1800"/>
              <a:buChar char="-"/>
            </a:pPr>
            <a:r>
              <a:rPr lang="pl" sz="1800">
                <a:solidFill>
                  <a:srgbClr val="6AA84F"/>
                </a:solidFill>
              </a:rPr>
              <a:t>Can adjusting for CWEB environment help to control/reduce some systematics/cosmic variance? For what  observables?</a:t>
            </a:r>
            <a:r>
              <a:rPr lang="pl" sz="1800">
                <a:solidFill>
                  <a:srgbClr val="A64D79"/>
                </a:solidFill>
              </a:rPr>
              <a:t> </a:t>
            </a:r>
            <a:endParaRPr sz="1800">
              <a:solidFill>
                <a:srgbClr val="A64D79"/>
              </a:solidFill>
            </a:endParaRPr>
          </a:p>
        </p:txBody>
      </p:sp>
      <p:pic>
        <p:nvPicPr>
          <p:cNvPr id="246" name="Google Shape;24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1550" y="631575"/>
            <a:ext cx="2742549" cy="205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0250" y="3122400"/>
            <a:ext cx="3543974" cy="179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4"/>
          <p:cNvSpPr txBox="1"/>
          <p:nvPr>
            <p:ph type="title"/>
          </p:nvPr>
        </p:nvSpPr>
        <p:spPr>
          <a:xfrm>
            <a:off x="311700" y="58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So, why (or when and where) Cosmic Web matters?</a:t>
            </a:r>
            <a:endParaRPr/>
          </a:p>
        </p:txBody>
      </p:sp>
      <p:sp>
        <p:nvSpPr>
          <p:cNvPr id="253" name="Google Shape;253;p34"/>
          <p:cNvSpPr txBox="1"/>
          <p:nvPr/>
        </p:nvSpPr>
        <p:spPr>
          <a:xfrm>
            <a:off x="320450" y="631575"/>
            <a:ext cx="5776200" cy="42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/>
              <a:t>Some ideas about this to provoke discussion: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85200C"/>
              </a:buClr>
              <a:buSzPts val="1800"/>
              <a:buChar char="-"/>
            </a:pPr>
            <a:r>
              <a:rPr lang="pl" sz="1800">
                <a:solidFill>
                  <a:srgbClr val="85200C"/>
                </a:solidFill>
              </a:rPr>
              <a:t>so-claimed LCDM problems (too big to fail, missing satellites, plane of satellites, core-cusp?)</a:t>
            </a:r>
            <a:br>
              <a:rPr lang="pl" sz="1800">
                <a:solidFill>
                  <a:srgbClr val="85200C"/>
                </a:solidFill>
              </a:rPr>
            </a:br>
            <a:endParaRPr sz="1800">
              <a:solidFill>
                <a:srgbClr val="85200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Char char="-"/>
            </a:pPr>
            <a:r>
              <a:rPr lang="pl" sz="1800">
                <a:solidFill>
                  <a:srgbClr val="B45F06"/>
                </a:solidFill>
              </a:rPr>
              <a:t>DM signal modelling (annihilation from subhaloes, dark subhaloes count)</a:t>
            </a:r>
            <a:br>
              <a:rPr lang="pl" sz="1800">
                <a:solidFill>
                  <a:srgbClr val="B45F06"/>
                </a:solidFill>
              </a:rPr>
            </a:br>
            <a:endParaRPr sz="1800">
              <a:solidFill>
                <a:srgbClr val="B45F06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800"/>
              <a:buChar char="-"/>
            </a:pPr>
            <a:r>
              <a:rPr lang="pl" sz="1800">
                <a:solidFill>
                  <a:srgbClr val="BF9000"/>
                </a:solidFill>
              </a:rPr>
              <a:t>local galaxy/satellite statistics</a:t>
            </a:r>
            <a:endParaRPr sz="1800">
              <a:solidFill>
                <a:srgbClr val="BF9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-"/>
            </a:pPr>
            <a:r>
              <a:rPr lang="pl" sz="1800">
                <a:solidFill>
                  <a:srgbClr val="38761D"/>
                </a:solidFill>
              </a:rPr>
              <a:t>spin, shape alignment</a:t>
            </a:r>
            <a:endParaRPr sz="1800">
              <a:solidFill>
                <a:srgbClr val="38761D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800"/>
              <a:buChar char="-"/>
            </a:pPr>
            <a:r>
              <a:rPr lang="pl" sz="1800">
                <a:solidFill>
                  <a:srgbClr val="1155CC"/>
                </a:solidFill>
              </a:rPr>
              <a:t>velocity fields statistics (local non-Gaussian cosmic variance) </a:t>
            </a:r>
            <a:endParaRPr sz="1800">
              <a:solidFill>
                <a:srgbClr val="1155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51C75"/>
              </a:buClr>
              <a:buSzPts val="1800"/>
              <a:buChar char="-"/>
            </a:pPr>
            <a:r>
              <a:rPr lang="pl" sz="1800">
                <a:solidFill>
                  <a:srgbClr val="351C75"/>
                </a:solidFill>
              </a:rPr>
              <a:t>reconstructions (what we can learn from them?)</a:t>
            </a:r>
            <a:endParaRPr sz="1800">
              <a:solidFill>
                <a:srgbClr val="351C75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1800"/>
              <a:buChar char="-"/>
            </a:pPr>
            <a:r>
              <a:rPr lang="pl" sz="1800">
                <a:solidFill>
                  <a:srgbClr val="741B47"/>
                </a:solidFill>
              </a:rPr>
              <a:t>distance ladder and H</a:t>
            </a:r>
            <a:r>
              <a:rPr baseline="-25000" lang="pl" sz="1800">
                <a:solidFill>
                  <a:srgbClr val="741B47"/>
                </a:solidFill>
              </a:rPr>
              <a:t>0</a:t>
            </a:r>
            <a:r>
              <a:rPr lang="pl" sz="1800">
                <a:solidFill>
                  <a:srgbClr val="741B47"/>
                </a:solidFill>
              </a:rPr>
              <a:t> tension</a:t>
            </a:r>
            <a:endParaRPr sz="1800">
              <a:solidFill>
                <a:srgbClr val="741B47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1800"/>
              <a:buChar char="-"/>
            </a:pPr>
            <a:r>
              <a:rPr lang="pl" sz="1800">
                <a:solidFill>
                  <a:srgbClr val="741B47"/>
                </a:solidFill>
              </a:rPr>
              <a:t>more?</a:t>
            </a:r>
            <a:endParaRPr sz="1800">
              <a:solidFill>
                <a:srgbClr val="741B47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741B47"/>
              </a:solidFill>
            </a:endParaRPr>
          </a:p>
        </p:txBody>
      </p:sp>
      <p:pic>
        <p:nvPicPr>
          <p:cNvPr id="254" name="Google Shape;25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1550" y="631575"/>
            <a:ext cx="2742549" cy="205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6300" y="3086125"/>
            <a:ext cx="3267801" cy="173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>
            <p:ph type="title"/>
          </p:nvPr>
        </p:nvSpPr>
        <p:spPr>
          <a:xfrm>
            <a:off x="43875" y="0"/>
            <a:ext cx="8642400" cy="162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800"/>
              <a:t>Non-relativistic DM:</a:t>
            </a:r>
            <a:endParaRPr sz="2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800"/>
              <a:t>- scale-free </a:t>
            </a:r>
            <a:r>
              <a:rPr lang="pl" sz="2800"/>
              <a:t>initial</a:t>
            </a:r>
            <a:r>
              <a:rPr lang="pl" sz="2800"/>
              <a:t> P(k);</a:t>
            </a:r>
            <a:endParaRPr sz="2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800"/>
              <a:t>- bottom-up (hierarchical) structure assembly</a:t>
            </a:r>
            <a:endParaRPr sz="2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</p:txBody>
      </p:sp>
      <p:sp>
        <p:nvSpPr>
          <p:cNvPr id="87" name="Google Shape;87;p16"/>
          <p:cNvSpPr txBox="1"/>
          <p:nvPr/>
        </p:nvSpPr>
        <p:spPr>
          <a:xfrm>
            <a:off x="152400" y="1240775"/>
            <a:ext cx="65091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100"/>
              <a:buChar char="➔"/>
            </a:pPr>
            <a:r>
              <a:rPr lang="pl" sz="3100">
                <a:solidFill>
                  <a:srgbClr val="B45F06"/>
                </a:solidFill>
              </a:rPr>
              <a:t>DM haloes are self-similar</a:t>
            </a:r>
            <a:endParaRPr sz="3100">
              <a:solidFill>
                <a:srgbClr val="B45F06"/>
              </a:solidFill>
            </a:endParaRPr>
          </a:p>
        </p:txBody>
      </p:sp>
      <p:pic>
        <p:nvPicPr>
          <p:cNvPr id="88" name="Google Shape;8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62375"/>
            <a:ext cx="2900466" cy="2847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09279" y="1862375"/>
            <a:ext cx="5098844" cy="2900466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6"/>
          <p:cNvSpPr txBox="1"/>
          <p:nvPr/>
        </p:nvSpPr>
        <p:spPr>
          <a:xfrm>
            <a:off x="152400" y="4762850"/>
            <a:ext cx="2976300" cy="3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2"/>
                </a:solidFill>
              </a:rPr>
              <a:t>Boylan-Kolchin et al. 2009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91" name="Google Shape;91;p16"/>
          <p:cNvSpPr txBox="1"/>
          <p:nvPr/>
        </p:nvSpPr>
        <p:spPr>
          <a:xfrm>
            <a:off x="5842400" y="4815300"/>
            <a:ext cx="2976300" cy="3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2"/>
                </a:solidFill>
              </a:rPr>
              <a:t>Springel </a:t>
            </a:r>
            <a:r>
              <a:rPr lang="pl" sz="1800">
                <a:solidFill>
                  <a:schemeClr val="dk2"/>
                </a:solidFill>
              </a:rPr>
              <a:t>et al. 2008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/>
          <p:nvPr/>
        </p:nvSpPr>
        <p:spPr>
          <a:xfrm>
            <a:off x="304025" y="73950"/>
            <a:ext cx="8282100" cy="7230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/>
              <a:t>PROMISE: </a:t>
            </a:r>
            <a:r>
              <a:rPr lang="pl" sz="1800"/>
              <a:t>I will show you that the Cosmic Web matters dearly </a:t>
            </a:r>
            <a:r>
              <a:rPr lang="pl" sz="1800"/>
              <a:t>if you 		    	</a:t>
            </a:r>
            <a:r>
              <a:rPr lang="pl" sz="1800"/>
              <a:t>            want to lower the systematic errors!</a:t>
            </a:r>
            <a:endParaRPr sz="1800"/>
          </a:p>
        </p:txBody>
      </p:sp>
      <p:sp>
        <p:nvSpPr>
          <p:cNvPr id="97" name="Google Shape;97;p17"/>
          <p:cNvSpPr txBox="1"/>
          <p:nvPr/>
        </p:nvSpPr>
        <p:spPr>
          <a:xfrm>
            <a:off x="82175" y="986000"/>
            <a:ext cx="48285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Resolving and </a:t>
            </a:r>
            <a:r>
              <a:rPr lang="pl"/>
              <a:t>assessing</a:t>
            </a:r>
            <a:r>
              <a:rPr lang="pl"/>
              <a:t> internal DM halo (and subhalo)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properties is important for number of reasons:</a:t>
            </a:r>
            <a:endParaRPr/>
          </a:p>
        </p:txBody>
      </p:sp>
      <p:sp>
        <p:nvSpPr>
          <p:cNvPr id="98" name="Google Shape;98;p17"/>
          <p:cNvSpPr txBox="1"/>
          <p:nvPr/>
        </p:nvSpPr>
        <p:spPr>
          <a:xfrm>
            <a:off x="32900" y="1856900"/>
            <a:ext cx="53655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l"/>
              <a:t>internal halo/galaxy kinematics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(core-cusp, too big to fail)</a:t>
            </a:r>
            <a:endParaRPr/>
          </a:p>
        </p:txBody>
      </p:sp>
      <p:sp>
        <p:nvSpPr>
          <p:cNvPr id="99" name="Google Shape;99;p17"/>
          <p:cNvSpPr txBox="1"/>
          <p:nvPr/>
        </p:nvSpPr>
        <p:spPr>
          <a:xfrm>
            <a:off x="32900" y="2719550"/>
            <a:ext cx="66141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l"/>
              <a:t>density profiles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(γ-rays annihilation signal, X-ray decay, strong lensing)</a:t>
            </a:r>
            <a:endParaRPr/>
          </a:p>
        </p:txBody>
      </p:sp>
      <p:sp>
        <p:nvSpPr>
          <p:cNvPr id="100" name="Google Shape;100;p17"/>
          <p:cNvSpPr txBox="1"/>
          <p:nvPr/>
        </p:nvSpPr>
        <p:spPr>
          <a:xfrm>
            <a:off x="32900" y="3418050"/>
            <a:ext cx="66141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l"/>
              <a:t>shapes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(weak lensing, intrinsic </a:t>
            </a:r>
            <a:r>
              <a:rPr lang="pl"/>
              <a:t>alignments</a:t>
            </a:r>
            <a:r>
              <a:rPr lang="pl"/>
              <a:t>)</a:t>
            </a:r>
            <a:endParaRPr/>
          </a:p>
        </p:txBody>
      </p:sp>
      <p:sp>
        <p:nvSpPr>
          <p:cNvPr id="101" name="Google Shape;101;p17"/>
          <p:cNvSpPr txBox="1"/>
          <p:nvPr/>
        </p:nvSpPr>
        <p:spPr>
          <a:xfrm>
            <a:off x="82175" y="4116550"/>
            <a:ext cx="66141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l"/>
              <a:t>spins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(LSS </a:t>
            </a:r>
            <a:r>
              <a:rPr lang="pl"/>
              <a:t>alignment, TTT)</a:t>
            </a:r>
            <a:endParaRPr/>
          </a:p>
        </p:txBody>
      </p:sp>
      <p:pic>
        <p:nvPicPr>
          <p:cNvPr id="102" name="Google Shape;10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2925" y="986000"/>
            <a:ext cx="1862849" cy="17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48675" y="949350"/>
            <a:ext cx="1992473" cy="17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10725" y="2719550"/>
            <a:ext cx="2238176" cy="113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21750" y="2516700"/>
            <a:ext cx="1330120" cy="105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82575" y="3286700"/>
            <a:ext cx="1822725" cy="177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58700" y="140550"/>
            <a:ext cx="723021" cy="72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329"/>
            <a:ext cx="7908426" cy="508917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8"/>
          <p:cNvSpPr txBox="1"/>
          <p:nvPr/>
        </p:nvSpPr>
        <p:spPr>
          <a:xfrm>
            <a:off x="7592125" y="4579750"/>
            <a:ext cx="14922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dk2"/>
                </a:solidFill>
              </a:rPr>
              <a:t>Courtesy:</a:t>
            </a:r>
            <a:br>
              <a:rPr lang="pl">
                <a:solidFill>
                  <a:schemeClr val="dk2"/>
                </a:solidFill>
              </a:rPr>
            </a:br>
            <a:r>
              <a:rPr lang="pl">
                <a:solidFill>
                  <a:schemeClr val="dk2"/>
                </a:solidFill>
              </a:rPr>
              <a:t>Aaron Vincent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/>
          <p:nvPr>
            <p:ph type="title"/>
          </p:nvPr>
        </p:nvSpPr>
        <p:spPr>
          <a:xfrm>
            <a:off x="311700" y="67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What is the Cosmic Web?</a:t>
            </a:r>
            <a:endParaRPr/>
          </a:p>
        </p:txBody>
      </p:sp>
      <p:pic>
        <p:nvPicPr>
          <p:cNvPr id="119" name="Google Shape;11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75" y="640350"/>
            <a:ext cx="4950774" cy="25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2175" y="67650"/>
            <a:ext cx="3757125" cy="500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9"/>
          <p:cNvSpPr txBox="1"/>
          <p:nvPr/>
        </p:nvSpPr>
        <p:spPr>
          <a:xfrm>
            <a:off x="138150" y="3450300"/>
            <a:ext cx="4667700" cy="1693200"/>
          </a:xfrm>
          <a:prstGeom prst="rect">
            <a:avLst/>
          </a:prstGeom>
          <a:noFill/>
          <a:ln cap="flat" cmpd="sng" w="38100">
            <a:solidFill>
              <a:srgbClr val="3D85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Complex Web is a pattern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l"/>
              <a:t>emerges on Scales from ~1Mpc to 100s Mpc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l"/>
              <a:t>in which matter, gas and galaxies aggregate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l"/>
              <a:t>poses 4 main distinct “features”: </a:t>
            </a:r>
            <a:r>
              <a:rPr b="1" lang="pl">
                <a:solidFill>
                  <a:srgbClr val="FF420E"/>
                </a:solidFill>
                <a:highlight>
                  <a:schemeClr val="lt1"/>
                </a:highlight>
              </a:rPr>
              <a:t>compact nodes</a:t>
            </a:r>
            <a:r>
              <a:rPr lang="pl"/>
              <a:t> (galaxy clusters) connected via </a:t>
            </a:r>
            <a:r>
              <a:rPr b="1" lang="pl">
                <a:solidFill>
                  <a:srgbClr val="F1C232"/>
                </a:solidFill>
              </a:rPr>
              <a:t>elongated filaments </a:t>
            </a:r>
            <a:r>
              <a:rPr lang="pl">
                <a:solidFill>
                  <a:schemeClr val="dk1"/>
                </a:solidFill>
              </a:rPr>
              <a:t>between </a:t>
            </a:r>
            <a:r>
              <a:rPr lang="pl">
                <a:solidFill>
                  <a:schemeClr val="dk1"/>
                </a:solidFill>
              </a:rPr>
              <a:t>which</a:t>
            </a:r>
            <a:r>
              <a:rPr lang="pl">
                <a:solidFill>
                  <a:schemeClr val="dk1"/>
                </a:solidFill>
              </a:rPr>
              <a:t> flattened</a:t>
            </a:r>
            <a:r>
              <a:rPr b="1" lang="pl">
                <a:solidFill>
                  <a:srgbClr val="F1C232"/>
                </a:solidFill>
              </a:rPr>
              <a:t> </a:t>
            </a:r>
            <a:r>
              <a:rPr b="1" lang="pl">
                <a:solidFill>
                  <a:srgbClr val="38761D"/>
                </a:solidFill>
              </a:rPr>
              <a:t>sheets</a:t>
            </a:r>
            <a:r>
              <a:rPr b="1" lang="pl">
                <a:solidFill>
                  <a:srgbClr val="F1C232"/>
                </a:solidFill>
              </a:rPr>
              <a:t> </a:t>
            </a:r>
            <a:r>
              <a:rPr lang="pl">
                <a:solidFill>
                  <a:schemeClr val="dk1"/>
                </a:solidFill>
              </a:rPr>
              <a:t>stretch</a:t>
            </a:r>
            <a:r>
              <a:rPr lang="pl">
                <a:solidFill>
                  <a:schemeClr val="dk1"/>
                </a:solidFill>
              </a:rPr>
              <a:t>, wrapping around empty </a:t>
            </a:r>
            <a:r>
              <a:rPr b="1" lang="pl">
                <a:solidFill>
                  <a:srgbClr val="1155CC"/>
                </a:solidFill>
              </a:rPr>
              <a:t>voids</a:t>
            </a:r>
            <a:r>
              <a:rPr lang="pl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2" name="Google Shape;122;p19"/>
          <p:cNvSpPr txBox="1"/>
          <p:nvPr/>
        </p:nvSpPr>
        <p:spPr>
          <a:xfrm>
            <a:off x="138150" y="3145350"/>
            <a:ext cx="3820500" cy="1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>
                <a:solidFill>
                  <a:schemeClr val="dk2"/>
                </a:solidFill>
              </a:rPr>
              <a:t>2MASS all sky (J. Huchra 2002)</a:t>
            </a:r>
            <a:endParaRPr sz="15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How to identify the Cosmic Web elements?</a:t>
            </a:r>
            <a:endParaRPr/>
          </a:p>
        </p:txBody>
      </p:sp>
      <p:pic>
        <p:nvPicPr>
          <p:cNvPr id="128" name="Google Shape;12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72700"/>
            <a:ext cx="8839203" cy="299215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0"/>
          <p:cNvSpPr txBox="1"/>
          <p:nvPr/>
        </p:nvSpPr>
        <p:spPr>
          <a:xfrm>
            <a:off x="262500" y="3732525"/>
            <a:ext cx="8629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Standard answer: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use </a:t>
            </a:r>
            <a:r>
              <a:rPr lang="pl"/>
              <a:t>eigenvalues</a:t>
            </a:r>
            <a:r>
              <a:rPr lang="pl"/>
              <a:t> of density/velocity field Hessian matrix.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Pros: easy and </a:t>
            </a:r>
            <a:r>
              <a:rPr lang="pl"/>
              <a:t>straightforward</a:t>
            </a:r>
            <a:r>
              <a:rPr lang="pl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Cons: user dependent (scale and </a:t>
            </a:r>
            <a:r>
              <a:rPr lang="pl"/>
              <a:t>threshold</a:t>
            </a:r>
            <a:r>
              <a:rPr lang="pl"/>
              <a:t>), require fine tuning</a:t>
            </a:r>
            <a:endParaRPr/>
          </a:p>
        </p:txBody>
      </p:sp>
      <p:sp>
        <p:nvSpPr>
          <p:cNvPr id="130" name="Google Shape;130;p20"/>
          <p:cNvSpPr/>
          <p:nvPr/>
        </p:nvSpPr>
        <p:spPr>
          <a:xfrm rot="732698">
            <a:off x="4711497" y="2119351"/>
            <a:ext cx="1058040" cy="333047"/>
          </a:xfrm>
          <a:prstGeom prst="ellipse">
            <a:avLst/>
          </a:prstGeom>
          <a:noFill/>
          <a:ln cap="flat" cmpd="sng" w="38100">
            <a:solidFill>
              <a:srgbClr val="FF6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0"/>
          <p:cNvSpPr/>
          <p:nvPr/>
        </p:nvSpPr>
        <p:spPr>
          <a:xfrm rot="-1813446">
            <a:off x="5245248" y="782740"/>
            <a:ext cx="382611" cy="161203"/>
          </a:xfrm>
          <a:prstGeom prst="ellipse">
            <a:avLst/>
          </a:prstGeom>
          <a:noFill/>
          <a:ln cap="flat" cmpd="sng" w="28575">
            <a:solidFill>
              <a:srgbClr val="FF6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4812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/>
          <p:nvPr/>
        </p:nvSpPr>
        <p:spPr>
          <a:xfrm>
            <a:off x="319925" y="114850"/>
            <a:ext cx="695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Copernicus Complexio: zoom-in simulation suite</a:t>
            </a:r>
            <a:endParaRPr/>
          </a:p>
        </p:txBody>
      </p:sp>
      <p:pic>
        <p:nvPicPr>
          <p:cNvPr id="142" name="Google Shape;14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1925" y="515050"/>
            <a:ext cx="6749998" cy="450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2"/>
          <p:cNvSpPr txBox="1"/>
          <p:nvPr/>
        </p:nvSpPr>
        <p:spPr>
          <a:xfrm>
            <a:off x="7194325" y="295325"/>
            <a:ext cx="16488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Mass resolution: 1.35x10</a:t>
            </a:r>
            <a:r>
              <a:rPr baseline="30000" lang="pl"/>
              <a:t>5</a:t>
            </a:r>
            <a:r>
              <a:rPr lang="pl"/>
              <a:t>M</a:t>
            </a:r>
            <a:r>
              <a:rPr baseline="-25000" lang="pl"/>
              <a:t>☉</a:t>
            </a:r>
            <a:r>
              <a:rPr lang="pl"/>
              <a:t>/h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Force resolution: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ε=230 pc/h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high-res volume: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~2.2x10</a:t>
            </a:r>
            <a:r>
              <a:rPr baseline="30000" lang="pl"/>
              <a:t>4</a:t>
            </a:r>
            <a:r>
              <a:rPr lang="pl"/>
              <a:t>(Mpc/h)</a:t>
            </a:r>
            <a:r>
              <a:rPr baseline="30000" lang="pl"/>
              <a:t>3</a:t>
            </a:r>
            <a:endParaRPr baseline="30000"/>
          </a:p>
        </p:txBody>
      </p:sp>
      <p:sp>
        <p:nvSpPr>
          <p:cNvPr id="144" name="Google Shape;144;p22"/>
          <p:cNvSpPr txBox="1"/>
          <p:nvPr/>
        </p:nvSpPr>
        <p:spPr>
          <a:xfrm>
            <a:off x="300225" y="5045425"/>
            <a:ext cx="30585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solidFill>
                  <a:schemeClr val="dk2"/>
                </a:solidFill>
              </a:rPr>
              <a:t>Bose, WH, et al. 2016</a:t>
            </a:r>
            <a:endParaRPr sz="1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