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9" r:id="rId10"/>
    <p:sldMasterId id="2147483781" r:id="rId11"/>
    <p:sldMasterId id="2147483793" r:id="rId12"/>
    <p:sldMasterId id="2147483806" r:id="rId13"/>
    <p:sldMasterId id="2147483818" r:id="rId14"/>
  </p:sldMasterIdLst>
  <p:notesMasterIdLst>
    <p:notesMasterId r:id="rId62"/>
  </p:notesMasterIdLst>
  <p:sldIdLst>
    <p:sldId id="386" r:id="rId15"/>
    <p:sldId id="272" r:id="rId16"/>
    <p:sldId id="1208" r:id="rId17"/>
    <p:sldId id="1151" r:id="rId18"/>
    <p:sldId id="1206" r:id="rId19"/>
    <p:sldId id="1166" r:id="rId20"/>
    <p:sldId id="1198" r:id="rId21"/>
    <p:sldId id="1212" r:id="rId22"/>
    <p:sldId id="331" r:id="rId23"/>
    <p:sldId id="269" r:id="rId24"/>
    <p:sldId id="1160" r:id="rId25"/>
    <p:sldId id="1155" r:id="rId26"/>
    <p:sldId id="1156" r:id="rId27"/>
    <p:sldId id="274" r:id="rId28"/>
    <p:sldId id="1158" r:id="rId29"/>
    <p:sldId id="288" r:id="rId30"/>
    <p:sldId id="1163" r:id="rId31"/>
    <p:sldId id="1199" r:id="rId32"/>
    <p:sldId id="267" r:id="rId33"/>
    <p:sldId id="263" r:id="rId34"/>
    <p:sldId id="327" r:id="rId35"/>
    <p:sldId id="290" r:id="rId36"/>
    <p:sldId id="302" r:id="rId37"/>
    <p:sldId id="305" r:id="rId38"/>
    <p:sldId id="518" r:id="rId39"/>
    <p:sldId id="509" r:id="rId40"/>
    <p:sldId id="519" r:id="rId41"/>
    <p:sldId id="512" r:id="rId42"/>
    <p:sldId id="521" r:id="rId43"/>
    <p:sldId id="257" r:id="rId44"/>
    <p:sldId id="261" r:id="rId45"/>
    <p:sldId id="1207" r:id="rId46"/>
    <p:sldId id="1210" r:id="rId47"/>
    <p:sldId id="1197" r:id="rId48"/>
    <p:sldId id="1201" r:id="rId49"/>
    <p:sldId id="1202" r:id="rId50"/>
    <p:sldId id="1167" r:id="rId51"/>
    <p:sldId id="1168" r:id="rId52"/>
    <p:sldId id="1203" r:id="rId53"/>
    <p:sldId id="1172" r:id="rId54"/>
    <p:sldId id="532" r:id="rId55"/>
    <p:sldId id="264" r:id="rId56"/>
    <p:sldId id="504" r:id="rId57"/>
    <p:sldId id="318" r:id="rId58"/>
    <p:sldId id="528" r:id="rId59"/>
    <p:sldId id="538" r:id="rId60"/>
    <p:sldId id="1152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56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7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B81D0-2ED3-405A-A9E9-5A2AD32E230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AEFF9-C5A6-41FC-92C5-1BE3EE500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35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A650DDE-1768-4BB2-8395-94B5D603A4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DDB7B7-A48A-48A9-83B1-44C92C075CF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4727C7B8-BE53-4432-BDB3-D02D61C982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CAD615E-67DD-432E-A868-C5BDE0A09A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454E5C-9CE5-2A4B-BC90-3A5155070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454E5C-9CE5-2A4B-BC90-3A5155070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0DC49B-149A-724B-9D70-1434FCACCE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7AA9EA-3CEF-2243-AEEB-578552F260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A9B82C-6215-4E4F-96A0-BE87503500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5DBC-3965-4F39-A9E3-756EDC5A6DB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BB79-0A28-476D-804E-F2871644D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75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5DBC-3965-4F39-A9E3-756EDC5A6DB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BB79-0A28-476D-804E-F2871644D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086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446DE-0956-EC43-AD2F-774E55859A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716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B8598-6CAF-4FD7-A351-A10B4146C89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5CB9-07C3-4717-86EF-14B8F1963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139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B8598-6CAF-4FD7-A351-A10B4146C89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5CB9-07C3-4717-86EF-14B8F1963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275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B8598-6CAF-4FD7-A351-A10B4146C89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5CB9-07C3-4717-86EF-14B8F1963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544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B8598-6CAF-4FD7-A351-A10B4146C89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5CB9-07C3-4717-86EF-14B8F1963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713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B8598-6CAF-4FD7-A351-A10B4146C89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5CB9-07C3-4717-86EF-14B8F1963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459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B8598-6CAF-4FD7-A351-A10B4146C89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5CB9-07C3-4717-86EF-14B8F1963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02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B8598-6CAF-4FD7-A351-A10B4146C89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5CB9-07C3-4717-86EF-14B8F1963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63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B8598-6CAF-4FD7-A351-A10B4146C89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5CB9-07C3-4717-86EF-14B8F1963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137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B8598-6CAF-4FD7-A351-A10B4146C89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5CB9-07C3-4717-86EF-14B8F1963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0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5DBC-3965-4F39-A9E3-756EDC5A6DB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BB79-0A28-476D-804E-F2871644D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260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B8598-6CAF-4FD7-A351-A10B4146C89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5CB9-07C3-4717-86EF-14B8F1963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110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B8598-6CAF-4FD7-A351-A10B4146C89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5CB9-07C3-4717-86EF-14B8F1963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730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E5E-2A33-4E61-A80F-55798FD99EC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2C0-FBBF-433F-9987-83880BE6E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364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E5E-2A33-4E61-A80F-55798FD99EC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2C0-FBBF-433F-9987-83880BE6E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421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E5E-2A33-4E61-A80F-55798FD99EC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2C0-FBBF-433F-9987-83880BE6E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862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E5E-2A33-4E61-A80F-55798FD99EC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2C0-FBBF-433F-9987-83880BE6E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472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E5E-2A33-4E61-A80F-55798FD99EC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2C0-FBBF-433F-9987-83880BE6E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506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E5E-2A33-4E61-A80F-55798FD99EC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2C0-FBBF-433F-9987-83880BE6E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741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E5E-2A33-4E61-A80F-55798FD99EC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2C0-FBBF-433F-9987-83880BE6E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543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E5E-2A33-4E61-A80F-55798FD99EC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2C0-FBBF-433F-9987-83880BE6E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90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D78EC-AB97-4556-88DB-E08560E888CC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309E7-852E-438E-951C-134233D1BFD6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0297839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E5E-2A33-4E61-A80F-55798FD99EC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2C0-FBBF-433F-9987-83880BE6E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712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E5E-2A33-4E61-A80F-55798FD99EC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2C0-FBBF-433F-9987-83880BE6E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378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E5E-2A33-4E61-A80F-55798FD99EC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2C0-FBBF-433F-9987-83880BE6E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693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fontAlgn="base">
              <a:spcBef>
                <a:spcPts val="2000"/>
              </a:spcBef>
              <a:spcAft>
                <a:spcPct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DB0FF7-9B90-0841-874F-4942A8C8F1D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65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A11F5D-D308-0045-A289-8FC8D4E94BE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036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>
                <a:solidFill>
                  <a:prstClr val="white"/>
                </a:solidFill>
              </a:rPr>
              <a:pPr/>
              <a:t>10/16/2024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0991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E57067-B390-C545-9F05-191F48BD3C65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249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EDDF6-0714-1447-83AB-B494AC5B81D7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8367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E79B4B-0313-2945-B05B-BCED511E420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972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0A41C5-CB96-7E4E-A485-C782EDF58ACF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600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CC3F1-74B6-4C1C-B15B-EEEFA64E2354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B41407-0FC6-49A6-9E48-E06FC5C7FD90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9904966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D6C630-AB7B-414F-9663-A286FFF880FF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778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550E42-3775-004F-8C31-82DC069AC74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621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AB70-D412-E742-8C6E-76B493065007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79909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DC1DD-C030-304C-81EA-C5A6BF69F49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218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446DE-0956-EC43-AD2F-774E55859A30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8512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F8D8F-5200-49B1-B33A-BC585A387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C54275-9DE3-4574-8B55-327954C4A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D5C49-5748-4CE0-BD42-2A6D83857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2987C-7957-4715-A3B9-3C8B9D85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22808-5626-4E8F-86C5-16237FA81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4F44B-115F-4608-9C90-E12FA94AC2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487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C3553-D54D-4017-B791-F591E972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443BC-4EA1-4AF6-9A58-39621058B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4EC64-D9E7-448D-8889-D6C434A23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5BC5B-A06E-43AD-8D7D-85CD152E1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66E00-475C-4D55-A090-61F592FCB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A08CE-7F01-4D45-8B0C-9F38EF0CBD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8596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47ED1-458F-48DC-99C0-5FCA907E4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72B8B-9BF3-445B-9998-8CB4DFA95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F2031-90A9-4C3F-ADF5-AC779A84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BFA18-DF74-4D60-BC5E-978A3C11B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8ED62-0E35-4FDC-BC87-E6235E614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C9A2E-8410-4D2D-9531-5F7897F7FB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6930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B4CC3-B9E7-4303-8E6A-2B26670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3F9B9-1705-4BD9-A4C2-ECD8FD9546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D9BE3B-F4B9-4E80-AE71-BED32F069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D0517-66E1-4A11-AF7C-583C73DAD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5381A-C38B-4A62-A7DE-45CC90A9E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AE5B81-3FC4-4E40-BF4B-2F9A6AFAD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70E92-AD4A-4553-81BA-FDA8196423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7331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174EA-1468-47A1-BCD4-C7EBD5FF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A9C43-239B-40EF-AD47-4849EE5B8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AF6EA-A9D2-49F5-91AF-24222B3D8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99705-C448-4D45-AF51-30B562A1A7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D5383B-C640-4BBB-856E-8712C2BA6C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547F8F-F668-4A20-99DC-34BCB85E9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72430A-0205-438D-91DF-795D8AEB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29D11-B76C-436C-B2D6-4705B69D1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B0341-312F-4B1C-A682-5C1BE34D4B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0557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ED4AF-93CD-46B1-B0D6-EC3393FDF01A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1730DB-D29F-465B-9EB5-0D2036A130AB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6515046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BD638-001A-4A9E-9378-4755362AE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17EC46-828C-46BE-B544-4C81C36F2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44C64B-D68B-4A01-A92A-9F1898354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8C6ED-EBBB-4A4C-9C31-BAFDA099D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145F2A-936C-4BC1-9CFA-8FE9948823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7104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62883F-EEDD-4FEB-BC03-8F52D336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BCE70-FE0F-4737-A88B-AF89A964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FD15B-9267-49C0-B51B-64C9243B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B7D2-2448-47F7-8FC4-3032E0EA1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40749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D196D-8431-4082-8679-B4C2558A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766C4-492D-4DCF-91C6-F532C0CFC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DDE7D-F31A-4D1C-B152-ED9F20970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A07B8-ED18-4332-ABB8-0B6101553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B08AE-0E59-4ABC-9B26-EA1E56E9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418D9-4EDF-4857-9FA7-E43E62286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78BDA-CF5F-45E9-AAB0-CD5402B428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47789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3FD21-CAA0-482E-851B-5754594CC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6B1151-4371-4547-BA1E-19D19690C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EB854-B4D6-41CB-B782-ABDE2B2CD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72DF2-D4CF-4382-A48A-D0ADCB2C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4C82D-80C1-4234-B281-A51FDDB23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02FBAC-6B45-42BA-B5D0-8FEDC028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AD302-6AD0-434F-AD8D-713EEB804F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4849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750B5-6728-49D6-BF6B-EB5C3F306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1DC9B2-3ECF-4AE3-9D13-26F7D9356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4275-36E9-4D67-826F-C9FDAB205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A8C92-CF45-4EEE-AF0B-413C48070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DE932-35CD-4602-A381-C0156E588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54CDD-9F47-45D2-A744-26D6D7B112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0964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E8B622-22C2-4961-87E0-6DF544012A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BE3BE-071B-4096-986E-2F7CEA9F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BA2E-1F0F-4433-B3A5-5935D89B5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73670-10CC-4A6E-AFB3-1F7F3A8EE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7F33A-55A7-4129-954F-E56320A46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9A21F-F34F-4315-927F-69EF37A2D7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76874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13046439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8614514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3902631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39679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50B64-7AB2-44DA-81A4-AE67E6FB48EA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09A94-443E-4D5D-8D36-F30466CDF6C5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57345545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5313956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4282799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83609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3277200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9461961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4427824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448007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D54-C1C8-42E8-8D66-59C06378B3E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2E270-A61B-4C7E-AD20-CD1AEBD647B8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07354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52228-BEB5-42F3-9A37-B44B529D1ADE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8EF8F-F2CD-4DA8-92BF-01D8FC00743F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660036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26DE0-3C6B-4C57-BDB4-ECCB01DCC455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92B37-A545-4BAC-8EB1-2C0DAB9D3139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775308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C5D36-3DBA-489A-8108-D5F0F15E2F5A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0F933-78FE-4A46-960A-7403B6367088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39051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5DBC-3965-4F39-A9E3-756EDC5A6DB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BB79-0A28-476D-804E-F2871644D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21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97356-F527-4B3F-BB56-D509A8CB9196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743E9-E6AB-4525-ACCC-00BF9CD38B78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735142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4BF88-6A5E-4BEF-A33A-18ABCD4F215A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6FF6C-2680-4A70-BA50-2FA77FAA2AC9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317738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490AC-8F9D-4F39-92F3-0A1CC9DBB116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5CA35-7ED7-4179-BDD0-311363E34A36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668362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2" indent="0" algn="ctr">
              <a:buNone/>
              <a:defRPr/>
            </a:lvl2pPr>
            <a:lvl3pPr marL="914364" indent="0" algn="ctr">
              <a:buNone/>
              <a:defRPr/>
            </a:lvl3pPr>
            <a:lvl4pPr marL="1371545" indent="0" algn="ctr">
              <a:buNone/>
              <a:defRPr/>
            </a:lvl4pPr>
            <a:lvl5pPr marL="1828727" indent="0" algn="ctr">
              <a:buNone/>
              <a:defRPr/>
            </a:lvl5pPr>
            <a:lvl6pPr marL="2285909" indent="0" algn="ctr">
              <a:buNone/>
              <a:defRPr/>
            </a:lvl6pPr>
            <a:lvl7pPr marL="2743091" indent="0" algn="ctr">
              <a:buNone/>
              <a:defRPr/>
            </a:lvl7pPr>
            <a:lvl8pPr marL="3200272" indent="0" algn="ctr">
              <a:buNone/>
              <a:defRPr/>
            </a:lvl8pPr>
            <a:lvl9pPr marL="365745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34253-8F46-4031-926A-FAFB0EFD4D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80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32094-5B0C-42DB-8425-CB59F57497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90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4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2" indent="0">
              <a:buNone/>
              <a:defRPr sz="1800"/>
            </a:lvl2pPr>
            <a:lvl3pPr marL="914364" indent="0">
              <a:buNone/>
              <a:defRPr sz="1600"/>
            </a:lvl3pPr>
            <a:lvl4pPr marL="1371545" indent="0">
              <a:buNone/>
              <a:defRPr sz="1400"/>
            </a:lvl4pPr>
            <a:lvl5pPr marL="1828727" indent="0">
              <a:buNone/>
              <a:defRPr sz="1400"/>
            </a:lvl5pPr>
            <a:lvl6pPr marL="2285909" indent="0">
              <a:buNone/>
              <a:defRPr sz="1400"/>
            </a:lvl6pPr>
            <a:lvl7pPr marL="2743091" indent="0">
              <a:buNone/>
              <a:defRPr sz="1400"/>
            </a:lvl7pPr>
            <a:lvl8pPr marL="3200272" indent="0">
              <a:buNone/>
              <a:defRPr sz="1400"/>
            </a:lvl8pPr>
            <a:lvl9pPr marL="365745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1DB3F-A4AE-4FA9-B14D-4F3E0CB3EA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89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8D944-E214-4D80-BBAB-CC6DC70BF1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4698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BFFFC-18EC-477A-888F-77832C7FBB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184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7357A-2760-4CC3-B7A1-32DD9FB58D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383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BB9467-952D-4EDF-8104-D0138909DF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14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5DBC-3965-4F39-A9E3-756EDC5A6DB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BB79-0A28-476D-804E-F2871644D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15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3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34205-43D2-41AE-82A5-D7865BA534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81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B163B-359F-4648-8858-9CE0A3F69E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79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F9EE7-475B-4B68-941D-E4EC057223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260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94F17-8439-46A7-ACAB-8F7825DBC9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161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2583-F46A-45D2-B550-E378980C2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1122363"/>
            <a:ext cx="6858000" cy="238760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CFF66-2B39-4CD6-99C2-2CA045841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3602038"/>
            <a:ext cx="6858000" cy="1655762"/>
          </a:xfrm>
        </p:spPr>
        <p:txBody>
          <a:bodyPr/>
          <a:lstStyle>
            <a:lvl1pPr marL="0" indent="0" algn="ctr">
              <a:buNone/>
              <a:defRPr sz="1900"/>
            </a:lvl1pPr>
            <a:lvl2pPr marL="362377" indent="0" algn="ctr">
              <a:buNone/>
              <a:defRPr sz="1600"/>
            </a:lvl2pPr>
            <a:lvl3pPr marL="724753" indent="0" algn="ctr">
              <a:buNone/>
              <a:defRPr sz="1400"/>
            </a:lvl3pPr>
            <a:lvl4pPr marL="1087130" indent="0" algn="ctr">
              <a:buNone/>
              <a:defRPr sz="1300"/>
            </a:lvl4pPr>
            <a:lvl5pPr marL="1449507" indent="0" algn="ctr">
              <a:buNone/>
              <a:defRPr sz="1300"/>
            </a:lvl5pPr>
            <a:lvl6pPr marL="1811884" indent="0" algn="ctr">
              <a:buNone/>
              <a:defRPr sz="1300"/>
            </a:lvl6pPr>
            <a:lvl7pPr marL="2174260" indent="0" algn="ctr">
              <a:buNone/>
              <a:defRPr sz="1300"/>
            </a:lvl7pPr>
            <a:lvl8pPr marL="2536637" indent="0" algn="ctr">
              <a:buNone/>
              <a:defRPr sz="1300"/>
            </a:lvl8pPr>
            <a:lvl9pPr marL="2899014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533C9-0AEF-490F-A3BD-1897DEDD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9C1C-0705-4BB8-B8E3-9821C95D066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5ECC8-4493-4CFC-9821-6B7FD5DC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3B40D-7810-4DFF-AB33-34DB5DB4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80C-0183-48E3-A356-3662027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02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B3869-4302-4434-8BA7-2FE5E8407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12E0E-A497-4B19-AFE7-B9D94E754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FC527-8FC5-417F-848B-FB02F127A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9C1C-0705-4BB8-B8E3-9821C95D066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BD44D-F9B4-4FA6-BDDA-DBB20E75A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427E3-FED6-47F0-8A33-EEFBFBB5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80C-0183-48E3-A356-3662027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13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11E99-1A7E-4CFD-8D5A-F7E110639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8"/>
            <a:ext cx="7886700" cy="285273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1AB64-3DD6-4551-B08E-F333641DE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6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247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871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495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11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17426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53663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89901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6FB90-258C-43F8-8107-7D4B2295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9C1C-0705-4BB8-B8E3-9821C95D066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DB20E-A597-4F08-97CC-6889E899C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8B051-FA4A-476A-AEE5-8BEECC09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80C-0183-48E3-A356-3662027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501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40125-490A-4768-87C3-AF540210C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C73BF-6110-4BCA-8286-051113E63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4DCB7-96DB-4080-95C0-F35789F65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E8E9D-D5A9-44AB-9C61-20BB109AD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9C1C-0705-4BB8-B8E3-9821C95D066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6C414-BE08-4292-90F7-257511927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EDDA5-8348-4F56-9598-EA918254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80C-0183-48E3-A356-3662027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09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066BD-7972-470B-84BA-8ABB080D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0B6F5-EF93-40DA-A674-5839C98A1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377" indent="0">
              <a:buNone/>
              <a:defRPr sz="1600" b="1"/>
            </a:lvl2pPr>
            <a:lvl3pPr marL="724753" indent="0">
              <a:buNone/>
              <a:defRPr sz="1400" b="1"/>
            </a:lvl3pPr>
            <a:lvl4pPr marL="1087130" indent="0">
              <a:buNone/>
              <a:defRPr sz="1300" b="1"/>
            </a:lvl4pPr>
            <a:lvl5pPr marL="1449507" indent="0">
              <a:buNone/>
              <a:defRPr sz="1300" b="1"/>
            </a:lvl5pPr>
            <a:lvl6pPr marL="1811884" indent="0">
              <a:buNone/>
              <a:defRPr sz="1300" b="1"/>
            </a:lvl6pPr>
            <a:lvl7pPr marL="2174260" indent="0">
              <a:buNone/>
              <a:defRPr sz="1300" b="1"/>
            </a:lvl7pPr>
            <a:lvl8pPr marL="2536637" indent="0">
              <a:buNone/>
              <a:defRPr sz="1300" b="1"/>
            </a:lvl8pPr>
            <a:lvl9pPr marL="2899014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3A713-6621-4D93-A4A0-D56C56AFC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3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A43AEE-1C6C-4EA3-9D3F-9685B9EFC3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2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377" indent="0">
              <a:buNone/>
              <a:defRPr sz="1600" b="1"/>
            </a:lvl2pPr>
            <a:lvl3pPr marL="724753" indent="0">
              <a:buNone/>
              <a:defRPr sz="1400" b="1"/>
            </a:lvl3pPr>
            <a:lvl4pPr marL="1087130" indent="0">
              <a:buNone/>
              <a:defRPr sz="1300" b="1"/>
            </a:lvl4pPr>
            <a:lvl5pPr marL="1449507" indent="0">
              <a:buNone/>
              <a:defRPr sz="1300" b="1"/>
            </a:lvl5pPr>
            <a:lvl6pPr marL="1811884" indent="0">
              <a:buNone/>
              <a:defRPr sz="1300" b="1"/>
            </a:lvl6pPr>
            <a:lvl7pPr marL="2174260" indent="0">
              <a:buNone/>
              <a:defRPr sz="1300" b="1"/>
            </a:lvl7pPr>
            <a:lvl8pPr marL="2536637" indent="0">
              <a:buNone/>
              <a:defRPr sz="1300" b="1"/>
            </a:lvl8pPr>
            <a:lvl9pPr marL="2899014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441953-992E-4C8F-9651-588C5C27E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739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779194-7E42-4A86-A55E-F7BABA9D6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9C1C-0705-4BB8-B8E3-9821C95D066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18B8A-70EC-4572-97BC-9426AEA11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9A23-DA59-4958-88A5-02494F52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80C-0183-48E3-A356-3662027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74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DF602-677C-414D-B472-7771DA89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8B96B8-AFB4-4352-B469-8BFF75742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9C1C-0705-4BB8-B8E3-9821C95D066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3C09C-ACA5-4C41-BEEC-C1693897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8CA3B2-E997-4DA1-BB28-937C38ABB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80C-0183-48E3-A356-3662027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08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5DBC-3965-4F39-A9E3-756EDC5A6DB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BB79-0A28-476D-804E-F2871644D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188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0E333-B88B-4A16-8586-3FBC6ABEF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9C1C-0705-4BB8-B8E3-9821C95D066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45E633-1BDE-403A-A637-B56736CCD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D4DB6-F24A-433D-ACA5-73F7C150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80C-0183-48E3-A356-3662027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579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BD8B3-FAE8-4810-B8B2-2AC2E613C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8" cy="16002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8C72C-4B4F-42C9-A936-0A1ADBC8F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17" y="987433"/>
            <a:ext cx="4629149" cy="487362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33917-FC70-41AB-9EA1-F0A3D133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62377" indent="0">
              <a:buNone/>
              <a:defRPr sz="1100"/>
            </a:lvl2pPr>
            <a:lvl3pPr marL="724753" indent="0">
              <a:buNone/>
              <a:defRPr sz="1000"/>
            </a:lvl3pPr>
            <a:lvl4pPr marL="1087130" indent="0">
              <a:buNone/>
              <a:defRPr sz="800"/>
            </a:lvl4pPr>
            <a:lvl5pPr marL="1449507" indent="0">
              <a:buNone/>
              <a:defRPr sz="800"/>
            </a:lvl5pPr>
            <a:lvl6pPr marL="1811884" indent="0">
              <a:buNone/>
              <a:defRPr sz="800"/>
            </a:lvl6pPr>
            <a:lvl7pPr marL="2174260" indent="0">
              <a:buNone/>
              <a:defRPr sz="800"/>
            </a:lvl7pPr>
            <a:lvl8pPr marL="2536637" indent="0">
              <a:buNone/>
              <a:defRPr sz="800"/>
            </a:lvl8pPr>
            <a:lvl9pPr marL="2899014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BA432-C7D8-4BB4-9D12-9E69C2FC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9C1C-0705-4BB8-B8E3-9821C95D066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C25B4-FF22-43BB-A30F-CC3772A0F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009C2-C1AC-4AFF-8AEF-EC72DFE0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80C-0183-48E3-A356-3662027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96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4DFB0-8280-40A1-B467-49BEC146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8" cy="16002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16A9F8-95ED-4787-A9A1-FAAE7AB81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17" y="987433"/>
            <a:ext cx="4629149" cy="4873625"/>
          </a:xfrm>
        </p:spPr>
        <p:txBody>
          <a:bodyPr/>
          <a:lstStyle>
            <a:lvl1pPr marL="0" indent="0">
              <a:buNone/>
              <a:defRPr sz="2500"/>
            </a:lvl1pPr>
            <a:lvl2pPr marL="362377" indent="0">
              <a:buNone/>
              <a:defRPr sz="2200"/>
            </a:lvl2pPr>
            <a:lvl3pPr marL="724753" indent="0">
              <a:buNone/>
              <a:defRPr sz="1900"/>
            </a:lvl3pPr>
            <a:lvl4pPr marL="1087130" indent="0">
              <a:buNone/>
              <a:defRPr sz="1600"/>
            </a:lvl4pPr>
            <a:lvl5pPr marL="1449507" indent="0">
              <a:buNone/>
              <a:defRPr sz="1600"/>
            </a:lvl5pPr>
            <a:lvl6pPr marL="1811884" indent="0">
              <a:buNone/>
              <a:defRPr sz="1600"/>
            </a:lvl6pPr>
            <a:lvl7pPr marL="2174260" indent="0">
              <a:buNone/>
              <a:defRPr sz="1600"/>
            </a:lvl7pPr>
            <a:lvl8pPr marL="2536637" indent="0">
              <a:buNone/>
              <a:defRPr sz="1600"/>
            </a:lvl8pPr>
            <a:lvl9pPr marL="2899014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953ED-6F0A-4000-93B9-8E63AD30F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62377" indent="0">
              <a:buNone/>
              <a:defRPr sz="1100"/>
            </a:lvl2pPr>
            <a:lvl3pPr marL="724753" indent="0">
              <a:buNone/>
              <a:defRPr sz="1000"/>
            </a:lvl3pPr>
            <a:lvl4pPr marL="1087130" indent="0">
              <a:buNone/>
              <a:defRPr sz="800"/>
            </a:lvl4pPr>
            <a:lvl5pPr marL="1449507" indent="0">
              <a:buNone/>
              <a:defRPr sz="800"/>
            </a:lvl5pPr>
            <a:lvl6pPr marL="1811884" indent="0">
              <a:buNone/>
              <a:defRPr sz="800"/>
            </a:lvl6pPr>
            <a:lvl7pPr marL="2174260" indent="0">
              <a:buNone/>
              <a:defRPr sz="800"/>
            </a:lvl7pPr>
            <a:lvl8pPr marL="2536637" indent="0">
              <a:buNone/>
              <a:defRPr sz="800"/>
            </a:lvl8pPr>
            <a:lvl9pPr marL="2899014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62747-F0F0-4FE8-9BA5-0A28A9601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9C1C-0705-4BB8-B8E3-9821C95D066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9B5BCC-BE7F-4DE3-88B8-3AC7198FD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A034D-865F-4F85-8EA6-E7CA9081F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80C-0183-48E3-A356-3662027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151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D1F5A-2BCB-4ACA-BE02-852E98CD2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3252E-33DC-4687-8547-A1714877E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6D871-FA1A-471E-AA78-C50E37605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9C1C-0705-4BB8-B8E3-9821C95D066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65135-E3D6-45F0-87C2-0222E136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6B25E-3BA4-41B5-AA53-2FF4EDC7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80C-0183-48E3-A356-3662027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7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A36A14-16CA-4A11-A5F4-09BA28E062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B9E19-1284-455E-9DC1-F4704B4AD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D8FB3-1486-4790-8E58-C68CD3633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9C1C-0705-4BB8-B8E3-9821C95D066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92B49-1C8E-4A15-A162-A4689231F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030FE-65D8-4DA5-9448-D1C00BADA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80C-0183-48E3-A356-3662027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690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15D1B-B106-412F-AA88-E69A696DA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908D1F-B130-4E57-A4D1-51D12CB29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6" indent="0" algn="ctr">
              <a:buNone/>
              <a:defRPr sz="2000"/>
            </a:lvl2pPr>
            <a:lvl3pPr marL="914292" indent="0" algn="ctr">
              <a:buNone/>
              <a:defRPr sz="1800"/>
            </a:lvl3pPr>
            <a:lvl4pPr marL="1371436" indent="0" algn="ctr">
              <a:buNone/>
              <a:defRPr sz="1600"/>
            </a:lvl4pPr>
            <a:lvl5pPr marL="1828580" indent="0" algn="ctr">
              <a:buNone/>
              <a:defRPr sz="1600"/>
            </a:lvl5pPr>
            <a:lvl6pPr marL="2285726" indent="0" algn="ctr">
              <a:buNone/>
              <a:defRPr sz="1600"/>
            </a:lvl6pPr>
            <a:lvl7pPr marL="2742872" indent="0" algn="ctr">
              <a:buNone/>
              <a:defRPr sz="1600"/>
            </a:lvl7pPr>
            <a:lvl8pPr marL="3200016" indent="0" algn="ctr">
              <a:buNone/>
              <a:defRPr sz="1600"/>
            </a:lvl8pPr>
            <a:lvl9pPr marL="3657161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0EFF1-AFEB-40D1-8612-453391E85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7FAAD-4405-4163-871A-EEA4DF1B1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EF815-3760-4039-B856-83738855A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153DD9-0C1F-48E2-B0E1-55CDDE553A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257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5446-6FDC-4677-B85D-6423F500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177BF-0C7B-42EC-8FC0-C26BDB829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CA2AD-B2FE-47A4-8002-39D8F1D1C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A22C1-14D3-42D0-B4E6-2232F5834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5396-DAA2-449F-BA8C-9219F25BB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9562B-36BE-4D6B-9D17-E67F8684B5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86837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3FA8E-BAB9-4A15-BE2A-20EB6B553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2111C-B0BE-4367-A357-0ADB4B8A2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46" indent="0">
              <a:buNone/>
              <a:defRPr sz="2000"/>
            </a:lvl2pPr>
            <a:lvl3pPr marL="914292" indent="0">
              <a:buNone/>
              <a:defRPr sz="1800"/>
            </a:lvl3pPr>
            <a:lvl4pPr marL="1371436" indent="0">
              <a:buNone/>
              <a:defRPr sz="1600"/>
            </a:lvl4pPr>
            <a:lvl5pPr marL="1828580" indent="0">
              <a:buNone/>
              <a:defRPr sz="1600"/>
            </a:lvl5pPr>
            <a:lvl6pPr marL="2285726" indent="0">
              <a:buNone/>
              <a:defRPr sz="1600"/>
            </a:lvl6pPr>
            <a:lvl7pPr marL="2742872" indent="0">
              <a:buNone/>
              <a:defRPr sz="1600"/>
            </a:lvl7pPr>
            <a:lvl8pPr marL="3200016" indent="0">
              <a:buNone/>
              <a:defRPr sz="1600"/>
            </a:lvl8pPr>
            <a:lvl9pPr marL="3657161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895EF-129E-490C-968B-25B19E9D2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0ACFA-C2C4-4579-B443-E8CBE26DF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1B082-5BDE-4790-8DB4-6D0C22581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70F1C-0D16-44FC-B80A-EDA054F108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0955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38327-1225-4FE2-B4D7-6C3754F75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3ADEC-F43E-40AF-9947-EB05EC06E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7C35-3298-45C5-BF8E-FE09A5980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38153-B1F2-4FA0-8671-A1A3C8AC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73EB5-3BFF-473D-965A-D62CFD5D3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07BEF-A7D1-4E0D-B7EA-C13DF3620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F757F-DD3F-42D6-A01A-A2B6FE879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284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83A51-10D1-4955-B3DF-7263ED936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F302E-F516-4DCC-BAFA-85FED4E5F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2" indent="0">
              <a:buNone/>
              <a:defRPr sz="1800" b="1"/>
            </a:lvl3pPr>
            <a:lvl4pPr marL="1371436" indent="0">
              <a:buNone/>
              <a:defRPr sz="1600" b="1"/>
            </a:lvl4pPr>
            <a:lvl5pPr marL="1828580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2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7E553-877D-4191-B959-DD7A9E749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2505076"/>
            <a:ext cx="386873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C54252-F05B-4CD7-8006-17603966E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2" indent="0">
              <a:buNone/>
              <a:defRPr sz="1800" b="1"/>
            </a:lvl3pPr>
            <a:lvl4pPr marL="1371436" indent="0">
              <a:buNone/>
              <a:defRPr sz="1600" b="1"/>
            </a:lvl4pPr>
            <a:lvl5pPr marL="1828580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2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1D3796-FFC7-4770-9DAF-3EAB28CC8A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7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B5501F-ACD0-49BF-877C-E00DB209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B9076E-7800-48E4-86EE-9A89C138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62CA3E-8BCD-4DC0-9977-067AB2750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58F5F-DF75-468C-9920-90B3E30BF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27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5DBC-3965-4F39-A9E3-756EDC5A6DB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BB79-0A28-476D-804E-F2871644D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96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914E0-FABB-4658-9C63-70E393D1B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9CAEE-B3DF-4874-B439-C779D196F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62420-3D24-4CB3-87E1-7ADD21572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37CBCD-0B8E-42D2-9F14-CB755328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7B1F7-FFF7-4FB2-B32F-1BA824D961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337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4711A5-2D49-47BE-9893-6812268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DD58BB-8243-4FD0-A2ED-4321262B4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72038-9EDF-4912-A27C-4FCA227A2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976CD-30DD-4005-8FED-C350F8C452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0887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4A441-BAE1-4C5B-B67D-F74508ED4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2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23D26-77F4-4886-9E1D-4D07EBE2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23AE3-4680-4AEF-9903-417590373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2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6" indent="0">
              <a:buNone/>
              <a:defRPr sz="1400"/>
            </a:lvl2pPr>
            <a:lvl3pPr marL="914292" indent="0">
              <a:buNone/>
              <a:defRPr sz="1200"/>
            </a:lvl3pPr>
            <a:lvl4pPr marL="1371436" indent="0">
              <a:buNone/>
              <a:defRPr sz="1000"/>
            </a:lvl4pPr>
            <a:lvl5pPr marL="1828580" indent="0">
              <a:buNone/>
              <a:defRPr sz="1000"/>
            </a:lvl5pPr>
            <a:lvl6pPr marL="2285726" indent="0">
              <a:buNone/>
              <a:defRPr sz="1000"/>
            </a:lvl6pPr>
            <a:lvl7pPr marL="2742872" indent="0">
              <a:buNone/>
              <a:defRPr sz="1000"/>
            </a:lvl7pPr>
            <a:lvl8pPr marL="3200016" indent="0">
              <a:buNone/>
              <a:defRPr sz="1000"/>
            </a:lvl8pPr>
            <a:lvl9pPr marL="3657161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EE784-6DE2-4F61-B8F5-96445C602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A27361-E56E-42E4-880F-1B42D4BB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F4AE3-FE30-4225-B8F1-29FD243D3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7F3BD0-1DBE-4D8F-8F65-5619C20338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2762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B23CE-987C-4AD7-B7F6-EBCCACF8D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2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DF8977-046D-451B-B7E8-A8F74842E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2" indent="0">
              <a:buNone/>
              <a:defRPr sz="2400"/>
            </a:lvl3pPr>
            <a:lvl4pPr marL="1371436" indent="0">
              <a:buNone/>
              <a:defRPr sz="2000"/>
            </a:lvl4pPr>
            <a:lvl5pPr marL="1828580" indent="0">
              <a:buNone/>
              <a:defRPr sz="2000"/>
            </a:lvl5pPr>
            <a:lvl6pPr marL="2285726" indent="0">
              <a:buNone/>
              <a:defRPr sz="2000"/>
            </a:lvl6pPr>
            <a:lvl7pPr marL="2742872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578CF-BB91-4F04-A6E1-AB8DC7753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2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6" indent="0">
              <a:buNone/>
              <a:defRPr sz="1400"/>
            </a:lvl2pPr>
            <a:lvl3pPr marL="914292" indent="0">
              <a:buNone/>
              <a:defRPr sz="1200"/>
            </a:lvl3pPr>
            <a:lvl4pPr marL="1371436" indent="0">
              <a:buNone/>
              <a:defRPr sz="1000"/>
            </a:lvl4pPr>
            <a:lvl5pPr marL="1828580" indent="0">
              <a:buNone/>
              <a:defRPr sz="1000"/>
            </a:lvl5pPr>
            <a:lvl6pPr marL="2285726" indent="0">
              <a:buNone/>
              <a:defRPr sz="1000"/>
            </a:lvl6pPr>
            <a:lvl7pPr marL="2742872" indent="0">
              <a:buNone/>
              <a:defRPr sz="1000"/>
            </a:lvl7pPr>
            <a:lvl8pPr marL="3200016" indent="0">
              <a:buNone/>
              <a:defRPr sz="1000"/>
            </a:lvl8pPr>
            <a:lvl9pPr marL="3657161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F8E87-E697-4122-A49B-9026CC1D1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9A7B6-DBD3-4DA9-A53E-83FADE3E3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481C8-D59D-4CF5-9A2E-7AD826FB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4CCC4-9CE7-456F-961A-906F008A35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5588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7238-CC66-4E9E-AE8D-7956923EE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C2B709-032C-49C0-9E5B-B768E9D2D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9C454-734F-4468-9B43-55ED4C8DA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11C86-A170-4671-82CE-2C9F3ACF2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EE0F7-FF71-4E4C-A3A4-5A6F70C9D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41D10-4C70-4329-80D8-105D1FFE19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983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48EEA7-1079-46BE-8CB1-15E8910C71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D2D9E0-79EF-46A9-B622-F54B17014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58911-4BFB-454C-9DF4-ACFBFF3E4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70D80-0E3E-4549-83EF-47B839352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10E33-4ECC-4693-8426-92DD16DC4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DF01E-8DDA-41E7-8AF8-C342C02FFB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2196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5A643-2FD5-B642-AD42-4C92B3DCD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631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95239-9911-5949-8BE5-C1C0F8B7A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866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39A4A-9808-F648-8A87-767A36A23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492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B2644-7DA0-544D-B0F3-480F31319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53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5DBC-3965-4F39-A9E3-756EDC5A6DB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BB79-0A28-476D-804E-F2871644D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418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0F7D9-C4FF-1F41-84E6-05960D8D5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281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43AEA-09A6-C44E-B057-16C47956C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434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610DD-8E57-244C-A23D-8A70B8ABE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667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F03A8-E5D3-6E44-A31F-F8BAF7854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526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D1AB0-2AC0-4E4B-9B4A-1D0EF2E17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801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AB7F-CB57-AD42-962D-145405B4E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54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C0C8E-9D4A-4148-A780-87D63BE94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262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2" indent="0" algn="ctr">
              <a:buNone/>
              <a:defRPr/>
            </a:lvl2pPr>
            <a:lvl3pPr marL="914364" indent="0" algn="ctr">
              <a:buNone/>
              <a:defRPr/>
            </a:lvl3pPr>
            <a:lvl4pPr marL="1371545" indent="0" algn="ctr">
              <a:buNone/>
              <a:defRPr/>
            </a:lvl4pPr>
            <a:lvl5pPr marL="1828727" indent="0" algn="ctr">
              <a:buNone/>
              <a:defRPr/>
            </a:lvl5pPr>
            <a:lvl6pPr marL="2285909" indent="0" algn="ctr">
              <a:buNone/>
              <a:defRPr/>
            </a:lvl6pPr>
            <a:lvl7pPr marL="2743091" indent="0" algn="ctr">
              <a:buNone/>
              <a:defRPr/>
            </a:lvl7pPr>
            <a:lvl8pPr marL="3200272" indent="0" algn="ctr">
              <a:buNone/>
              <a:defRPr/>
            </a:lvl8pPr>
            <a:lvl9pPr marL="365745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34253-8F46-4031-926A-FAFB0EFD4D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3037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32094-5B0C-42DB-8425-CB59F57497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6367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4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2" indent="0">
              <a:buNone/>
              <a:defRPr sz="1800"/>
            </a:lvl2pPr>
            <a:lvl3pPr marL="914364" indent="0">
              <a:buNone/>
              <a:defRPr sz="1600"/>
            </a:lvl3pPr>
            <a:lvl4pPr marL="1371545" indent="0">
              <a:buNone/>
              <a:defRPr sz="1400"/>
            </a:lvl4pPr>
            <a:lvl5pPr marL="1828727" indent="0">
              <a:buNone/>
              <a:defRPr sz="1400"/>
            </a:lvl5pPr>
            <a:lvl6pPr marL="2285909" indent="0">
              <a:buNone/>
              <a:defRPr sz="1400"/>
            </a:lvl6pPr>
            <a:lvl7pPr marL="2743091" indent="0">
              <a:buNone/>
              <a:defRPr sz="1400"/>
            </a:lvl7pPr>
            <a:lvl8pPr marL="3200272" indent="0">
              <a:buNone/>
              <a:defRPr sz="1400"/>
            </a:lvl8pPr>
            <a:lvl9pPr marL="365745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1DB3F-A4AE-4FA9-B14D-4F3E0CB3EA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1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5DBC-3965-4F39-A9E3-756EDC5A6DB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BB79-0A28-476D-804E-F2871644D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46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8D944-E214-4D80-BBAB-CC6DC70BF1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847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BFFFC-18EC-477A-888F-77832C7FBB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610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7357A-2760-4CC3-B7A1-32DD9FB58D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547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BB9467-952D-4EDF-8104-D0138909DF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257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3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34205-43D2-41AE-82A5-D7865BA534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215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B163B-359F-4648-8858-9CE0A3F69E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594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F9EE7-475B-4B68-941D-E4EC057223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337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94F17-8439-46A7-ACAB-8F7825DBC9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4024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7D0C-EB28-4032-A6AA-9B86A818C79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91070-7684-47C6-83D3-2F95FAB30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837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7D0C-EB28-4032-A6AA-9B86A818C79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91070-7684-47C6-83D3-2F95FAB30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60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5DBC-3965-4F39-A9E3-756EDC5A6DB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BB79-0A28-476D-804E-F2871644D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226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7D0C-EB28-4032-A6AA-9B86A818C79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91070-7684-47C6-83D3-2F95FAB30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971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7D0C-EB28-4032-A6AA-9B86A818C79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91070-7684-47C6-83D3-2F95FAB30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95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7D0C-EB28-4032-A6AA-9B86A818C79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91070-7684-47C6-83D3-2F95FAB30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075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7D0C-EB28-4032-A6AA-9B86A818C79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91070-7684-47C6-83D3-2F95FAB30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431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7D0C-EB28-4032-A6AA-9B86A818C79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91070-7684-47C6-83D3-2F95FAB30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856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7D0C-EB28-4032-A6AA-9B86A818C79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91070-7684-47C6-83D3-2F95FAB30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936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7D0C-EB28-4032-A6AA-9B86A818C79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91070-7684-47C6-83D3-2F95FAB30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615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7D0C-EB28-4032-A6AA-9B86A818C79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91070-7684-47C6-83D3-2F95FAB30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502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7D0C-EB28-4032-A6AA-9B86A818C79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91070-7684-47C6-83D3-2F95FAB30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712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DB0FF7-9B90-0841-874F-4942A8C8F1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59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5DBC-3965-4F39-A9E3-756EDC5A6DB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BB79-0A28-476D-804E-F2871644D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123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A11F5D-D308-0045-A289-8FC8D4E94B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906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10/16/2024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75661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E57067-B390-C545-9F05-191F48BD3C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189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EDDF6-0714-1447-83AB-B494AC5B81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598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E79B4B-0313-2945-B05B-BCED511E42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712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0A41C5-CB96-7E4E-A485-C782EDF58A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933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D6C630-AB7B-414F-9663-A286FFF880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254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550E42-3775-004F-8C31-82DC069AC7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340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AB70-D412-E742-8C6E-76B4930650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531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DC1DD-C030-304C-81EA-C5A6BF69F4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72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EE5DBC-3965-4F39-A9E3-756EDC5A6DB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5CBB79-0A28-476D-804E-F2871644D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1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B8598-6CAF-4FD7-A351-A10B4146C89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45CB9-07C3-4717-86EF-14B8F1963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9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F4E5E-2A33-4E61-A80F-55798FD99EC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422C0-FBBF-433F-9987-83880BE6E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2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CB97365-EBCA-4027-87D5-99FC1D4DF0BB}" type="datetimeFigureOut">
              <a:rPr lang="en-US" smtClean="0">
                <a:solidFill>
                  <a:prstClr val="white"/>
                </a:solidFill>
                <a:latin typeface="Times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10/16/2024</a:t>
            </a:fld>
            <a:endParaRPr lang="en-US">
              <a:solidFill>
                <a:prstClr val="black">
                  <a:shade val="50000"/>
                </a:prstClr>
              </a:solidFill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shade val="50000"/>
                </a:prstClr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9E29E33-B620-47F9-BB04-8846C2A5AFCC}" type="slidenum">
              <a:rPr lang="en-US" smtClean="0">
                <a:solidFill>
                  <a:prstClr val="white"/>
                </a:solidFill>
                <a:latin typeface="Times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shade val="50000"/>
                </a:prstClr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7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20634E2-CAF4-41CA-B01B-9681577271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F1BDB14-C171-4CE8-B53A-AD3450A365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D100B39-3BA0-49EF-9FDF-B9C99403683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84CC37D-6F20-4102-92D6-68C12B8B5B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57EF94A-38F9-424C-AAC6-F16F3FA774D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DAE0741-48AB-4DF7-99E8-86B8E4420E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4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310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style wzorca tekstu</a:t>
            </a:r>
          </a:p>
          <a:p>
            <a:pPr lvl="1"/>
            <a:r>
              <a:rPr lang="pl-PL" altLang="en-US"/>
              <a:t>Drugi poziom</a:t>
            </a:r>
          </a:p>
          <a:p>
            <a:pPr lvl="2"/>
            <a:r>
              <a:rPr lang="pl-PL" altLang="en-US"/>
              <a:t>Trzeci poziom</a:t>
            </a:r>
          </a:p>
          <a:p>
            <a:pPr lvl="3"/>
            <a:r>
              <a:rPr lang="pl-PL" altLang="en-US"/>
              <a:t>Czwarty poziom</a:t>
            </a:r>
          </a:p>
          <a:p>
            <a:pPr lvl="4"/>
            <a:r>
              <a:rPr lang="pl-PL" altLang="en-US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7D1350-BA22-465F-AD8A-56B81E7E8353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C983BD-416C-424E-8421-9FCB2BF0181A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12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36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36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364" fontAlgn="base">
              <a:spcBef>
                <a:spcPct val="0"/>
              </a:spcBef>
              <a:spcAft>
                <a:spcPct val="0"/>
              </a:spcAft>
            </a:pPr>
            <a:fld id="{DD7071A1-1BEB-4016-845E-35944D1B7C9C}" type="slidenum">
              <a:rPr lang="en-US" altLang="en-US" smtClean="0">
                <a:solidFill>
                  <a:srgbClr val="000000"/>
                </a:solidFill>
              </a:rPr>
              <a:pPr defTabSz="91436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1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3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887" indent="-34288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54" indent="-22859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36" indent="-22859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17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99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81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63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44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9B5913-5B9F-48C5-A75F-292A27B80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72475" tIns="36238" rIns="72475" bIns="3623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98BF2-8422-40D2-8D57-C805BEA1E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72475" tIns="36238" rIns="72475" bIns="3623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ECFFE-2E73-4E6C-AE4C-EF458A3733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380"/>
            <a:ext cx="2057400" cy="365125"/>
          </a:xfrm>
          <a:prstGeom prst="rect">
            <a:avLst/>
          </a:prstGeom>
        </p:spPr>
        <p:txBody>
          <a:bodyPr vert="horz" lIns="72475" tIns="36238" rIns="72475" bIns="36238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A9C1C-0705-4BB8-B8E3-9821C95D066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B2201-4FAA-445C-9AD9-34B6186A4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380"/>
            <a:ext cx="3086100" cy="365125"/>
          </a:xfrm>
          <a:prstGeom prst="rect">
            <a:avLst/>
          </a:prstGeom>
        </p:spPr>
        <p:txBody>
          <a:bodyPr vert="horz" lIns="72475" tIns="36238" rIns="72475" bIns="36238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DFB58-FB25-46FB-82D1-C96C4530E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0"/>
            <a:ext cx="2057400" cy="365125"/>
          </a:xfrm>
          <a:prstGeom prst="rect">
            <a:avLst/>
          </a:prstGeom>
        </p:spPr>
        <p:txBody>
          <a:bodyPr vert="horz" lIns="72475" tIns="36238" rIns="72475" bIns="36238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9280C-0183-48E3-A356-3662027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6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724753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188" indent="-181188" algn="l" defTabSz="724753" rtl="0" eaLnBrk="1" latinLnBrk="0" hangingPunct="1">
        <a:lnSpc>
          <a:spcPct val="90000"/>
        </a:lnSpc>
        <a:spcBef>
          <a:spcPts val="793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3565" indent="-181188" algn="l" defTabSz="724753" rtl="0" eaLnBrk="1" latinLnBrk="0" hangingPunct="1">
        <a:lnSpc>
          <a:spcPct val="90000"/>
        </a:lnSpc>
        <a:spcBef>
          <a:spcPts val="3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5942" indent="-181188" algn="l" defTabSz="724753" rtl="0" eaLnBrk="1" latinLnBrk="0" hangingPunct="1">
        <a:lnSpc>
          <a:spcPct val="90000"/>
        </a:lnSpc>
        <a:spcBef>
          <a:spcPts val="39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68319" indent="-181188" algn="l" defTabSz="724753" rtl="0" eaLnBrk="1" latinLnBrk="0" hangingPunct="1">
        <a:lnSpc>
          <a:spcPct val="90000"/>
        </a:lnSpc>
        <a:spcBef>
          <a:spcPts val="39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695" indent="-181188" algn="l" defTabSz="724753" rtl="0" eaLnBrk="1" latinLnBrk="0" hangingPunct="1">
        <a:lnSpc>
          <a:spcPct val="90000"/>
        </a:lnSpc>
        <a:spcBef>
          <a:spcPts val="39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93072" indent="-181188" algn="l" defTabSz="724753" rtl="0" eaLnBrk="1" latinLnBrk="0" hangingPunct="1">
        <a:lnSpc>
          <a:spcPct val="90000"/>
        </a:lnSpc>
        <a:spcBef>
          <a:spcPts val="39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55449" indent="-181188" algn="l" defTabSz="724753" rtl="0" eaLnBrk="1" latinLnBrk="0" hangingPunct="1">
        <a:lnSpc>
          <a:spcPct val="90000"/>
        </a:lnSpc>
        <a:spcBef>
          <a:spcPts val="39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17825" indent="-181188" algn="l" defTabSz="724753" rtl="0" eaLnBrk="1" latinLnBrk="0" hangingPunct="1">
        <a:lnSpc>
          <a:spcPct val="90000"/>
        </a:lnSpc>
        <a:spcBef>
          <a:spcPts val="39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80202" indent="-181188" algn="l" defTabSz="724753" rtl="0" eaLnBrk="1" latinLnBrk="0" hangingPunct="1">
        <a:lnSpc>
          <a:spcPct val="90000"/>
        </a:lnSpc>
        <a:spcBef>
          <a:spcPts val="39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377" algn="l" defTabSz="72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4753" algn="l" defTabSz="72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7130" algn="l" defTabSz="72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49507" algn="l" defTabSz="72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1884" algn="l" defTabSz="72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4260" algn="l" defTabSz="72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36637" algn="l" defTabSz="72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9014" algn="l" defTabSz="72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89DC9D-D07B-4A1D-A527-5FE9F31652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CA9D508-6949-4263-8369-E205A88A78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CE5C42B-EB1F-44D2-9101-721F85CD536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F58E759-8AB6-4840-829C-C0A45E6451D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CEB5B81-5624-419D-BE56-83A11FB7FE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C7536D-3441-44A2-9C89-1AB9A051B2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3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1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2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43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58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860" indent="-34286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0" indent="-285714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2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2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2" indent="-228572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2" algn="l" defTabSz="9142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4" indent="-228572" algn="l" defTabSz="9142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8" indent="-228572" algn="l" defTabSz="9142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2" indent="-228572" algn="l" defTabSz="9142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2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6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0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2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31" charset="0"/>
                <a:ea typeface="Arial" pitchFamily="31" charset="0"/>
                <a:cs typeface="Arial" pitchFamily="3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1" charset="0"/>
                <a:ea typeface="Arial" pitchFamily="31" charset="0"/>
                <a:cs typeface="Arial" pitchFamily="3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1" charset="0"/>
                <a:ea typeface="Arial" pitchFamily="31" charset="0"/>
                <a:cs typeface="Arial" pitchFamily="31" charset="0"/>
              </a:defRPr>
            </a:lvl1pPr>
          </a:lstStyle>
          <a:p>
            <a:pPr>
              <a:defRPr/>
            </a:pPr>
            <a:fld id="{1FF16119-C521-C040-B384-CF79EECCB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4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36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36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364"/>
            <a:fld id="{DD7071A1-1BEB-4016-845E-35944D1B7C9C}" type="slidenum">
              <a:rPr lang="en-US" altLang="en-US" smtClean="0">
                <a:solidFill>
                  <a:srgbClr val="000000"/>
                </a:solidFill>
              </a:rPr>
              <a:pPr defTabSz="91436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74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3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887" indent="-34288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54" indent="-22859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36" indent="-22859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17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99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81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63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44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D7D0C-EB28-4032-A6AA-9B86A818C79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91070-7684-47C6-83D3-2F95FAB30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0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10/16/2024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8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oleObject" Target="../embeddings/oleObject2.bin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5.png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9.emf"/><Relationship Id="rId4" Type="http://schemas.openxmlformats.org/officeDocument/2006/relationships/image" Target="../media/image26.tiff"/><Relationship Id="rId9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0.emf"/><Relationship Id="rId9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alter-fendt.de/html5/phen/bohrmodel_en.htm" TargetMode="External"/><Relationship Id="rId1" Type="http://schemas.openxmlformats.org/officeDocument/2006/relationships/slideLayout" Target="../slideLayouts/slideLayout1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28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0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5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ovZkFMuxZNc" TargetMode="Externa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Astro-pictures\cosmology\hs-2012-37-a-large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723900"/>
            <a:ext cx="9525000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560EBF-38A1-DA0F-91EB-B80ADB565B58}"/>
              </a:ext>
            </a:extLst>
          </p:cNvPr>
          <p:cNvSpPr txBox="1"/>
          <p:nvPr/>
        </p:nvSpPr>
        <p:spPr>
          <a:xfrm>
            <a:off x="-190499" y="575187"/>
            <a:ext cx="9525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   Introduction to       	     Cosmology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489139-2049-4FF2-E5BB-8AD2A885595F}"/>
              </a:ext>
            </a:extLst>
          </p:cNvPr>
          <p:cNvSpPr txBox="1"/>
          <p:nvPr/>
        </p:nvSpPr>
        <p:spPr>
          <a:xfrm>
            <a:off x="235975" y="3952568"/>
            <a:ext cx="9806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Marek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Demia</a:t>
            </a:r>
            <a:r>
              <a:rPr kumimoji="0" lang="pl-PL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ski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University of Warsaw</a:t>
            </a:r>
          </a:p>
        </p:txBody>
      </p:sp>
    </p:spTree>
    <p:extLst>
      <p:ext uri="{BB962C8B-B14F-4D97-AF65-F5344CB8AC3E}">
        <p14:creationId xmlns:p14="http://schemas.microsoft.com/office/powerpoint/2010/main" val="988437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F6BE989-0309-48AB-A2D2-4C664C11D2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Young’s double-slit experiment (1801)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69442DD-39B0-41D0-83CA-6EB556BF2B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Light passes through two apertures.  You can think of these two apertures as two light </a:t>
            </a:r>
            <a:r>
              <a:rPr lang="en-US" altLang="en-US" sz="2400" i="1" dirty="0">
                <a:solidFill>
                  <a:srgbClr val="0070C0"/>
                </a:solidFill>
                <a:latin typeface="Comic Sans MS" panose="030F0702030302020204" pitchFamily="66" charset="0"/>
              </a:rPr>
              <a:t>sources.</a:t>
            </a:r>
            <a:endParaRPr lang="en-US" altLang="en-US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rgbClr val="0070C0"/>
                </a:solidFill>
              </a:rPr>
              <a:t>Young showed that light from these sources produces an interference pattern (recall the animation with the interference of water waves).</a:t>
            </a:r>
          </a:p>
          <a:p>
            <a:pPr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So, Young showed that </a:t>
            </a:r>
            <a:r>
              <a:rPr lang="en-US" altLang="en-US" sz="2400" dirty="0">
                <a:solidFill>
                  <a:srgbClr val="EE1C14"/>
                </a:solidFill>
              </a:rPr>
              <a:t>light is a wave</a:t>
            </a:r>
            <a:r>
              <a:rPr lang="en-US" altLang="en-US" sz="2400" dirty="0"/>
              <a:t>!</a:t>
            </a:r>
            <a:r>
              <a:rPr lang="en-US" altLang="en-US" sz="1800" dirty="0"/>
              <a:t> </a:t>
            </a:r>
          </a:p>
          <a:p>
            <a:pPr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845387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The Photoelectric Effect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-2" b="11998"/>
          <a:stretch/>
        </p:blipFill>
        <p:spPr>
          <a:xfrm>
            <a:off x="914400" y="1417638"/>
            <a:ext cx="7323337" cy="40295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0" y="6611779"/>
            <a:ext cx="3731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http://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hyperphysics.phy-astr.gsu.edu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/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hbase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/imgmod2/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pelec.gif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5560836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No matter how many photons impinge on the surface,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no electrons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will be ejected unless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E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photon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≥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E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min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91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D:\einstein_clerk_bi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" y="2628"/>
            <a:ext cx="65523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13D964-8B22-42A3-9EFB-91550E8CC83B}"/>
              </a:ext>
            </a:extLst>
          </p:cNvPr>
          <p:cNvSpPr txBox="1"/>
          <p:nvPr/>
        </p:nvSpPr>
        <p:spPr>
          <a:xfrm>
            <a:off x="6799007" y="2040194"/>
            <a:ext cx="39710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Light is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stream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of particles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(photons)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Nobel Prize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1921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882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E380AE-3124-4722-A2EB-F1D77F3A8AC8}"/>
              </a:ext>
            </a:extLst>
          </p:cNvPr>
          <p:cNvSpPr txBox="1"/>
          <p:nvPr/>
        </p:nvSpPr>
        <p:spPr>
          <a:xfrm>
            <a:off x="2286000" y="838200"/>
            <a:ext cx="5557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 what is light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774BB4-6070-4DEE-96CE-AF6962FC2293}"/>
              </a:ext>
            </a:extLst>
          </p:cNvPr>
          <p:cNvSpPr txBox="1"/>
          <p:nvPr/>
        </p:nvSpPr>
        <p:spPr>
          <a:xfrm>
            <a:off x="381001" y="28956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Sometimes light appears as a wave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and sometimes as a stream of photons</a:t>
            </a:r>
          </a:p>
        </p:txBody>
      </p:sp>
    </p:spTree>
    <p:extLst>
      <p:ext uri="{BB962C8B-B14F-4D97-AF65-F5344CB8AC3E}">
        <p14:creationId xmlns:p14="http://schemas.microsoft.com/office/powerpoint/2010/main" val="3675404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1746" name="Rectangle 2">
                <a:extLst>
                  <a:ext uri="{FF2B5EF4-FFF2-40B4-BE49-F238E27FC236}">
                    <a16:creationId xmlns:a16="http://schemas.microsoft.com/office/drawing/2014/main" id="{0D932A11-2998-4E9E-9785-20A186757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400" y="1219204"/>
                <a:ext cx="7461250" cy="3552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9" tIns="45714" rIns="91429" bIns="45714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ＭＳ Ｐゴシック" panose="020B0600070205080204" pitchFamily="34" charset="-128"/>
                    <a:cs typeface="+mn-cs"/>
                  </a:rPr>
                  <a:t>In 1864, Maxwell completed a unified theory of electricity and magnetism. 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ＭＳ Ｐゴシック" panose="020B0600070205080204" pitchFamily="34" charset="-128"/>
                    <a:cs typeface="+mn-cs"/>
                  </a:rPr>
                  <a:t>Maxwell used his equations to show that, if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ＭＳ Ｐゴシック" panose="020B0600070205080204" pitchFamily="34" charset="-128"/>
                    <a:cs typeface="+mn-cs"/>
                  </a:rPr>
                  <a:t>an electric charge oscillates back and forth,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ＭＳ Ｐゴシック" panose="020B0600070205080204" pitchFamily="34" charset="-128"/>
                    <a:cs typeface="+mn-cs"/>
                  </a:rPr>
                  <a:t>it produces an </a:t>
                </a:r>
                <a:r>
                  <a:rPr kumimoji="0" lang="en-US" alt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EE1C14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ＭＳ Ｐゴシック" panose="020B0600070205080204" pitchFamily="34" charset="-128"/>
                    <a:cs typeface="+mn-cs"/>
                  </a:rPr>
                  <a:t>electromagnetic wave</a:t>
                </a:r>
                <a:r>
                  <a:rPr kumimoji="0" lang="en-US" alt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ＭＳ Ｐゴシック" panose="020B0600070205080204" pitchFamily="34" charset="-128"/>
                    <a:cs typeface="+mn-cs"/>
                  </a:rPr>
                  <a:t>.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ＭＳ Ｐゴシック" panose="020B0600070205080204" pitchFamily="34" charset="-128"/>
                    <a:cs typeface="+mn-cs"/>
                  </a:rPr>
                  <a:t>He was also able to predict that the speed of the wave is</a:t>
                </a:r>
                <a:r>
                  <a:rPr kumimoji="0" lang="en-US" alt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ＭＳ Ｐゴシック" panose="020B0600070205080204" pitchFamily="34" charset="-128"/>
                    <a:cs typeface="+mn-cs"/>
                  </a:rPr>
                  <a:t>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ＭＳ Ｐゴシック" panose="020B0600070205080204" pitchFamily="34" charset="-128"/>
                    <a:cs typeface="+mn-cs"/>
                  </a:rPr>
                  <a:t>                                c = 3</a:t>
                </a:r>
                <a:r>
                  <a:rPr kumimoji="0" lang="en-US" alt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∙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kumimoji="0" lang="en-US" alt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  <m:r>
                      <a:rPr kumimoji="0" lang="en-US" alt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alt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rPr>
                      <m:t>𝑚</m:t>
                    </m:r>
                    <m:r>
                      <a:rPr kumimoji="0" lang="en-US" alt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rPr>
                      <m:t>/</m:t>
                    </m:r>
                    <m:r>
                      <a:rPr kumimoji="0" lang="en-US" alt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ＭＳ Ｐゴシック" panose="020B0600070205080204" pitchFamily="34" charset="-128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1746" name="Rectangle 2">
                <a:extLst>
                  <a:ext uri="{FF2B5EF4-FFF2-40B4-BE49-F238E27FC236}">
                    <a16:creationId xmlns:a16="http://schemas.microsoft.com/office/drawing/2014/main" id="{0D932A11-2998-4E9E-9785-20A1867577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5400" y="1219204"/>
                <a:ext cx="7461250" cy="3552179"/>
              </a:xfrm>
              <a:prstGeom prst="rect">
                <a:avLst/>
              </a:prstGeom>
              <a:blipFill>
                <a:blip r:embed="rId3"/>
                <a:stretch>
                  <a:fillRect l="-899" t="-8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747" name="Rectangle 3">
            <a:extLst>
              <a:ext uri="{FF2B5EF4-FFF2-40B4-BE49-F238E27FC236}">
                <a16:creationId xmlns:a16="http://schemas.microsoft.com/office/drawing/2014/main" id="{56F06364-52EF-483A-89E5-A97D505FF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kind of wave is light?</a:t>
            </a:r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0BFACB87-1D89-4C4D-8ECF-9337AF02D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953001"/>
            <a:ext cx="8617862" cy="1034124"/>
          </a:xfrm>
          <a:prstGeom prst="rect">
            <a:avLst/>
          </a:prstGeom>
          <a:solidFill>
            <a:srgbClr val="FF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D3D6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This speed agreed well with the measured value of the speed of light!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      His conclusion: 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E1C14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light IS an electromagnetic wave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3054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B53777-D58B-414C-B498-78D626F2D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56" y="1676400"/>
            <a:ext cx="6315403" cy="525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A9B272-F799-4466-8891-554FC199384F}"/>
              </a:ext>
            </a:extLst>
          </p:cNvPr>
          <p:cNvSpPr txBox="1"/>
          <p:nvPr/>
        </p:nvSpPr>
        <p:spPr>
          <a:xfrm>
            <a:off x="838200" y="2286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</a:rPr>
              <a:t>Light is an electromagnetic wave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</a:rPr>
              <a:t>It can propagate in vacuum!</a:t>
            </a:r>
          </a:p>
        </p:txBody>
      </p:sp>
    </p:spTree>
    <p:extLst>
      <p:ext uri="{BB962C8B-B14F-4D97-AF65-F5344CB8AC3E}">
        <p14:creationId xmlns:p14="http://schemas.microsoft.com/office/powerpoint/2010/main" val="2751914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5149577-E2EA-432F-A1B4-08173720DB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Basic properties of light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BA475EC3-0ECC-452D-B422-4D04F703A4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  <a:noFill/>
          <a:ln/>
        </p:spPr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Light is an electromagnetic wave !</a:t>
            </a:r>
          </a:p>
          <a:p>
            <a:r>
              <a:rPr lang="en-US" alt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Light can propagate in vacuum !</a:t>
            </a:r>
          </a:p>
          <a:p>
            <a:r>
              <a:rPr lang="en-US" alt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The speed of light does not depend on the relative motion of the source of light and an observer.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Light is a stream of particles (photons)!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                        </a:t>
            </a:r>
            <a:r>
              <a:rPr lang="en-US" altLang="en-US" dirty="0" err="1">
                <a:solidFill>
                  <a:srgbClr val="0070C0"/>
                </a:solidFill>
                <a:latin typeface="Comic Sans MS" panose="030F0702030302020204" pitchFamily="66" charset="0"/>
              </a:rPr>
              <a:t>E</a:t>
            </a:r>
            <a:r>
              <a:rPr lang="en-US" altLang="en-US" baseline="-20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photon</a:t>
            </a:r>
            <a:r>
              <a:rPr lang="en-US" alt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=h·</a:t>
            </a:r>
            <a:r>
              <a:rPr lang="el-GR" altLang="en-US" sz="4000" dirty="0">
                <a:solidFill>
                  <a:srgbClr val="0070C0"/>
                </a:solidFill>
                <a:latin typeface="Comic Sans MS" panose="030F0702030302020204" pitchFamily="66" charset="0"/>
                <a:ea typeface="Cambria Math"/>
              </a:rPr>
              <a:t>ν</a:t>
            </a:r>
            <a:endParaRPr lang="el-GR" altLang="en-US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                        h – Planck constant</a:t>
            </a:r>
          </a:p>
        </p:txBody>
      </p:sp>
    </p:spTree>
    <p:extLst>
      <p:ext uri="{BB962C8B-B14F-4D97-AF65-F5344CB8AC3E}">
        <p14:creationId xmlns:p14="http://schemas.microsoft.com/office/powerpoint/2010/main" val="1521546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280159" y="255551"/>
            <a:ext cx="6873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blurRad="63500" dist="38099" dir="2700000" algn="ctr" rotWithShape="0">
                    <a:srgbClr val="000000">
                      <a:alpha val="79999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reepy"/>
                <a:cs typeface="Creepy"/>
              </a:rPr>
              <a:t>Color depends on temperature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219199"/>
            <a:ext cx="7242810" cy="48348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6688723"/>
            <a:ext cx="154401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http://en.wikipedia.org/wiki/File:Embers_01.JPG</a:t>
            </a:r>
          </a:p>
        </p:txBody>
      </p:sp>
    </p:spTree>
    <p:extLst>
      <p:ext uri="{BB962C8B-B14F-4D97-AF65-F5344CB8AC3E}">
        <p14:creationId xmlns:p14="http://schemas.microsoft.com/office/powerpoint/2010/main" val="3126734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371600"/>
            <a:ext cx="86106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473019" y="609600"/>
            <a:ext cx="4334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Colors and the Spectrum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4495800"/>
            <a:ext cx="8111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But what governs the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distribution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of light across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spectrum and the color we perceive? 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569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33865"/>
            <a:ext cx="11303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7791450" y="1575328"/>
            <a:ext cx="142875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research-in-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germany.de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7413" name="TextBox 3"/>
          <p:cNvSpPr txBox="1">
            <a:spLocks noChangeArrowheads="1"/>
          </p:cNvSpPr>
          <p:nvPr/>
        </p:nvSpPr>
        <p:spPr bwMode="auto">
          <a:xfrm>
            <a:off x="1986196" y="314034"/>
            <a:ext cx="51716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cs typeface="Arial" charset="0"/>
              </a:rPr>
              <a:t>Max Planck to the Rescue!</a:t>
            </a: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762250" y="999064"/>
          <a:ext cx="3271838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11300" imgH="381000" progId="Equation.3">
                  <p:embed/>
                </p:oleObj>
              </mc:Choice>
              <mc:Fallback>
                <p:oleObj name="Equation" r:id="rId4" imgW="1511300" imgH="381000" progId="Equation.3">
                  <p:embed/>
                  <p:pic>
                    <p:nvPicPr>
                      <p:cNvPr id="174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250" y="999064"/>
                        <a:ext cx="3271838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4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2590800"/>
            <a:ext cx="7534275" cy="4203700"/>
          </a:xfrm>
          <a:prstGeom prst="rect">
            <a:avLst/>
          </a:prstGeom>
          <a:noFill/>
          <a:ln w="9525">
            <a:solidFill>
              <a:srgbClr val="2D2D8A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600200" y="2209800"/>
            <a:ext cx="65114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 = Planck’s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cst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 = Boltzmann’s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cst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 = speed of light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    	</a:t>
            </a:r>
          </a:p>
        </p:txBody>
      </p:sp>
    </p:spTree>
    <p:extLst>
      <p:ext uri="{BB962C8B-B14F-4D97-AF65-F5344CB8AC3E}">
        <p14:creationId xmlns:p14="http://schemas.microsoft.com/office/powerpoint/2010/main" val="1748712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rtrait of man in black with shoulder-length, wavy brown hair, a large sharp nose, and a distracted ga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9185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50DD9F8-2C4E-4648-A26A-61D318420C09}"/>
              </a:ext>
            </a:extLst>
          </p:cNvPr>
          <p:cNvSpPr txBox="1"/>
          <p:nvPr/>
        </p:nvSpPr>
        <p:spPr>
          <a:xfrm>
            <a:off x="6374296" y="622852"/>
            <a:ext cx="2743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Isaac Newton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1642 - 1727</a:t>
            </a:r>
          </a:p>
        </p:txBody>
      </p:sp>
    </p:spTree>
    <p:extLst>
      <p:ext uri="{BB962C8B-B14F-4D97-AF65-F5344CB8AC3E}">
        <p14:creationId xmlns:p14="http://schemas.microsoft.com/office/powerpoint/2010/main" val="694606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12" descr="wi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3276600"/>
            <a:ext cx="4057650" cy="240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95" name="Text Box 15"/>
          <p:cNvSpPr txBox="1">
            <a:spLocks noChangeArrowheads="1"/>
          </p:cNvSpPr>
          <p:nvPr/>
        </p:nvSpPr>
        <p:spPr bwMode="auto">
          <a:xfrm>
            <a:off x="619884" y="6119600"/>
            <a:ext cx="800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Both laws can be used to derive the surface temperature of a star! How…?</a:t>
            </a: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3810002" y="990600"/>
            <a:ext cx="5105398" cy="2863704"/>
            <a:chOff x="3794507" y="228600"/>
            <a:chExt cx="5105141" cy="2862797"/>
          </a:xfrm>
        </p:grpSpPr>
        <p:sp>
          <p:nvSpPr>
            <p:cNvPr id="18440" name="Text Box 8"/>
            <p:cNvSpPr txBox="1">
              <a:spLocks noChangeArrowheads="1"/>
            </p:cNvSpPr>
            <p:nvPr/>
          </p:nvSpPr>
          <p:spPr bwMode="auto">
            <a:xfrm>
              <a:off x="5769256" y="1104622"/>
              <a:ext cx="3130392" cy="198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where derivative of Planck curve is zero, and is given by: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λ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·T = 2.898·10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nm·K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8441" name="Text Box 9"/>
            <p:cNvSpPr txBox="1">
              <a:spLocks noChangeArrowheads="1"/>
            </p:cNvSpPr>
            <p:nvPr/>
          </p:nvSpPr>
          <p:spPr bwMode="auto">
            <a:xfrm>
              <a:off x="4648200" y="228600"/>
              <a:ext cx="38862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Wien’s Law</a:t>
              </a:r>
            </a:p>
          </p:txBody>
        </p:sp>
        <p:sp>
          <p:nvSpPr>
            <p:cNvPr id="18442" name="Rectangle 11"/>
            <p:cNvSpPr>
              <a:spLocks noChangeArrowheads="1"/>
            </p:cNvSpPr>
            <p:nvPr/>
          </p:nvSpPr>
          <p:spPr bwMode="auto">
            <a:xfrm>
              <a:off x="5032789" y="822847"/>
              <a:ext cx="3802453" cy="369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Says: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wavelength of peak emission is </a:t>
              </a:r>
            </a:p>
          </p:txBody>
        </p:sp>
        <p:cxnSp>
          <p:nvCxnSpPr>
            <p:cNvPr id="18443" name="Straight Arrow Connector 15"/>
            <p:cNvCxnSpPr>
              <a:cxnSpLocks noChangeShapeType="1"/>
            </p:cNvCxnSpPr>
            <p:nvPr/>
          </p:nvCxnSpPr>
          <p:spPr bwMode="auto">
            <a:xfrm rot="10800000" flipV="1">
              <a:off x="3794507" y="2056821"/>
              <a:ext cx="1600117" cy="49160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cxnSp>
      </p:grpSp>
      <p:grpSp>
        <p:nvGrpSpPr>
          <p:cNvPr id="18" name="Group 17"/>
          <p:cNvGrpSpPr/>
          <p:nvPr/>
        </p:nvGrpSpPr>
        <p:grpSpPr>
          <a:xfrm>
            <a:off x="4465997" y="3352800"/>
            <a:ext cx="2315803" cy="990600"/>
            <a:chOff x="4114800" y="2514600"/>
            <a:chExt cx="2286000" cy="990600"/>
          </a:xfrm>
          <a:solidFill>
            <a:srgbClr val="FDF2D2"/>
          </a:solidFill>
        </p:grpSpPr>
        <p:sp>
          <p:nvSpPr>
            <p:cNvPr id="16" name="Rectangle 15"/>
            <p:cNvSpPr/>
            <p:nvPr/>
          </p:nvSpPr>
          <p:spPr bwMode="auto">
            <a:xfrm>
              <a:off x="4114800" y="2514600"/>
              <a:ext cx="22860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267200" y="2819400"/>
              <a:ext cx="2133600" cy="6858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8947" y="1171575"/>
            <a:ext cx="4648200" cy="3657600"/>
            <a:chOff x="0" y="228600"/>
            <a:chExt cx="4648200" cy="3581400"/>
          </a:xfrm>
        </p:grpSpPr>
        <p:grpSp>
          <p:nvGrpSpPr>
            <p:cNvPr id="2" name="Group 18"/>
            <p:cNvGrpSpPr>
              <a:grpSpLocks/>
            </p:cNvGrpSpPr>
            <p:nvPr/>
          </p:nvGrpSpPr>
          <p:grpSpPr bwMode="auto">
            <a:xfrm>
              <a:off x="0" y="228600"/>
              <a:ext cx="4648200" cy="3581400"/>
              <a:chOff x="0" y="228600"/>
              <a:chExt cx="4648200" cy="3581400"/>
            </a:xfrm>
          </p:grpSpPr>
          <p:graphicFrame>
            <p:nvGraphicFramePr>
              <p:cNvPr id="18435" name="Object 3"/>
              <p:cNvGraphicFramePr>
                <a:graphicFrameLocks noChangeAspect="1"/>
              </p:cNvGraphicFramePr>
              <p:nvPr/>
            </p:nvGraphicFramePr>
            <p:xfrm>
              <a:off x="1371600" y="1751939"/>
              <a:ext cx="2124075" cy="4367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" imgW="1422400" imgH="292100" progId="Equation.3">
                      <p:embed/>
                    </p:oleObj>
                  </mc:Choice>
                  <mc:Fallback>
                    <p:oleObj name="Equation" r:id="rId3" imgW="1422400" imgH="292100" progId="Equation.3">
                      <p:embed/>
                      <p:pic>
                        <p:nvPicPr>
                          <p:cNvPr id="18435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71600" y="1751939"/>
                            <a:ext cx="2124075" cy="43679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444" name="Text Box 6"/>
              <p:cNvSpPr txBox="1">
                <a:spLocks noChangeArrowheads="1"/>
              </p:cNvSpPr>
              <p:nvPr/>
            </p:nvSpPr>
            <p:spPr bwMode="auto">
              <a:xfrm>
                <a:off x="1263650" y="1104900"/>
                <a:ext cx="3073400" cy="584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Arial" charset="0"/>
                  </a:rPr>
                  <a:t>the total power emitted per unit area of a blackbody:</a:t>
                </a:r>
              </a:p>
            </p:txBody>
          </p:sp>
          <p:sp>
            <p:nvSpPr>
              <p:cNvPr id="18445" name="Text Box 7"/>
              <p:cNvSpPr txBox="1">
                <a:spLocks noChangeArrowheads="1"/>
              </p:cNvSpPr>
              <p:nvPr/>
            </p:nvSpPr>
            <p:spPr bwMode="auto">
              <a:xfrm>
                <a:off x="0" y="228600"/>
                <a:ext cx="4648200" cy="9848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The Stefan-Boltzmann law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     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Arial" charset="0"/>
                  </a:rPr>
                  <a:t>Says: 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Arial" charset="0"/>
                  </a:rPr>
                  <a:t>integral under Planck curve equals</a:t>
                </a:r>
              </a:p>
            </p:txBody>
          </p:sp>
          <p:sp>
            <p:nvSpPr>
              <p:cNvPr id="9229" name="Freeform 13"/>
              <p:cNvSpPr>
                <a:spLocks/>
              </p:cNvSpPr>
              <p:nvPr/>
            </p:nvSpPr>
            <p:spPr bwMode="auto">
              <a:xfrm>
                <a:off x="1794860" y="2286000"/>
                <a:ext cx="1612900" cy="1524000"/>
              </a:xfrm>
              <a:custGeom>
                <a:avLst/>
                <a:gdLst/>
                <a:ahLst/>
                <a:cxnLst>
                  <a:cxn ang="0">
                    <a:pos x="392" y="0"/>
                  </a:cxn>
                  <a:cxn ang="0">
                    <a:pos x="104" y="192"/>
                  </a:cxn>
                  <a:cxn ang="0">
                    <a:pos x="1016" y="336"/>
                  </a:cxn>
                </a:cxnLst>
                <a:rect l="0" t="0" r="r" b="b"/>
                <a:pathLst>
                  <a:path w="1016" h="336">
                    <a:moveTo>
                      <a:pt x="392" y="0"/>
                    </a:moveTo>
                    <a:cubicBezTo>
                      <a:pt x="196" y="68"/>
                      <a:pt x="0" y="136"/>
                      <a:pt x="104" y="192"/>
                    </a:cubicBezTo>
                    <a:cubicBezTo>
                      <a:pt x="208" y="248"/>
                      <a:pt x="612" y="292"/>
                      <a:pt x="1016" y="336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>
                <a:outerShdw blurRad="63500"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1" charset="0"/>
                  <a:ea typeface="Arial" pitchFamily="31" charset="0"/>
                  <a:cs typeface="Arial" pitchFamily="31" charset="0"/>
                </a:endParaRPr>
              </a:p>
            </p:txBody>
          </p:sp>
        </p:grpSp>
        <p:graphicFrame>
          <p:nvGraphicFramePr>
            <p:cNvPr id="20" name="Object 3"/>
            <p:cNvGraphicFramePr>
              <a:graphicFrameLocks noChangeAspect="1"/>
            </p:cNvGraphicFramePr>
            <p:nvPr/>
          </p:nvGraphicFramePr>
          <p:xfrm>
            <a:off x="101600" y="2324100"/>
            <a:ext cx="1965325" cy="166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638300" imgH="139700" progId="Equation.3">
                    <p:embed/>
                  </p:oleObj>
                </mc:Choice>
                <mc:Fallback>
                  <p:oleObj name="Equation" r:id="rId5" imgW="1638300" imgH="139700" progId="Equation.3">
                    <p:embed/>
                    <p:pic>
                      <p:nvPicPr>
                        <p:cNvPr id="2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600" y="2324100"/>
                          <a:ext cx="1965325" cy="1666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/>
          <p:cNvSpPr txBox="1"/>
          <p:nvPr/>
        </p:nvSpPr>
        <p:spPr>
          <a:xfrm>
            <a:off x="1117935" y="228600"/>
            <a:ext cx="6473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Two Additional Useful Relations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0EBAB8-D5AB-4F23-A4DD-562D3E87AC76}"/>
                  </a:ext>
                </a:extLst>
              </p:cNvPr>
              <p:cNvSpPr txBox="1"/>
              <p:nvPr/>
            </p:nvSpPr>
            <p:spPr>
              <a:xfrm>
                <a:off x="462013" y="4437246"/>
                <a:ext cx="855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l-G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ν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l-G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ν</m:t>
                        </m:r>
                      </m:sub>
                    </m:sSub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0EBAB8-D5AB-4F23-A4DD-562D3E87A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13" y="4437246"/>
                <a:ext cx="855940" cy="369332"/>
              </a:xfrm>
              <a:prstGeom prst="rect">
                <a:avLst/>
              </a:prstGeom>
              <a:blipFill>
                <a:blip r:embed="rId8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246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5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45D6A-2E0A-4546-B370-5A228C6D9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03" y="0"/>
            <a:ext cx="8574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1FD4F1-2561-4B7D-8DD3-8C10B617A662}"/>
              </a:ext>
            </a:extLst>
          </p:cNvPr>
          <p:cNvSpPr txBox="1"/>
          <p:nvPr/>
        </p:nvSpPr>
        <p:spPr>
          <a:xfrm>
            <a:off x="5029200" y="297180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T= 2.72548 +/- 0.00057 K</a:t>
            </a:r>
          </a:p>
        </p:txBody>
      </p:sp>
    </p:spTree>
    <p:extLst>
      <p:ext uri="{BB962C8B-B14F-4D97-AF65-F5344CB8AC3E}">
        <p14:creationId xmlns:p14="http://schemas.microsoft.com/office/powerpoint/2010/main" val="134793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Text Box 11"/>
          <p:cNvSpPr txBox="1">
            <a:spLocks noChangeArrowheads="1"/>
          </p:cNvSpPr>
          <p:nvPr/>
        </p:nvSpPr>
        <p:spPr bwMode="auto">
          <a:xfrm>
            <a:off x="533400" y="228600"/>
            <a:ext cx="824957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Stellar Luminosity = total power (E/sec)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99591" y="1143000"/>
            <a:ext cx="7425209" cy="3155950"/>
            <a:chOff x="-154460" y="1447801"/>
            <a:chExt cx="7425209" cy="3155950"/>
          </a:xfrm>
        </p:grpSpPr>
        <p:sp>
          <p:nvSpPr>
            <p:cNvPr id="27" name="TextBox 26"/>
            <p:cNvSpPr txBox="1"/>
            <p:nvPr/>
          </p:nvSpPr>
          <p:spPr>
            <a:xfrm>
              <a:off x="-154460" y="1459175"/>
              <a:ext cx="41910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Stefan-Boltzmann Law describes E/sec per unit area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=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Symbol" charset="2"/>
                  <a:cs typeface="Symbol" charset="2"/>
                </a:rPr>
                <a:t>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T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505200" y="1447801"/>
              <a:ext cx="3765549" cy="3155950"/>
              <a:chOff x="2279651" y="1657350"/>
              <a:chExt cx="3765549" cy="315595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89250" y="1657350"/>
                <a:ext cx="3155950" cy="3155950"/>
              </a:xfrm>
              <a:prstGeom prst="rect">
                <a:avLst/>
              </a:prstGeom>
            </p:spPr>
          </p:pic>
          <p:grpSp>
            <p:nvGrpSpPr>
              <p:cNvPr id="26" name="Group 25"/>
              <p:cNvGrpSpPr/>
              <p:nvPr/>
            </p:nvGrpSpPr>
            <p:grpSpPr>
              <a:xfrm rot="2012438">
                <a:off x="4641850" y="2647950"/>
                <a:ext cx="850900" cy="840513"/>
                <a:chOff x="5018794" y="3389395"/>
                <a:chExt cx="850900" cy="840513"/>
              </a:xfrm>
            </p:grpSpPr>
            <p:sp>
              <p:nvSpPr>
                <p:cNvPr id="20" name="Arc 19"/>
                <p:cNvSpPr/>
                <p:nvPr/>
              </p:nvSpPr>
              <p:spPr bwMode="auto">
                <a:xfrm rot="6030803">
                  <a:off x="5114044" y="3465595"/>
                  <a:ext cx="609600" cy="457200"/>
                </a:xfrm>
                <a:prstGeom prst="arc">
                  <a:avLst>
                    <a:gd name="adj1" fmla="val 16200000"/>
                    <a:gd name="adj2" fmla="val 18817989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" name="Group 23"/>
                <p:cNvGrpSpPr/>
                <p:nvPr/>
              </p:nvGrpSpPr>
              <p:grpSpPr>
                <a:xfrm>
                  <a:off x="5018794" y="3535445"/>
                  <a:ext cx="850900" cy="694463"/>
                  <a:chOff x="5018794" y="3535445"/>
                  <a:chExt cx="850900" cy="694463"/>
                </a:xfrm>
              </p:grpSpPr>
              <p:sp>
                <p:nvSpPr>
                  <p:cNvPr id="17" name="Arc 16"/>
                  <p:cNvSpPr/>
                  <p:nvPr/>
                </p:nvSpPr>
                <p:spPr bwMode="auto">
                  <a:xfrm rot="1406884">
                    <a:off x="5101344" y="3613958"/>
                    <a:ext cx="609600" cy="457200"/>
                  </a:xfrm>
                  <a:prstGeom prst="arc">
                    <a:avLst>
                      <a:gd name="adj1" fmla="val 16200000"/>
                      <a:gd name="adj2" fmla="val 18817989"/>
                    </a:avLst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Arc 18"/>
                  <p:cNvSpPr/>
                  <p:nvPr/>
                </p:nvSpPr>
                <p:spPr bwMode="auto">
                  <a:xfrm rot="1406884">
                    <a:off x="5018794" y="3772708"/>
                    <a:ext cx="609600" cy="457200"/>
                  </a:xfrm>
                  <a:prstGeom prst="arc">
                    <a:avLst>
                      <a:gd name="adj1" fmla="val 16200000"/>
                      <a:gd name="adj2" fmla="val 18817989"/>
                    </a:avLst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Arc 20"/>
                  <p:cNvSpPr/>
                  <p:nvPr/>
                </p:nvSpPr>
                <p:spPr bwMode="auto">
                  <a:xfrm rot="16965935">
                    <a:off x="5336294" y="3611645"/>
                    <a:ext cx="609600" cy="457200"/>
                  </a:xfrm>
                  <a:prstGeom prst="arc">
                    <a:avLst>
                      <a:gd name="adj1" fmla="val 16200000"/>
                      <a:gd name="adj2" fmla="val 18817989"/>
                    </a:avLst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30" name="Straight Arrow Connector 29"/>
              <p:cNvCxnSpPr/>
              <p:nvPr/>
            </p:nvCxnSpPr>
            <p:spPr bwMode="auto">
              <a:xfrm>
                <a:off x="2279651" y="2368550"/>
                <a:ext cx="2743200" cy="68579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32" name="TextBox 31"/>
          <p:cNvSpPr txBox="1"/>
          <p:nvPr/>
        </p:nvSpPr>
        <p:spPr>
          <a:xfrm>
            <a:off x="381000" y="2514600"/>
            <a:ext cx="43434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Luminosity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= total power from entire surface area (4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R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*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     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  L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R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*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143000" y="3395132"/>
            <a:ext cx="2209800" cy="6096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04800" y="4495800"/>
            <a:ext cx="3065263" cy="2038529"/>
            <a:chOff x="304800" y="4495800"/>
            <a:chExt cx="3065263" cy="2038529"/>
          </a:xfrm>
        </p:grpSpPr>
        <p:sp>
          <p:nvSpPr>
            <p:cNvPr id="15" name="Rectangle 14"/>
            <p:cNvSpPr/>
            <p:nvPr/>
          </p:nvSpPr>
          <p:spPr>
            <a:xfrm>
              <a:off x="304800" y="4495800"/>
              <a:ext cx="266169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-84" charset="2"/>
                <a:buChar char="s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Symbol" charset="2"/>
                  <a:cs typeface="Times New Roman"/>
                </a:rPr>
                <a:t>= 5.67x10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Symbol" charset="2"/>
                  <a:cs typeface="Times New Roman"/>
                </a:rPr>
                <a:t>-8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Symbol" charset="2"/>
                  <a:cs typeface="Times New Roman"/>
                </a:rPr>
                <a:t> W m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Symbol" charset="2"/>
                  <a:cs typeface="Times New Roman"/>
                </a:rPr>
                <a:t>-2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Symbol" charset="2"/>
                  <a:cs typeface="Times New Roman"/>
                </a:rPr>
                <a:t> K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Symbol" charset="2"/>
                  <a:cs typeface="Times New Roman"/>
                </a:rPr>
                <a:t>-4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-84" charset="2"/>
                <a:buChar char="s"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4800" y="5334000"/>
              <a:ext cx="306526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Example: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 R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 2" charset="2"/>
                  <a:ea typeface="+mn-ea"/>
                  <a:cs typeface="Wingdings 2" charset="2"/>
                </a:rPr>
                <a:t>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=7∙10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8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m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	  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 2" charset="2"/>
                  <a:ea typeface="+mn-ea"/>
                  <a:cs typeface="Wingdings 2" charset="2"/>
                </a:rPr>
                <a:t>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=5800 K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	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    </a:t>
              </a:r>
              <a:r>
                <a:rPr kumimoji="0" 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810000" y="5105400"/>
            <a:ext cx="4863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 2" charset="2"/>
                <a:ea typeface="+mn-ea"/>
                <a:cs typeface="Wingdings 2" charset="2"/>
              </a:rPr>
              <a:t>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= 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∙ (7x10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∙ 5.67∙10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-8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∙ (5800)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91000" y="5715000"/>
            <a:ext cx="344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3.95 ∙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26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W( = J/s)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=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olar Luminosity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(L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 2" charset="2"/>
                <a:ea typeface="+mn-ea"/>
                <a:cs typeface="Wingdings 2" charset="2"/>
              </a:rPr>
              <a:t>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79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3" grpId="0" animBg="1"/>
      <p:bldP spid="31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latin typeface="Comic Sans MS" panose="030F0702030302020204" pitchFamily="66" charset="0"/>
              </a:rPr>
              <a:t>   Distances to Stars</a:t>
            </a:r>
            <a:r>
              <a:rPr lang="en-US" sz="3200" dirty="0">
                <a:latin typeface="Comic Sans MS" panose="030F0702030302020204" pitchFamily="66" charset="0"/>
              </a:rPr>
              <a:t>: </a:t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dirty="0">
                <a:latin typeface="Comic Sans MS" panose="030F0702030302020204" pitchFamily="66" charset="0"/>
              </a:rPr>
              <a:t>The Principle of Parallax</a:t>
            </a:r>
          </a:p>
        </p:txBody>
      </p:sp>
      <p:sp>
        <p:nvSpPr>
          <p:cNvPr id="53254" name="Rectangle 8"/>
          <p:cNvSpPr>
            <a:spLocks noChangeArrowheads="1"/>
          </p:cNvSpPr>
          <p:nvPr/>
        </p:nvSpPr>
        <p:spPr bwMode="auto">
          <a:xfrm>
            <a:off x="260482" y="990600"/>
            <a:ext cx="85025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=1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AU = 1.49 10^11 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=distance to star in AU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=parallax angle*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4724400" y="4038600"/>
            <a:ext cx="45437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Let’s define a new unit: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parsec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(pc)</a:t>
            </a:r>
          </a:p>
        </p:txBody>
      </p:sp>
      <p:pic>
        <p:nvPicPr>
          <p:cNvPr id="53262" name="Picture 18"/>
          <p:cNvPicPr>
            <a:picLocks noChangeAspect="1" noChangeArrowheads="1"/>
          </p:cNvPicPr>
          <p:nvPr/>
        </p:nvPicPr>
        <p:blipFill>
          <a:blip r:embed="rId3"/>
          <a:srcRect l="7627"/>
          <a:stretch>
            <a:fillRect/>
          </a:stretch>
        </p:blipFill>
        <p:spPr bwMode="auto">
          <a:xfrm>
            <a:off x="263714" y="1515120"/>
            <a:ext cx="4444795" cy="434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6" name="Picture 15" descr="1.tiff"/>
          <p:cNvPicPr>
            <a:picLocks noChangeAspect="1"/>
          </p:cNvPicPr>
          <p:nvPr/>
        </p:nvPicPr>
        <p:blipFill>
          <a:blip r:embed="rId4"/>
          <a:srcRect t="41860"/>
          <a:stretch>
            <a:fillRect/>
          </a:stretch>
        </p:blipFill>
        <p:spPr>
          <a:xfrm>
            <a:off x="2971800" y="3162300"/>
            <a:ext cx="158750" cy="1587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81600" y="1600200"/>
            <a:ext cx="3460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≈ 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≈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rad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= 1/d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                       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7023100" y="1651000"/>
            <a:ext cx="1524000" cy="4572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89550" y="2209800"/>
            <a:ext cx="2771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But parallaxes are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tiny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!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6800" y="2743200"/>
            <a:ext cx="4204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Let’s express them 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arcsec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(’’):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81600" y="3352800"/>
            <a:ext cx="3290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rad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= p’’/206265 = 1/d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86400" y="4572000"/>
            <a:ext cx="2461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1 pc = 206265 AU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53000" y="5181600"/>
            <a:ext cx="59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So:</a:t>
            </a:r>
          </a:p>
        </p:txBody>
      </p:sp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5701146" y="5105400"/>
          <a:ext cx="3186546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52600" imgH="419100" progId="Equation.3">
                  <p:embed/>
                </p:oleObj>
              </mc:Choice>
              <mc:Fallback>
                <p:oleObj name="Equation" r:id="rId5" imgW="1752600" imgH="419100" progId="Equation.3">
                  <p:embed/>
                  <p:pic>
                    <p:nvPicPr>
                      <p:cNvPr id="542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1146" y="5105400"/>
                        <a:ext cx="3186546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/>
          <p:nvPr/>
        </p:nvGrpSpPr>
        <p:grpSpPr>
          <a:xfrm>
            <a:off x="1066800" y="5943600"/>
            <a:ext cx="3594100" cy="762000"/>
            <a:chOff x="1066800" y="5943600"/>
            <a:chExt cx="3594100" cy="762000"/>
          </a:xfrm>
        </p:grpSpPr>
        <p:sp>
          <p:nvSpPr>
            <p:cNvPr id="26" name="TextBox 25"/>
            <p:cNvSpPr txBox="1"/>
            <p:nvPr/>
          </p:nvSpPr>
          <p:spPr>
            <a:xfrm>
              <a:off x="1066800" y="6096000"/>
              <a:ext cx="5131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  <a:sym typeface="Wingdings"/>
                </a:rPr>
                <a:t>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endParaRPr>
            </a:p>
          </p:txBody>
        </p:sp>
        <p:graphicFrame>
          <p:nvGraphicFramePr>
            <p:cNvPr id="54275" name="Object 3"/>
            <p:cNvGraphicFramePr>
              <a:graphicFrameLocks noChangeAspect="1"/>
            </p:cNvGraphicFramePr>
            <p:nvPr/>
          </p:nvGraphicFramePr>
          <p:xfrm>
            <a:off x="1676400" y="5943600"/>
            <a:ext cx="969963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533400" imgH="419100" progId="Equation.3">
                    <p:embed/>
                  </p:oleObj>
                </mc:Choice>
                <mc:Fallback>
                  <p:oleObj name="Equation" r:id="rId7" imgW="533400" imgH="419100" progId="Equation.3">
                    <p:embed/>
                    <p:pic>
                      <p:nvPicPr>
                        <p:cNvPr id="5427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76400" y="5943600"/>
                          <a:ext cx="969963" cy="762000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276" name="Object 4"/>
            <p:cNvGraphicFramePr>
              <a:graphicFrameLocks noChangeAspect="1"/>
            </p:cNvGraphicFramePr>
            <p:nvPr/>
          </p:nvGraphicFramePr>
          <p:xfrm>
            <a:off x="3667125" y="5965825"/>
            <a:ext cx="993775" cy="715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546100" imgH="393700" progId="Equation.3">
                    <p:embed/>
                  </p:oleObj>
                </mc:Choice>
                <mc:Fallback>
                  <p:oleObj name="Equation" r:id="rId9" imgW="546100" imgH="393700" progId="Equation.3">
                    <p:embed/>
                    <p:pic>
                      <p:nvPicPr>
                        <p:cNvPr id="5427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7125" y="5965825"/>
                          <a:ext cx="993775" cy="715963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TextBox 28"/>
            <p:cNvSpPr txBox="1"/>
            <p:nvPr/>
          </p:nvSpPr>
          <p:spPr>
            <a:xfrm>
              <a:off x="2895600" y="6096000"/>
              <a:ext cx="6290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and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051514" y="6248400"/>
            <a:ext cx="40671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*In practice, we make measurements 6 months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 apart, so total angular shift is 2p.</a:t>
            </a:r>
          </a:p>
        </p:txBody>
      </p:sp>
    </p:spTree>
    <p:extLst>
      <p:ext uri="{BB962C8B-B14F-4D97-AF65-F5344CB8AC3E}">
        <p14:creationId xmlns:p14="http://schemas.microsoft.com/office/powerpoint/2010/main" val="422539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6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525000" cy="762000"/>
          </a:xfrm>
        </p:spPr>
        <p:txBody>
          <a:bodyPr/>
          <a:lstStyle/>
          <a:p>
            <a:pPr algn="l" eaLnBrk="1" hangingPunct="1"/>
            <a:r>
              <a:rPr lang="en-US" sz="3600" dirty="0">
                <a:latin typeface="Comic Sans MS" panose="030F0702030302020204" pitchFamily="66" charset="0"/>
              </a:rPr>
              <a:t>Inverse square law: </a:t>
            </a:r>
            <a:r>
              <a:rPr lang="en-US" sz="3600" i="1" dirty="0">
                <a:latin typeface="Comic Sans MS" panose="030F0702030302020204" pitchFamily="66" charset="0"/>
              </a:rPr>
              <a:t>Flux </a:t>
            </a:r>
            <a:r>
              <a:rPr lang="en-US" sz="3600" dirty="0">
                <a:latin typeface="Comic Sans MS" panose="030F0702030302020204" pitchFamily="66" charset="0"/>
              </a:rPr>
              <a:t>declines as 1/d</a:t>
            </a:r>
            <a:r>
              <a:rPr lang="en-US" sz="3600" baseline="30000" dirty="0">
                <a:latin typeface="Comic Sans MS" panose="030F0702030302020204" pitchFamily="66" charset="0"/>
              </a:rPr>
              <a:t>2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57351" name="TextBox 3"/>
          <p:cNvSpPr txBox="1">
            <a:spLocks noChangeArrowheads="1"/>
          </p:cNvSpPr>
          <p:nvPr/>
        </p:nvSpPr>
        <p:spPr bwMode="auto">
          <a:xfrm>
            <a:off x="5791200" y="1600200"/>
            <a:ext cx="29527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At larger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the same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total amount of light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is spread more thinly;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less falls on each area:</a:t>
            </a:r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6248400" y="3962400"/>
          <a:ext cx="18478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89000" imgH="330200" progId="Equation.3">
                  <p:embed/>
                </p:oleObj>
              </mc:Choice>
              <mc:Fallback>
                <p:oleObj name="Equation" r:id="rId3" imgW="889000" imgH="330200" progId="Equation.3">
                  <p:embed/>
                  <p:pic>
                    <p:nvPicPr>
                      <p:cNvPr id="573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3962400"/>
                        <a:ext cx="18478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6248400" y="3200400"/>
          <a:ext cx="179546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63600" imgH="330200" progId="Equation.3">
                  <p:embed/>
                </p:oleObj>
              </mc:Choice>
              <mc:Fallback>
                <p:oleObj name="Equation" r:id="rId5" imgW="863600" imgH="330200" progId="Equation.3">
                  <p:embed/>
                  <p:pic>
                    <p:nvPicPr>
                      <p:cNvPr id="573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3200400"/>
                        <a:ext cx="179546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5"/>
          <p:cNvGrpSpPr/>
          <p:nvPr/>
        </p:nvGrpSpPr>
        <p:grpSpPr>
          <a:xfrm>
            <a:off x="6324600" y="4876800"/>
            <a:ext cx="1828800" cy="1219200"/>
            <a:chOff x="6324600" y="4876800"/>
            <a:chExt cx="1828800" cy="1219200"/>
          </a:xfrm>
        </p:grpSpPr>
        <p:graphicFrame>
          <p:nvGraphicFramePr>
            <p:cNvPr id="57348" name="Object 4"/>
            <p:cNvGraphicFramePr>
              <a:graphicFrameLocks noChangeAspect="1"/>
            </p:cNvGraphicFramePr>
            <p:nvPr/>
          </p:nvGraphicFramePr>
          <p:xfrm>
            <a:off x="6477000" y="4876800"/>
            <a:ext cx="1614488" cy="1128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635000" imgH="444500" progId="Equation.3">
                    <p:embed/>
                  </p:oleObj>
                </mc:Choice>
                <mc:Fallback>
                  <p:oleObj name="Equation" r:id="rId7" imgW="635000" imgH="444500" progId="Equation.3">
                    <p:embed/>
                    <p:pic>
                      <p:nvPicPr>
                        <p:cNvPr id="57348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77000" y="4876800"/>
                          <a:ext cx="1614488" cy="11287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352" name="Rectangle 10"/>
            <p:cNvSpPr>
              <a:spLocks noChangeArrowheads="1"/>
            </p:cNvSpPr>
            <p:nvPr/>
          </p:nvSpPr>
          <p:spPr bwMode="auto">
            <a:xfrm>
              <a:off x="6324600" y="4876800"/>
              <a:ext cx="1828800" cy="12192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81000" y="990600"/>
            <a:ext cx="647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Flux=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energy received per unit area per unit time e.g.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W m</a:t>
            </a:r>
            <a:r>
              <a:rPr kumimoji="0" lang="en-US" sz="20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-2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6396335"/>
            <a:ext cx="7705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Recall: L = Luminosity = total power output from star (≠F(d)</a:t>
            </a:r>
          </a:p>
        </p:txBody>
      </p:sp>
      <p:pic>
        <p:nvPicPr>
          <p:cNvPr id="13" name="Picture 12" descr="Inverse square law"/>
          <p:cNvPicPr>
            <a:picLocks noGrp="1"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" y="1828800"/>
            <a:ext cx="4953000" cy="458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743200" y="3200400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81400" y="3200400"/>
            <a:ext cx="106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distance,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6235700"/>
            <a:ext cx="232037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adapted from: </a:t>
            </a:r>
            <a:r>
              <a:rPr kumimoji="0" lang="en-US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www.uta.edu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/ physics/ main/ faculty/ </a:t>
            </a:r>
            <a:r>
              <a:rPr kumimoji="0" lang="en-US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rubins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6642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00093-6B72-4392-94D7-93280F119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0"/>
            <a:ext cx="438912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CF438B-1B20-4D5A-8003-274E4727E1F1}"/>
              </a:ext>
            </a:extLst>
          </p:cNvPr>
          <p:cNvSpPr txBox="1"/>
          <p:nvPr/>
        </p:nvSpPr>
        <p:spPr>
          <a:xfrm>
            <a:off x="2743200" y="6041978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Thomson</a:t>
            </a:r>
          </a:p>
        </p:txBody>
      </p:sp>
    </p:spTree>
    <p:extLst>
      <p:ext uri="{BB962C8B-B14F-4D97-AF65-F5344CB8AC3E}">
        <p14:creationId xmlns:p14="http://schemas.microsoft.com/office/powerpoint/2010/main" val="3996291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0034BA-B9D2-46D6-B4C7-3FF7E48C4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5766" y="-228600"/>
            <a:ext cx="9297045" cy="6180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4210B3-0D26-415B-B2B6-BB1541CA4733}"/>
              </a:ext>
            </a:extLst>
          </p:cNvPr>
          <p:cNvSpPr txBox="1"/>
          <p:nvPr/>
        </p:nvSpPr>
        <p:spPr>
          <a:xfrm>
            <a:off x="1524000" y="6248400"/>
            <a:ext cx="6975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Electrons carry charge and have mass</a:t>
            </a:r>
          </a:p>
        </p:txBody>
      </p:sp>
    </p:spTree>
    <p:extLst>
      <p:ext uri="{BB962C8B-B14F-4D97-AF65-F5344CB8AC3E}">
        <p14:creationId xmlns:p14="http://schemas.microsoft.com/office/powerpoint/2010/main" val="3847510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C19509-8C05-46E6-A59D-3DEC1CED5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15" y="0"/>
            <a:ext cx="566776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EE7C33-B8EE-4DB3-9BDF-146803F881E0}"/>
              </a:ext>
            </a:extLst>
          </p:cNvPr>
          <p:cNvSpPr txBox="1"/>
          <p:nvPr/>
        </p:nvSpPr>
        <p:spPr>
          <a:xfrm>
            <a:off x="2514600" y="6172200"/>
            <a:ext cx="4442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Robert 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Millikan</a:t>
            </a:r>
          </a:p>
        </p:txBody>
      </p:sp>
    </p:spTree>
    <p:extLst>
      <p:ext uri="{BB962C8B-B14F-4D97-AF65-F5344CB8AC3E}">
        <p14:creationId xmlns:p14="http://schemas.microsoft.com/office/powerpoint/2010/main" val="358988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38" y="-304800"/>
            <a:ext cx="8615724" cy="657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D958C4-26DD-4636-BF1E-D8006C3B4A0F}"/>
              </a:ext>
            </a:extLst>
          </p:cNvPr>
          <p:cNvSpPr txBox="1"/>
          <p:nvPr/>
        </p:nvSpPr>
        <p:spPr>
          <a:xfrm>
            <a:off x="1143000" y="6172200"/>
            <a:ext cx="7132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Millikan measured charge of an electron</a:t>
            </a:r>
          </a:p>
        </p:txBody>
      </p:sp>
    </p:spTree>
    <p:extLst>
      <p:ext uri="{BB962C8B-B14F-4D97-AF65-F5344CB8AC3E}">
        <p14:creationId xmlns:p14="http://schemas.microsoft.com/office/powerpoint/2010/main" val="2944007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C79600-C715-4950-8B0E-59BA97427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03" y="0"/>
            <a:ext cx="5080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0922AD-0925-4144-B2B4-754E23E92787}"/>
              </a:ext>
            </a:extLst>
          </p:cNvPr>
          <p:cNvSpPr txBox="1"/>
          <p:nvPr/>
        </p:nvSpPr>
        <p:spPr>
          <a:xfrm>
            <a:off x="2438400" y="6248400"/>
            <a:ext cx="467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Ernest Rutherford </a:t>
            </a:r>
          </a:p>
        </p:txBody>
      </p:sp>
    </p:spTree>
    <p:extLst>
      <p:ext uri="{BB962C8B-B14F-4D97-AF65-F5344CB8AC3E}">
        <p14:creationId xmlns:p14="http://schemas.microsoft.com/office/powerpoint/2010/main" val="2265674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26D62-AD97-9B6B-311F-46F621390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416"/>
            <a:ext cx="9144000" cy="51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04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utherford experiment app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11574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6096000"/>
            <a:ext cx="5981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Rutherford experiment (1911)</a:t>
            </a:r>
          </a:p>
        </p:txBody>
      </p:sp>
    </p:spTree>
    <p:extLst>
      <p:ext uri="{BB962C8B-B14F-4D97-AF65-F5344CB8AC3E}">
        <p14:creationId xmlns:p14="http://schemas.microsoft.com/office/powerpoint/2010/main" val="840421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2/21/Visible_spectrum_of_hydrogen.jpg/1920px-Visible_spectrum_of_hydrog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1752600"/>
            <a:ext cx="914400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54102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Spectrum of hydrogen gas</a:t>
            </a:r>
          </a:p>
        </p:txBody>
      </p:sp>
    </p:spTree>
    <p:extLst>
      <p:ext uri="{BB962C8B-B14F-4D97-AF65-F5344CB8AC3E}">
        <p14:creationId xmlns:p14="http://schemas.microsoft.com/office/powerpoint/2010/main" val="2964304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CFE75B6B-DFCE-5917-5627-C7A7851E3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91" y="445770"/>
            <a:ext cx="9194292" cy="599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72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5B6CE-EFAD-BFC6-F812-9D3D61B39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32"/>
            <a:ext cx="9121615" cy="563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22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11" y="152400"/>
            <a:ext cx="8839199" cy="580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" y="6120581"/>
                <a:ext cx="9660194" cy="760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Double slit experiment with electrons de Broglie </a:t>
                </a:r>
                <a:r>
                  <a:rPr kumimoji="0" lang="el-G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λ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6120581"/>
                <a:ext cx="9660194" cy="760208"/>
              </a:xfrm>
              <a:prstGeom prst="rect">
                <a:avLst/>
              </a:prstGeom>
              <a:blipFill>
                <a:blip r:embed="rId3"/>
                <a:stretch>
                  <a:fillRect l="-1262" b="-3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4640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10668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Bohr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of an atom </a:t>
            </a:r>
          </a:p>
        </p:txBody>
      </p:sp>
    </p:spTree>
    <p:extLst>
      <p:ext uri="{BB962C8B-B14F-4D97-AF65-F5344CB8AC3E}">
        <p14:creationId xmlns:p14="http://schemas.microsoft.com/office/powerpoint/2010/main" val="1020589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418681C8-965A-42B8-BCA8-66B69DC2A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/>
              <a:t>The hydrogen atom</a:t>
            </a:r>
          </a:p>
        </p:txBody>
      </p:sp>
      <p:pic>
        <p:nvPicPr>
          <p:cNvPr id="83971" name="Picture 3" descr="The hydrogen atom.">
            <a:extLst>
              <a:ext uri="{FF2B5EF4-FFF2-40B4-BE49-F238E27FC236}">
                <a16:creationId xmlns:a16="http://schemas.microsoft.com/office/drawing/2014/main" id="{9AB3DA7E-5535-4B12-8609-46CA1F120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71625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992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09D660-4B72-4B86-8B03-F080A0626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703" y="1152408"/>
            <a:ext cx="9694468" cy="509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34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66087"/>
            <a:ext cx="9524999" cy="528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7730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4C737-B69B-4878-B706-AD36CE69D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9180"/>
            <a:ext cx="6781800" cy="679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66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7F0061-9571-4C63-94A3-A3A7BEA4A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14"/>
            <a:ext cx="3965104" cy="68363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A6D152-B0CC-2DE8-ACC7-97B7733B75AB}"/>
              </a:ext>
            </a:extLst>
          </p:cNvPr>
          <p:cNvSpPr txBox="1"/>
          <p:nvPr/>
        </p:nvSpPr>
        <p:spPr>
          <a:xfrm>
            <a:off x="4572000" y="988142"/>
            <a:ext cx="5667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Light  is a stream </a:t>
            </a:r>
          </a:p>
          <a:p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of particles</a:t>
            </a:r>
          </a:p>
        </p:txBody>
      </p:sp>
    </p:spTree>
    <p:extLst>
      <p:ext uri="{BB962C8B-B14F-4D97-AF65-F5344CB8AC3E}">
        <p14:creationId xmlns:p14="http://schemas.microsoft.com/office/powerpoint/2010/main" val="3371836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914400"/>
            <a:ext cx="9677400" cy="392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22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04CFE-375A-46F3-8DF2-317D121ECBBC}"/>
                  </a:ext>
                </a:extLst>
              </p:cNvPr>
              <p:cNvSpPr txBox="1"/>
              <p:nvPr/>
            </p:nvSpPr>
            <p:spPr>
              <a:xfrm>
                <a:off x="914400" y="1384756"/>
                <a:ext cx="7848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Angstrom (Å)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−8</m:t>
                        </m:r>
                      </m:sup>
                    </m:s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 cm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−10</m:t>
                        </m:r>
                      </m:sup>
                    </m:s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m = 0.1 nm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04CFE-375A-46F3-8DF2-317D121EC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384756"/>
                <a:ext cx="7848600" cy="523220"/>
              </a:xfrm>
              <a:prstGeom prst="rect">
                <a:avLst/>
              </a:prstGeom>
              <a:blipFill>
                <a:blip r:embed="rId2"/>
                <a:stretch>
                  <a:fillRect l="-1553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35EB8AB-DBA8-47A4-A7E2-464BC145314D}"/>
              </a:ext>
            </a:extLst>
          </p:cNvPr>
          <p:cNvSpPr txBox="1"/>
          <p:nvPr/>
        </p:nvSpPr>
        <p:spPr>
          <a:xfrm>
            <a:off x="3505200" y="228600"/>
            <a:ext cx="1544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CA7312D-DDAC-4DF8-943E-447BA975D534}"/>
                  </a:ext>
                </a:extLst>
              </p:cNvPr>
              <p:cNvSpPr txBox="1"/>
              <p:nvPr/>
            </p:nvSpPr>
            <p:spPr>
              <a:xfrm flipH="1">
                <a:off x="2362200" y="3978536"/>
                <a:ext cx="4594859" cy="528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Femtometer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−15</m:t>
                        </m:r>
                      </m:sup>
                    </m:s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 m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CA7312D-DDAC-4DF8-943E-447BA975D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362200" y="3978536"/>
                <a:ext cx="4594859" cy="528093"/>
              </a:xfrm>
              <a:prstGeom prst="rect">
                <a:avLst/>
              </a:prstGeom>
              <a:blipFill>
                <a:blip r:embed="rId3"/>
                <a:stretch>
                  <a:fillRect l="-2789" t="-10465" b="-3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7A3CE6-9986-4B0C-8B71-E8F1E1AA8662}"/>
                  </a:ext>
                </a:extLst>
              </p:cNvPr>
              <p:cNvSpPr txBox="1"/>
              <p:nvPr/>
            </p:nvSpPr>
            <p:spPr>
              <a:xfrm>
                <a:off x="2438400" y="3200400"/>
                <a:ext cx="40690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Picometer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−12 </m:t>
                        </m:r>
                      </m:sup>
                    </m:s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m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7A3CE6-9986-4B0C-8B71-E8F1E1AA8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200400"/>
                <a:ext cx="4069082" cy="523220"/>
              </a:xfrm>
              <a:prstGeom prst="rect">
                <a:avLst/>
              </a:prstGeom>
              <a:blipFill>
                <a:blip r:embed="rId4"/>
                <a:stretch>
                  <a:fillRect l="-2994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FA0DFDF-75C9-459F-9F58-07EA58A77A75}"/>
                  </a:ext>
                </a:extLst>
              </p:cNvPr>
              <p:cNvSpPr txBox="1"/>
              <p:nvPr/>
            </p:nvSpPr>
            <p:spPr>
              <a:xfrm flipH="1">
                <a:off x="2438400" y="2356246"/>
                <a:ext cx="441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Nanometer 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−9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FA0DFDF-75C9-459F-9F58-07EA58A77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438400" y="2356246"/>
                <a:ext cx="4419600" cy="523220"/>
              </a:xfrm>
              <a:prstGeom prst="rect">
                <a:avLst/>
              </a:prstGeom>
              <a:blipFill>
                <a:blip r:embed="rId5"/>
                <a:stretch>
                  <a:fillRect l="-2759"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778F1D-734A-4CA2-9008-F527AA16CEDA}"/>
                  </a:ext>
                </a:extLst>
              </p:cNvPr>
              <p:cNvSpPr txBox="1"/>
              <p:nvPr/>
            </p:nvSpPr>
            <p:spPr>
              <a:xfrm>
                <a:off x="2362200" y="5103913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 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1eV = 1.6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Arial" panose="020B0604020202020204" pitchFamily="34" charset="0"/>
                  </a:rPr>
                  <a:t>∙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−19</m:t>
                        </m:r>
                      </m:sup>
                    </m:s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 J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778F1D-734A-4CA2-9008-F527AA16C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5103913"/>
                <a:ext cx="3276600" cy="523220"/>
              </a:xfrm>
              <a:prstGeom prst="rect">
                <a:avLst/>
              </a:prstGeom>
              <a:blipFill>
                <a:blip r:embed="rId6"/>
                <a:stretch>
                  <a:fillRect t="-10465" r="-1304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03154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05" y="-10281"/>
            <a:ext cx="7152095" cy="686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49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657945"/>
            <a:ext cx="289753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http://astronomy.nju.edu.cn/~lixd/GA/AT4/AT404/IMAGES/AACHCLS0.JPG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52400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Every atom (and ion) has a distinctive 			 fingerprint…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53200"/>
            <a:ext cx="203132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http://socphysics.blogspot.com/2010/08/bohr-model-of-atom.html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1485" y="2125406"/>
            <a:ext cx="3238500" cy="2677160"/>
            <a:chOff x="4656394" y="2354006"/>
            <a:chExt cx="3238500" cy="26771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6394" y="2354006"/>
              <a:ext cx="3238500" cy="2677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Rectangle 12"/>
            <p:cNvSpPr/>
            <p:nvPr/>
          </p:nvSpPr>
          <p:spPr bwMode="auto">
            <a:xfrm rot="19422971">
              <a:off x="6313580" y="2968935"/>
              <a:ext cx="685779" cy="5047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   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91485" y="5029200"/>
            <a:ext cx="3725672" cy="685800"/>
            <a:chOff x="457200" y="5243392"/>
            <a:chExt cx="3725672" cy="6858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rcRect l="6075" t="84891" r="2250" b="3144"/>
            <a:stretch>
              <a:fillRect/>
            </a:stretch>
          </p:blipFill>
          <p:spPr>
            <a:xfrm>
              <a:off x="457200" y="5410200"/>
              <a:ext cx="3725672" cy="347991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 bwMode="auto">
            <a:xfrm>
              <a:off x="3666553" y="5243392"/>
              <a:ext cx="304800" cy="685800"/>
            </a:xfrm>
            <a:prstGeom prst="ellipse">
              <a:avLst/>
            </a:prstGeom>
            <a:noFill/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cxnSp>
        <p:nvCxnSpPr>
          <p:cNvPr id="16" name="Straight Arrow Connector 15"/>
          <p:cNvCxnSpPr/>
          <p:nvPr/>
        </p:nvCxnSpPr>
        <p:spPr bwMode="auto">
          <a:xfrm rot="10800000" flipV="1">
            <a:off x="2061065" y="2921920"/>
            <a:ext cx="568008" cy="3366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16200000" flipH="1">
            <a:off x="1810839" y="4119446"/>
            <a:ext cx="521336" cy="3596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4" name="Group 33"/>
          <p:cNvGrpSpPr/>
          <p:nvPr/>
        </p:nvGrpSpPr>
        <p:grpSpPr>
          <a:xfrm>
            <a:off x="7682885" y="2514600"/>
            <a:ext cx="1232515" cy="1786354"/>
            <a:chOff x="1371600" y="990600"/>
            <a:chExt cx="1232515" cy="178635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600" y="990600"/>
              <a:ext cx="1232515" cy="1486642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752600" y="2438400"/>
              <a:ext cx="35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rcRect b="16180"/>
          <a:stretch>
            <a:fillRect/>
          </a:stretch>
        </p:blipFill>
        <p:spPr>
          <a:xfrm>
            <a:off x="3872885" y="2133600"/>
            <a:ext cx="3228391" cy="261781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786345" y="3356620"/>
            <a:ext cx="841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l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Symbol" charset="2"/>
              </a:rPr>
              <a:t>32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 bwMode="auto">
          <a:xfrm>
            <a:off x="2221883" y="4546596"/>
            <a:ext cx="76200" cy="762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 bwMode="auto">
          <a:xfrm>
            <a:off x="1828184" y="3966633"/>
            <a:ext cx="76200" cy="762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" name="Oval 43"/>
          <p:cNvSpPr>
            <a:spLocks noChangeAspect="1"/>
          </p:cNvSpPr>
          <p:nvPr/>
        </p:nvSpPr>
        <p:spPr bwMode="auto">
          <a:xfrm>
            <a:off x="2594417" y="2878668"/>
            <a:ext cx="76200" cy="762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Oval 44"/>
          <p:cNvSpPr>
            <a:spLocks noChangeAspect="1"/>
          </p:cNvSpPr>
          <p:nvPr/>
        </p:nvSpPr>
        <p:spPr bwMode="auto">
          <a:xfrm>
            <a:off x="2001749" y="3221565"/>
            <a:ext cx="76200" cy="762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174885" y="3187700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2717301" y="3890388"/>
            <a:ext cx="1028700" cy="4088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291485" y="2286000"/>
            <a:ext cx="2514600" cy="2514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64897" y="1371600"/>
            <a:ext cx="3697503" cy="685800"/>
            <a:chOff x="4191000" y="1660110"/>
            <a:chExt cx="3697503" cy="6858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rcRect l="3003" r="15016" b="90125"/>
            <a:stretch>
              <a:fillRect/>
            </a:stretch>
          </p:blipFill>
          <p:spPr>
            <a:xfrm>
              <a:off x="4191000" y="1828800"/>
              <a:ext cx="3697503" cy="364710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 bwMode="auto">
            <a:xfrm>
              <a:off x="7399594" y="1660110"/>
              <a:ext cx="304800" cy="685800"/>
            </a:xfrm>
            <a:prstGeom prst="ellipse">
              <a:avLst/>
            </a:prstGeom>
            <a:noFill/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7168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455DDA-F481-410D-87BA-F19B39A4C757}"/>
              </a:ext>
            </a:extLst>
          </p:cNvPr>
          <p:cNvSpPr txBox="1"/>
          <p:nvPr/>
        </p:nvSpPr>
        <p:spPr>
          <a:xfrm>
            <a:off x="1577994" y="438914"/>
            <a:ext cx="608165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97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Fraunhofer spectral lines</a:t>
            </a:r>
          </a:p>
          <a:p>
            <a:pPr marL="0" marR="0" lvl="0" indent="0" algn="l" defTabSz="8697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Spectrum of the Sun (1814)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9A0599-62D8-4A8F-A9C4-C079FE638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25" y="2382665"/>
            <a:ext cx="9303127" cy="361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580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4B8114-347C-476C-9DB0-1DBFD538D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723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64884" cy="6842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1524000"/>
            <a:ext cx="3155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Chemical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composition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of the Sun </a:t>
            </a:r>
          </a:p>
        </p:txBody>
      </p:sp>
    </p:spTree>
    <p:extLst>
      <p:ext uri="{BB962C8B-B14F-4D97-AF65-F5344CB8AC3E}">
        <p14:creationId xmlns:p14="http://schemas.microsoft.com/office/powerpoint/2010/main" val="427199794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221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with long curly hair&#10;&#10;Description automatically generated">
            <a:extLst>
              <a:ext uri="{FF2B5EF4-FFF2-40B4-BE49-F238E27FC236}">
                <a16:creationId xmlns:a16="http://schemas.microsoft.com/office/drawing/2014/main" id="{A1AF5F3B-5E4C-1C37-693F-79D07D0BC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511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D17EFE-6B77-1A77-0ED9-BF99D9FF1C3F}"/>
              </a:ext>
            </a:extLst>
          </p:cNvPr>
          <p:cNvSpPr txBox="1"/>
          <p:nvPr/>
        </p:nvSpPr>
        <p:spPr>
          <a:xfrm>
            <a:off x="5766619" y="781665"/>
            <a:ext cx="30428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Christiaan</a:t>
            </a:r>
          </a:p>
          <a:p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Huygens</a:t>
            </a:r>
          </a:p>
          <a:p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1629 - 1695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58F62-36C7-77CC-FBA7-54C7E2F04933}"/>
              </a:ext>
            </a:extLst>
          </p:cNvPr>
          <p:cNvSpPr txBox="1"/>
          <p:nvPr/>
        </p:nvSpPr>
        <p:spPr>
          <a:xfrm>
            <a:off x="5471652" y="3554361"/>
            <a:ext cx="3672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Light is a wave</a:t>
            </a:r>
          </a:p>
        </p:txBody>
      </p:sp>
    </p:spTree>
    <p:extLst>
      <p:ext uri="{BB962C8B-B14F-4D97-AF65-F5344CB8AC3E}">
        <p14:creationId xmlns:p14="http://schemas.microsoft.com/office/powerpoint/2010/main" val="331502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0973" y="452388"/>
            <a:ext cx="3128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water waves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A94CE-4025-4990-91DF-A49D046C4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635" y="-1"/>
            <a:ext cx="10287000" cy="6858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96E589-334E-4D0B-B363-822D04A65063}"/>
              </a:ext>
            </a:extLst>
          </p:cNvPr>
          <p:cNvSpPr txBox="1"/>
          <p:nvPr/>
        </p:nvSpPr>
        <p:spPr>
          <a:xfrm>
            <a:off x="3243714" y="375386"/>
            <a:ext cx="41268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water waves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115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B8E3204-17BC-4793-B780-A6CC7E3DC7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"/>
            <a:ext cx="8229600" cy="1417638"/>
          </a:xfrm>
          <a:noFill/>
          <a:ln/>
        </p:spPr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Simple wave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C9E896A6-FBE7-4EC6-A3E9-9222ECA1D3C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219200"/>
            <a:ext cx="8991600" cy="4945063"/>
          </a:xfrm>
          <a:noFill/>
          <a:ln/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EEAB008-85A5-46DC-BB8F-FA12C096BB13}"/>
              </a:ext>
            </a:extLst>
          </p:cNvPr>
          <p:cNvCxnSpPr>
            <a:cxnSpLocks/>
          </p:cNvCxnSpPr>
          <p:nvPr/>
        </p:nvCxnSpPr>
        <p:spPr>
          <a:xfrm>
            <a:off x="1295400" y="1524000"/>
            <a:ext cx="25146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27AFB0-DF82-420C-A76F-C273291009CE}"/>
              </a:ext>
            </a:extLst>
          </p:cNvPr>
          <p:cNvSpPr txBox="1"/>
          <p:nvPr/>
        </p:nvSpPr>
        <p:spPr>
          <a:xfrm>
            <a:off x="2133600" y="1524004"/>
            <a:ext cx="409946" cy="64633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λ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332103-B6C3-4CB3-916D-D85329DD8FEF}"/>
              </a:ext>
            </a:extLst>
          </p:cNvPr>
          <p:cNvCxnSpPr>
            <a:cxnSpLocks/>
          </p:cNvCxnSpPr>
          <p:nvPr/>
        </p:nvCxnSpPr>
        <p:spPr>
          <a:xfrm>
            <a:off x="1219200" y="1524000"/>
            <a:ext cx="0" cy="236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CE9709-82BF-47AE-8636-0A52164DE61C}"/>
              </a:ext>
            </a:extLst>
          </p:cNvPr>
          <p:cNvSpPr txBox="1"/>
          <p:nvPr/>
        </p:nvSpPr>
        <p:spPr>
          <a:xfrm>
            <a:off x="1295404" y="2895603"/>
            <a:ext cx="45719" cy="52322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23FE5D-138D-46B5-A850-0887C0BAB6AB}"/>
              </a:ext>
            </a:extLst>
          </p:cNvPr>
          <p:cNvSpPr txBox="1"/>
          <p:nvPr/>
        </p:nvSpPr>
        <p:spPr>
          <a:xfrm>
            <a:off x="685804" y="6164265"/>
            <a:ext cx="2666999" cy="52322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- amplitude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F72AF1-63F8-4856-91B4-392E14EA53E3}"/>
              </a:ext>
            </a:extLst>
          </p:cNvPr>
          <p:cNvSpPr txBox="1"/>
          <p:nvPr/>
        </p:nvSpPr>
        <p:spPr>
          <a:xfrm>
            <a:off x="4267200" y="6164265"/>
            <a:ext cx="2743200" cy="52322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wavelength</a:t>
            </a:r>
          </a:p>
        </p:txBody>
      </p:sp>
    </p:spTree>
    <p:extLst>
      <p:ext uri="{BB962C8B-B14F-4D97-AF65-F5344CB8AC3E}">
        <p14:creationId xmlns:p14="http://schemas.microsoft.com/office/powerpoint/2010/main" val="4072750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A6E213-CFD5-4F75-987F-B02CA0A90E8C}"/>
              </a:ext>
            </a:extLst>
          </p:cNvPr>
          <p:cNvSpPr txBox="1"/>
          <p:nvPr/>
        </p:nvSpPr>
        <p:spPr>
          <a:xfrm>
            <a:off x="593888" y="810705"/>
            <a:ext cx="7984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</a:rPr>
              <a:t>Characteristics of a wave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184B45-6A79-484C-837E-A157F5FA1A15}"/>
              </a:ext>
            </a:extLst>
          </p:cNvPr>
          <p:cNvSpPr txBox="1"/>
          <p:nvPr/>
        </p:nvSpPr>
        <p:spPr>
          <a:xfrm flipH="1">
            <a:off x="1583703" y="2771480"/>
            <a:ext cx="6287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</a:rPr>
              <a:t>Wavelength - </a:t>
            </a:r>
            <a:r>
              <a:rPr kumimoji="0" lang="el-GR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</a:rPr>
              <a:t>λ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25AA3B-E043-434A-8084-857924A3BC09}"/>
              </a:ext>
            </a:extLst>
          </p:cNvPr>
          <p:cNvSpPr txBox="1"/>
          <p:nvPr/>
        </p:nvSpPr>
        <p:spPr>
          <a:xfrm>
            <a:off x="1583704" y="3789578"/>
            <a:ext cx="5788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</a:rPr>
              <a:t>Frequency - 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761BA-6D2C-40A1-90BC-98C0006D77EC}"/>
              </a:ext>
            </a:extLst>
          </p:cNvPr>
          <p:cNvSpPr txBox="1"/>
          <p:nvPr/>
        </p:nvSpPr>
        <p:spPr>
          <a:xfrm flipH="1">
            <a:off x="1583701" y="4807677"/>
            <a:ext cx="5062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</a:rPr>
              <a:t>Period – P = 1/f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8788F2-9D2D-4968-9591-F8816E3FCFE9}"/>
              </a:ext>
            </a:extLst>
          </p:cNvPr>
          <p:cNvSpPr txBox="1"/>
          <p:nvPr/>
        </p:nvSpPr>
        <p:spPr>
          <a:xfrm>
            <a:off x="1583701" y="5825775"/>
            <a:ext cx="6617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</a:rPr>
              <a:t>Velocity c = </a:t>
            </a:r>
            <a:r>
              <a:rPr kumimoji="0" lang="el-GR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</a:rPr>
              <a:t>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</a:rPr>
              <a:t>/P = </a:t>
            </a:r>
            <a:r>
              <a:rPr kumimoji="0" lang="el-GR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</a:rPr>
              <a:t>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23282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D56186-D339-4DC2-B419-FE62437E1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60" y="762000"/>
            <a:ext cx="5872480" cy="60127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B88689-83C4-4416-BC30-1630098BF129}"/>
              </a:ext>
            </a:extLst>
          </p:cNvPr>
          <p:cNvSpPr txBox="1"/>
          <p:nvPr/>
        </p:nvSpPr>
        <p:spPr>
          <a:xfrm>
            <a:off x="2743200" y="228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Young’s double-slit experiment </a:t>
            </a:r>
          </a:p>
        </p:txBody>
      </p:sp>
    </p:spTree>
    <p:extLst>
      <p:ext uri="{BB962C8B-B14F-4D97-AF65-F5344CB8AC3E}">
        <p14:creationId xmlns:p14="http://schemas.microsoft.com/office/powerpoint/2010/main" val="1960691623"/>
      </p:ext>
    </p:extLst>
  </p:cSld>
  <p:clrMapOvr>
    <a:masterClrMapping/>
  </p:clrMapOvr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471</TotalTime>
  <Words>946</Words>
  <Application>Microsoft Office PowerPoint</Application>
  <PresentationFormat>On-screen Show (4:3)</PresentationFormat>
  <Paragraphs>157</Paragraphs>
  <Slides>47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75" baseType="lpstr">
      <vt:lpstr>Aptos</vt:lpstr>
      <vt:lpstr>Aptos Display</vt:lpstr>
      <vt:lpstr>Arial</vt:lpstr>
      <vt:lpstr>Calibri</vt:lpstr>
      <vt:lpstr>Calibri Light</vt:lpstr>
      <vt:lpstr>Cambria Math</vt:lpstr>
      <vt:lpstr>Comic Sans MS</vt:lpstr>
      <vt:lpstr>Lucida Calligraphy</vt:lpstr>
      <vt:lpstr>News Gothic MT</vt:lpstr>
      <vt:lpstr>Symbol</vt:lpstr>
      <vt:lpstr>Times</vt:lpstr>
      <vt:lpstr>Times New Roman</vt:lpstr>
      <vt:lpstr>Wingdings 2</vt:lpstr>
      <vt:lpstr>Office Theme</vt:lpstr>
      <vt:lpstr>Motyw pakietu Office</vt:lpstr>
      <vt:lpstr>5_Default Design</vt:lpstr>
      <vt:lpstr>1_Office Theme</vt:lpstr>
      <vt:lpstr>Default Design</vt:lpstr>
      <vt:lpstr>1_Default Design</vt:lpstr>
      <vt:lpstr>8_Default Design</vt:lpstr>
      <vt:lpstr>2_Office Theme</vt:lpstr>
      <vt:lpstr>Breeze</vt:lpstr>
      <vt:lpstr>3_Office Theme</vt:lpstr>
      <vt:lpstr>4_Office Theme</vt:lpstr>
      <vt:lpstr>1_Breeze</vt:lpstr>
      <vt:lpstr>2_Default Design</vt:lpstr>
      <vt:lpstr>3_Default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Simple wave</vt:lpstr>
      <vt:lpstr>PowerPoint Presentation</vt:lpstr>
      <vt:lpstr>PowerPoint Presentation</vt:lpstr>
      <vt:lpstr>Young’s double-slit experiment (1801)</vt:lpstr>
      <vt:lpstr>The Photoelectric Effect </vt:lpstr>
      <vt:lpstr>PowerPoint Presentation</vt:lpstr>
      <vt:lpstr>PowerPoint Presentation</vt:lpstr>
      <vt:lpstr>PowerPoint Presentation</vt:lpstr>
      <vt:lpstr>PowerPoint Presentation</vt:lpstr>
      <vt:lpstr>Basic properties of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Distances to Stars:  The Principle of Parallax</vt:lpstr>
      <vt:lpstr>Inverse square law: Flux declines as 1/d2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hydrogen atom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Marek Demianski</dc:creator>
  <cp:lastModifiedBy>Marek Demianski</cp:lastModifiedBy>
  <cp:revision>5</cp:revision>
  <dcterms:created xsi:type="dcterms:W3CDTF">2024-10-13T07:32:25Z</dcterms:created>
  <dcterms:modified xsi:type="dcterms:W3CDTF">2024-10-16T17:24:43Z</dcterms:modified>
</cp:coreProperties>
</file>