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  <p:sldMasterId id="2147483745" r:id="rId8"/>
    <p:sldMasterId id="2147483757" r:id="rId9"/>
    <p:sldMasterId id="2147483770" r:id="rId10"/>
    <p:sldMasterId id="2147483782" r:id="rId11"/>
    <p:sldMasterId id="2147483794" r:id="rId12"/>
    <p:sldMasterId id="2147483806" r:id="rId13"/>
    <p:sldMasterId id="2147483819" r:id="rId14"/>
    <p:sldMasterId id="2147483831" r:id="rId15"/>
    <p:sldMasterId id="2147483844" r:id="rId16"/>
    <p:sldMasterId id="2147483857" r:id="rId17"/>
  </p:sldMasterIdLst>
  <p:sldIdLst>
    <p:sldId id="257" r:id="rId18"/>
    <p:sldId id="258" r:id="rId19"/>
    <p:sldId id="259" r:id="rId20"/>
    <p:sldId id="260" r:id="rId21"/>
    <p:sldId id="261" r:id="rId22"/>
    <p:sldId id="271" r:id="rId23"/>
    <p:sldId id="269" r:id="rId24"/>
    <p:sldId id="270" r:id="rId25"/>
    <p:sldId id="272" r:id="rId26"/>
    <p:sldId id="302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75" r:id="rId35"/>
    <p:sldId id="276" r:id="rId36"/>
    <p:sldId id="277" r:id="rId37"/>
    <p:sldId id="278" r:id="rId38"/>
    <p:sldId id="279" r:id="rId39"/>
    <p:sldId id="280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283" r:id="rId49"/>
    <p:sldId id="284" r:id="rId50"/>
    <p:sldId id="285" r:id="rId51"/>
    <p:sldId id="286" r:id="rId52"/>
    <p:sldId id="287" r:id="rId53"/>
    <p:sldId id="289" r:id="rId54"/>
    <p:sldId id="290" r:id="rId55"/>
    <p:sldId id="291" r:id="rId56"/>
    <p:sldId id="292" r:id="rId57"/>
    <p:sldId id="28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 autoAdjust="0"/>
    <p:restoredTop sz="99689" autoAdjust="0"/>
  </p:normalViewPr>
  <p:slideViewPr>
    <p:cSldViewPr snapToGrid="0" snapToObjects="1">
      <p:cViewPr varScale="1">
        <p:scale>
          <a:sx n="104" d="100"/>
          <a:sy n="104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tableStyles" Target="tableStyles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8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5277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60F-5932-344F-8A6A-13C866271474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2609694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B7AC-4CDA-224C-BAEA-E4AE453086E9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6940191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0011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2263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0277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3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2325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3116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5740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40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92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696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9559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427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558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765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6078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2820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6113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6158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612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4526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8363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8812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2999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9515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7178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0441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779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8945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253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156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4189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4142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9248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6822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9092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9720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BC38-DA95-FD41-AE0F-EBE456D5701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581299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12B6-DBFB-0A46-AAD8-14E76AF4ACFE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183753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578-C092-5D45-AEF9-853B1EA436E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5753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A376-7172-AC46-B634-D6A450C75B4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205758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7D49-E2D5-0040-BDA1-22CE72A323F2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57181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6200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C833-1940-924F-98D0-C1B5B39535D4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918213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E390-BA16-DC46-B7EA-6ADB5960927C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599331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DDDC-5BFB-7148-B7AA-FF4CA09E54E0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9846906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6D4A-A164-194F-BD60-45378418E7C1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7659686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107-5CB4-FD4F-BE45-22B2BF5E9DE0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69251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60F-5932-344F-8A6A-13C866271474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1303542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B7AC-4CDA-224C-BAEA-E4AE453086E9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2667385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1292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557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086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4395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3813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3500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9947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069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7794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8391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1982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9854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BC38-DA95-FD41-AE0F-EBE456D5701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039842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12B6-DBFB-0A46-AAD8-14E76AF4ACFE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75730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9489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578-C092-5D45-AEF9-853B1EA436E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51644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A376-7172-AC46-B634-D6A450C75B4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2740333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7D49-E2D5-0040-BDA1-22CE72A323F2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814104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C833-1940-924F-98D0-C1B5B39535D4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948639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E390-BA16-DC46-B7EA-6ADB5960927C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7515209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DDDC-5BFB-7148-B7AA-FF4CA09E54E0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31963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6D4A-A164-194F-BD60-45378418E7C1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482990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107-5CB4-FD4F-BE45-22B2BF5E9DE0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05761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60F-5932-344F-8A6A-13C866271474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7307123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B7AC-4CDA-224C-BAEA-E4AE453086E9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65397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7771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BC38-DA95-FD41-AE0F-EBE456D5701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7255237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12B6-DBFB-0A46-AAD8-14E76AF4ACFE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0055048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578-C092-5D45-AEF9-853B1EA436E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77100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A376-7172-AC46-B634-D6A450C75B4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624076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7D49-E2D5-0040-BDA1-22CE72A323F2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9004846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C833-1940-924F-98D0-C1B5B39535D4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821463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E390-BA16-DC46-B7EA-6ADB5960927C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519747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DDDC-5BFB-7148-B7AA-FF4CA09E54E0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3386721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6D4A-A164-194F-BD60-45378418E7C1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6712516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107-5CB4-FD4F-BE45-22B2BF5E9DE0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563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6130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60F-5932-344F-8A6A-13C866271474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774493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B7AC-4CDA-224C-BAEA-E4AE453086E9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6780376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BC38-DA95-FD41-AE0F-EBE456D5701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174800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12B6-DBFB-0A46-AAD8-14E76AF4ACFE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062169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578-C092-5D45-AEF9-853B1EA436E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7438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A376-7172-AC46-B634-D6A450C75B46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684550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7D49-E2D5-0040-BDA1-22CE72A323F2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0627401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C833-1940-924F-98D0-C1B5B39535D4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451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E390-BA16-DC46-B7EA-6ADB5960927C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163608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DDDC-5BFB-7148-B7AA-FF4CA09E54E0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3014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4971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6D4A-A164-194F-BD60-45378418E7C1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0900976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107-5CB4-FD4F-BE45-22B2BF5E9DE0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42304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60F-5932-344F-8A6A-13C866271474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7104795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B7AC-4CDA-224C-BAEA-E4AE453086E9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55884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132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567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48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255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767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595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52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230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252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562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41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834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372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035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9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69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85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310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160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321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296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88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920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58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839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41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56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980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BC38-DA95-FD41-AE0F-EBE456D5701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93296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12B6-DBFB-0A46-AAD8-14E76AF4ACFE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066397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578-C092-5D45-AEF9-853B1EA436E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9512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A376-7172-AC46-B634-D6A450C75B4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47612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7D49-E2D5-0040-BDA1-22CE72A323F2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54412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238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C833-1940-924F-98D0-C1B5B39535D4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337407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E390-BA16-DC46-B7EA-6ADB5960927C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089460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DDDC-5BFB-7148-B7AA-FF4CA09E54E0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50495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6D4A-A164-194F-BD60-45378418E7C1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99856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107-5CB4-FD4F-BE45-22B2BF5E9DE0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995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60F-5932-344F-8A6A-13C866271474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66986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B7AC-4CDA-224C-BAEA-E4AE453086E9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31517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615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108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80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249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8585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6629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188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457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870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068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136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892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010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66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9133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741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634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4904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089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374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860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750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484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3627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294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677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3133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9611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965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662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7437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702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122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135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53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878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BC38-DA95-FD41-AE0F-EBE456D5701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602915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12B6-DBFB-0A46-AAD8-14E76AF4ACFE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357910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578-C092-5D45-AEF9-853B1EA436E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26323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A376-7172-AC46-B634-D6A450C75B46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94688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7D49-E2D5-0040-BDA1-22CE72A323F2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177553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C833-1940-924F-98D0-C1B5B39535D4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69681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E390-BA16-DC46-B7EA-6ADB5960927C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5647380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DDDC-5BFB-7148-B7AA-FF4CA09E54E0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171662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6D4A-A164-194F-BD60-45378418E7C1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3293428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107-5CB4-FD4F-BE45-22B2BF5E9DE0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646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1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3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53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41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0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4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564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373707-C9E4-3840-9050-3E636C30945C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6639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3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564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373707-C9E4-3840-9050-3E636C30945C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1470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564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373707-C9E4-3840-9050-3E636C30945C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3753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564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373707-C9E4-3840-9050-3E636C30945C}" type="datetime1">
              <a:rPr lang="en-US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07061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28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2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43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564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373707-C9E4-3840-9050-3E636C30945C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1126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36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2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7B9E-20C7-EE42-A384-A74AA870DE3B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05.09.19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E74A2-E9A1-274C-8376-095AD2309019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mbr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50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E373707-C9E4-3840-9050-3E636C30945C}" type="datetime1">
              <a:rPr lang="en-GB">
                <a:solidFill>
                  <a:prstClr val="white"/>
                </a:solidFill>
                <a:latin typeface="News Gothic MT"/>
              </a:rPr>
              <a:pPr/>
              <a:t>05.09.19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3303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gi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37.png"/><Relationship Id="rId3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4" Type="http://schemas.openxmlformats.org/officeDocument/2006/relationships/image" Target="../media/image4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hyperlink" Target="https://www.youtube.com/watch?v=aWX-BY-A9CY" TargetMode="External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148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48.xml"/><Relationship Id="rId2" Type="http://schemas.openxmlformats.org/officeDocument/2006/relationships/hyperlink" Target="https://gracedb.ligo.org/superevents/public/O3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9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1691" y="4709674"/>
            <a:ext cx="6400800" cy="1782133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  <a:t>Thomas Dent </a:t>
            </a:r>
            <a:b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  <a:t>IGFAE, University of Santiago de Compostela</a:t>
            </a:r>
            <a:b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  <a:t>Sep 6, 2019</a:t>
            </a:r>
          </a:p>
          <a:p>
            <a:pPr algn="r"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  <a:latin typeface="Gill Sans"/>
                <a:cs typeface="Gill Sans"/>
              </a:rPr>
              <a:t>Astrophysics with GW detections, Warsaw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40817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  <a:t>Observations of compact binary mergers via GW</a:t>
            </a:r>
          </a:p>
        </p:txBody>
      </p:sp>
      <p:pic>
        <p:nvPicPr>
          <p:cNvPr id="5" name="Picture 4" descr="detection_paper_me_Pasaden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19358" r="6883" b="18779"/>
          <a:stretch/>
        </p:blipFill>
        <p:spPr>
          <a:xfrm>
            <a:off x="144314" y="3318969"/>
            <a:ext cx="2554772" cy="339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25" y="8678614"/>
            <a:ext cx="1501798" cy="61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" y="-34013"/>
            <a:ext cx="2643201" cy="1077135"/>
          </a:xfrm>
          <a:prstGeom prst="rect">
            <a:avLst/>
          </a:prstGeom>
        </p:spPr>
      </p:pic>
      <p:pic>
        <p:nvPicPr>
          <p:cNvPr id="10" name="Picture 9" descr="0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81" y="262800"/>
            <a:ext cx="845464" cy="53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onselleria_Educacion_Galici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2" b="40373"/>
          <a:stretch/>
        </p:blipFill>
        <p:spPr>
          <a:xfrm>
            <a:off x="4124951" y="262800"/>
            <a:ext cx="2735999" cy="530397"/>
          </a:xfrm>
          <a:prstGeom prst="rect">
            <a:avLst/>
          </a:prstGeom>
        </p:spPr>
      </p:pic>
      <p:pic>
        <p:nvPicPr>
          <p:cNvPr id="14" name="image7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13051" y="258945"/>
            <a:ext cx="1294948" cy="53425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0442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48643"/>
          </a:xfrm>
        </p:spPr>
        <p:txBody>
          <a:bodyPr>
            <a:noAutofit/>
          </a:bodyPr>
          <a:lstStyle/>
          <a:p>
            <a:r>
              <a:rPr lang="en-US" sz="3800" dirty="0" smtClean="0"/>
              <a:t>Waveforms with merger/ringdown</a:t>
            </a:r>
            <a:endParaRPr lang="en-US" sz="3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3835"/>
            <a:ext cx="8431306" cy="5248251"/>
          </a:xfrm>
        </p:spPr>
        <p:txBody>
          <a:bodyPr wrap="square">
            <a:normAutofit/>
          </a:bodyPr>
          <a:lstStyle/>
          <a:p>
            <a:r>
              <a:rPr lang="en-US" sz="2400" dirty="0" smtClean="0"/>
              <a:t>Highly nonlinear &amp; difficult problem</a:t>
            </a:r>
          </a:p>
          <a:p>
            <a:r>
              <a:rPr lang="en-US" sz="2400" dirty="0" smtClean="0"/>
              <a:t>Combine numerical (‘NR’) and analytic techniques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sz="1400" dirty="0" smtClean="0"/>
          </a:p>
          <a:p>
            <a:pPr marL="619125" lvl="2" indent="0">
              <a:lnSpc>
                <a:spcPct val="120000"/>
              </a:lnSpc>
              <a:buNone/>
            </a:pPr>
            <a:r>
              <a:rPr lang="en-US" dirty="0" smtClean="0"/>
              <a:t>25+25 M</a:t>
            </a:r>
            <a:r>
              <a:rPr lang="en-US" baseline="-25000" dirty="0" smtClean="0"/>
              <a:t>☉</a:t>
            </a:r>
            <a:r>
              <a:rPr lang="en-US" dirty="0" smtClean="0"/>
              <a:t> “EOBNR” waveform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/>
              <a:t>Used in search for binaries with black hole(s) : m</a:t>
            </a:r>
            <a:r>
              <a:rPr lang="en-US" sz="2000" baseline="-25000" dirty="0"/>
              <a:t>1</a:t>
            </a:r>
            <a:r>
              <a:rPr lang="en-US" sz="2000" dirty="0"/>
              <a:t>+m</a:t>
            </a:r>
            <a:r>
              <a:rPr lang="en-US" sz="2000" baseline="-25000" dirty="0"/>
              <a:t>2</a:t>
            </a:r>
            <a:r>
              <a:rPr lang="en-US" sz="2000" dirty="0"/>
              <a:t> &gt; 4 M</a:t>
            </a:r>
            <a:r>
              <a:rPr lang="en-US" sz="2000" baseline="-25000" dirty="0"/>
              <a:t>☉</a:t>
            </a:r>
            <a:endParaRPr lang="en-US" sz="2000" dirty="0"/>
          </a:p>
          <a:p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10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1222"/>
          <a:stretch>
            <a:fillRect/>
          </a:stretch>
        </p:blipFill>
        <p:spPr>
          <a:xfrm>
            <a:off x="628172" y="2579255"/>
            <a:ext cx="3781362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890" y="2579255"/>
            <a:ext cx="3674910" cy="25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9764" y="4933037"/>
            <a:ext cx="644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News Gothic MT"/>
              </a:rPr>
              <a:t>t (s)</a:t>
            </a:r>
            <a:endParaRPr lang="en-US" sz="140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3533" y="2630477"/>
            <a:ext cx="608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News Gothic MT"/>
              </a:rPr>
              <a:t>h(f</a:t>
            </a:r>
            <a:r>
              <a:rPr lang="en-US" sz="1400" dirty="0" smtClean="0">
                <a:solidFill>
                  <a:prstClr val="black"/>
                </a:solidFill>
                <a:latin typeface="News Gothic MT"/>
              </a:rPr>
              <a:t>)</a:t>
            </a:r>
            <a:endParaRPr lang="en-US" sz="140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581" y="2630477"/>
            <a:ext cx="57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News Gothic MT"/>
              </a:rPr>
              <a:t>h(t)</a:t>
            </a:r>
            <a:endParaRPr lang="en-US" sz="140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4829" y="5031669"/>
            <a:ext cx="825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News Gothic MT"/>
              </a:rPr>
              <a:t>f (Hz)</a:t>
            </a:r>
            <a:endParaRPr lang="en-US" sz="140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7477" y="5422516"/>
            <a:ext cx="2739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News Gothic MT"/>
              </a:rPr>
              <a:t>Abadie et al. arXiv:</a:t>
            </a:r>
            <a:r>
              <a:rPr lang="en-US" sz="1400" dirty="0">
                <a:solidFill>
                  <a:prstClr val="black"/>
                </a:solidFill>
                <a:latin typeface="News Gothic MT"/>
                <a:cs typeface="Helvetica"/>
              </a:rPr>
              <a:t>1102.3781 </a:t>
            </a:r>
            <a:endParaRPr lang="en-US" sz="1400" dirty="0">
              <a:solidFill>
                <a:prstClr val="black"/>
              </a:solidFill>
              <a:latin typeface="News Gothic MT"/>
            </a:endParaRPr>
          </a:p>
          <a:p>
            <a:endParaRPr lang="en-US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60039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/>
              <a:t>GW are really small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Closest known NS are 10</a:t>
            </a:r>
            <a:r>
              <a:rPr lang="en-US" baseline="30000"/>
              <a:t>2 </a:t>
            </a:r>
            <a:r>
              <a:rPr lang="en-US"/>
              <a:t>− 10</a:t>
            </a:r>
            <a:r>
              <a:rPr lang="en-US" baseline="30000"/>
              <a:t>3</a:t>
            </a:r>
            <a:r>
              <a:rPr lang="en-US"/>
              <a:t> pc away</a:t>
            </a:r>
            <a:br>
              <a:rPr lang="en-US"/>
            </a:br>
            <a:r>
              <a:rPr lang="en-US"/>
              <a:t>(scale of Galaxy ~10</a:t>
            </a:r>
            <a:r>
              <a:rPr lang="en-US" baseline="30000"/>
              <a:t>4</a:t>
            </a:r>
            <a:r>
              <a:rPr lang="en-US"/>
              <a:t> kpc)</a:t>
            </a:r>
          </a:p>
          <a:p>
            <a:r>
              <a:rPr lang="en-US"/>
              <a:t>Most efficient GW emitters : </a:t>
            </a:r>
            <a:r>
              <a:rPr lang="en-US" i="1"/>
              <a:t>compact binaries</a:t>
            </a:r>
            <a:br>
              <a:rPr lang="en-US" i="1"/>
            </a:br>
            <a:r>
              <a:rPr lang="en-US"/>
              <a:t>eg binary 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11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6" name="Picture 5" descr="CodeCogsEqn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4" y="5269247"/>
            <a:ext cx="7658100" cy="981075"/>
          </a:xfrm>
          <a:prstGeom prst="rect">
            <a:avLst/>
          </a:prstGeom>
        </p:spPr>
      </p:pic>
      <p:pic>
        <p:nvPicPr>
          <p:cNvPr id="8" name="Picture 7" descr="quantaNeutronStarMerger-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6616" r="-359" b="14149"/>
          <a:stretch/>
        </p:blipFill>
        <p:spPr>
          <a:xfrm>
            <a:off x="4675974" y="3256850"/>
            <a:ext cx="3221932" cy="16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7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cap="none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  <a:t>Ground-based GW Detectors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97" y="931333"/>
            <a:ext cx="5075800" cy="27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52" y="1281345"/>
            <a:ext cx="4986846" cy="361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Laser interferometric detection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59" y="1417638"/>
            <a:ext cx="6189501" cy="3775251"/>
          </a:xfrm>
        </p:spPr>
        <p:txBody>
          <a:bodyPr>
            <a:noAutofit/>
          </a:bodyPr>
          <a:lstStyle/>
          <a:p>
            <a:r>
              <a:rPr lang="en-US" sz="2400">
                <a:latin typeface="Cambria"/>
                <a:cs typeface="Cambria"/>
              </a:rPr>
              <a:t>Michelson interferometer : </a:t>
            </a:r>
            <a:br>
              <a:rPr lang="en-US" sz="2400">
                <a:latin typeface="Cambria"/>
                <a:cs typeface="Cambria"/>
              </a:rPr>
            </a:br>
            <a:r>
              <a:rPr lang="en-US" sz="2400">
                <a:latin typeface="Cambria"/>
                <a:cs typeface="Cambria"/>
              </a:rPr>
              <a:t>end mirrors free to move </a:t>
            </a:r>
            <a:br>
              <a:rPr lang="en-US" sz="2400">
                <a:latin typeface="Cambria"/>
                <a:cs typeface="Cambria"/>
              </a:rPr>
            </a:br>
            <a:r>
              <a:rPr lang="en-US" sz="2400">
                <a:latin typeface="Cambria"/>
                <a:cs typeface="Cambria"/>
              </a:rPr>
              <a:t>along arms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Cambria"/>
                <a:cs typeface="Cambria"/>
              </a:rPr>
              <a:t>Differential length change   </a:t>
            </a:r>
            <a:br>
              <a:rPr lang="en-US" sz="2400">
                <a:latin typeface="Cambria"/>
                <a:cs typeface="Cambria"/>
              </a:rPr>
            </a:br>
            <a:r>
              <a:rPr lang="en-US" sz="2400">
                <a:latin typeface="Cambria"/>
                <a:cs typeface="Cambria"/>
              </a:rPr>
              <a:t>δ(L</a:t>
            </a:r>
            <a:r>
              <a:rPr lang="en-US" sz="2400" baseline="-25000">
                <a:latin typeface="Cambria"/>
                <a:cs typeface="Cambria"/>
              </a:rPr>
              <a:t>x</a:t>
            </a:r>
            <a:r>
              <a:rPr lang="en-US" sz="2400">
                <a:latin typeface="Cambria"/>
                <a:cs typeface="Cambria"/>
              </a:rPr>
              <a:t> − L</a:t>
            </a:r>
            <a:r>
              <a:rPr lang="en-US" sz="2400" baseline="-25000">
                <a:latin typeface="Cambria"/>
                <a:cs typeface="Cambria"/>
              </a:rPr>
              <a:t>y</a:t>
            </a:r>
            <a:r>
              <a:rPr lang="en-US" sz="2400">
                <a:latin typeface="Cambria"/>
                <a:cs typeface="Cambria"/>
              </a:rPr>
              <a:t>) = h(t)·L</a:t>
            </a:r>
            <a:br>
              <a:rPr lang="en-US" sz="2400">
                <a:latin typeface="Cambria"/>
                <a:cs typeface="Cambria"/>
              </a:rPr>
            </a:br>
            <a:r>
              <a:rPr lang="en-US" sz="2400">
                <a:latin typeface="Cambria"/>
                <a:cs typeface="Cambria"/>
              </a:rPr>
              <a:t>    </a:t>
            </a:r>
            <a:r>
              <a:rPr lang="en-US" sz="2200">
                <a:latin typeface="Cambria"/>
                <a:cs typeface="Cambria"/>
              </a:rPr>
              <a:t>⇒  time of flight difference</a:t>
            </a:r>
            <a:br>
              <a:rPr lang="en-US" sz="2200">
                <a:latin typeface="Cambria"/>
                <a:cs typeface="Cambria"/>
              </a:rPr>
            </a:br>
            <a:r>
              <a:rPr lang="en-US" sz="2200">
                <a:latin typeface="Cambria"/>
                <a:cs typeface="Cambria"/>
              </a:rPr>
              <a:t>    ⇒  relative phase difference</a:t>
            </a:r>
            <a:br>
              <a:rPr lang="en-US" sz="2200">
                <a:latin typeface="Cambria"/>
                <a:cs typeface="Cambria"/>
              </a:rPr>
            </a:br>
            <a:r>
              <a:rPr lang="en-US" sz="2200">
                <a:latin typeface="Cambria"/>
                <a:cs typeface="Cambria"/>
              </a:rPr>
              <a:t>          @ beam splitter</a:t>
            </a:r>
            <a:br>
              <a:rPr lang="en-US" sz="2200">
                <a:latin typeface="Cambria"/>
                <a:cs typeface="Cambria"/>
              </a:rPr>
            </a:br>
            <a:r>
              <a:rPr lang="en-US" sz="2200">
                <a:latin typeface="Cambria"/>
                <a:cs typeface="Cambria"/>
              </a:rPr>
              <a:t>    ⇒  transmitted intensity </a:t>
            </a:r>
            <a:br>
              <a:rPr lang="en-US" sz="2200">
                <a:latin typeface="Cambria"/>
                <a:cs typeface="Cambria"/>
              </a:rPr>
            </a:br>
            <a:r>
              <a:rPr lang="en-US" sz="2200">
                <a:latin typeface="Cambria"/>
                <a:cs typeface="Cambria"/>
              </a:rPr>
              <a:t>		  variation @ </a:t>
            </a:r>
            <a:r>
              <a:rPr lang="en-US" sz="2200">
                <a:solidFill>
                  <a:srgbClr val="953735"/>
                </a:solidFill>
                <a:latin typeface="Cambria"/>
                <a:cs typeface="Cambria"/>
              </a:rPr>
              <a:t>PhotoDiode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6" descr="reitze_fig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" b="9408"/>
          <a:stretch/>
        </p:blipFill>
        <p:spPr>
          <a:xfrm>
            <a:off x="3076259" y="5263795"/>
            <a:ext cx="5931044" cy="1593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0319" y="4384078"/>
            <a:ext cx="117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504D">
                    <a:lumMod val="75000"/>
                  </a:srgbClr>
                </a:solidFill>
                <a:latin typeface="Calibri"/>
              </a:rPr>
              <a:t>PhotoDiode</a:t>
            </a:r>
          </a:p>
        </p:txBody>
      </p:sp>
    </p:spTree>
    <p:extLst>
      <p:ext uri="{BB962C8B-B14F-4D97-AF65-F5344CB8AC3E}">
        <p14:creationId xmlns:p14="http://schemas.microsoft.com/office/powerpoint/2010/main" val="146191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6 at 16.57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/>
          <a:stretch/>
        </p:blipFill>
        <p:spPr>
          <a:xfrm>
            <a:off x="214034" y="1815691"/>
            <a:ext cx="5526805" cy="48290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Getting down to &lt;𝟣e–𝟤𝟥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01424" y="1455431"/>
            <a:ext cx="3187662" cy="41400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>
                <a:latin typeface="Cambria"/>
                <a:cs typeface="Cambria"/>
              </a:rPr>
              <a:t>Enhance the signal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Long arms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High power ultra-stable laser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Power recycling (factor ~𝟥𝟧)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Resonant arm cavities </a:t>
            </a:r>
            <a:br>
              <a:rPr lang="en-US" sz="2600">
                <a:latin typeface="Cambria"/>
                <a:cs typeface="Cambria"/>
              </a:rPr>
            </a:br>
            <a:r>
              <a:rPr lang="en-US" sz="2600">
                <a:latin typeface="Cambria"/>
                <a:cs typeface="Cambria"/>
              </a:rPr>
              <a:t>(factor ~𝟥𝟢𝟢)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Signal recycling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92" y="2971285"/>
            <a:ext cx="551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3" y="5362610"/>
            <a:ext cx="2377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206" y="1777207"/>
            <a:ext cx="2377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8228" y="6490818"/>
            <a:ext cx="2267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LVC, </a:t>
            </a:r>
            <a:r>
              <a:rPr lang="nb-NO" sz="1400">
                <a:solidFill>
                  <a:prstClr val="black"/>
                </a:solidFill>
                <a:latin typeface="Calibri"/>
              </a:rPr>
              <a:t>PRL </a:t>
            </a:r>
            <a:r>
              <a:rPr lang="nb-NO" sz="1400" b="1">
                <a:solidFill>
                  <a:prstClr val="black"/>
                </a:solidFill>
                <a:latin typeface="Calibri"/>
              </a:rPr>
              <a:t>116</a:t>
            </a:r>
            <a:r>
              <a:rPr lang="nb-NO" sz="1400">
                <a:solidFill>
                  <a:prstClr val="black"/>
                </a:solidFill>
                <a:latin typeface="Calibri"/>
              </a:rPr>
              <a:t> 061102 (2016)</a:t>
            </a:r>
          </a:p>
        </p:txBody>
      </p:sp>
    </p:spTree>
    <p:extLst>
      <p:ext uri="{BB962C8B-B14F-4D97-AF65-F5344CB8AC3E}">
        <p14:creationId xmlns:p14="http://schemas.microsoft.com/office/powerpoint/2010/main" val="212990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Getting down to &lt;𝟣e–𝟤𝟥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3380" y="1424291"/>
            <a:ext cx="4970620" cy="5107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Cambria"/>
                <a:cs typeface="Cambria"/>
              </a:rPr>
              <a:t>Reduce seismic noise</a:t>
            </a:r>
          </a:p>
          <a:p>
            <a:pPr lvl="1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Active seismic isolation</a:t>
            </a:r>
          </a:p>
          <a:p>
            <a:pPr lvl="1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Quadruple pendulum</a:t>
            </a:r>
            <a:br>
              <a:rPr lang="en-US" sz="2600">
                <a:latin typeface="Cambria"/>
                <a:cs typeface="Cambria"/>
              </a:rPr>
            </a:br>
            <a:r>
              <a:rPr lang="en-US" sz="2600">
                <a:latin typeface="Cambria"/>
                <a:cs typeface="Cambria"/>
              </a:rPr>
              <a:t>suspension</a:t>
            </a:r>
          </a:p>
          <a:p>
            <a:pPr lvl="1">
              <a:buFont typeface="Courier New"/>
              <a:buChar char="o"/>
            </a:pPr>
            <a:r>
              <a:rPr lang="en-US" sz="2600">
                <a:latin typeface="Cambria"/>
                <a:cs typeface="Cambria"/>
              </a:rPr>
              <a:t>~𝟣𝟢 orders of magnitude suppression of </a:t>
            </a:r>
            <a:br>
              <a:rPr lang="en-US" sz="2600">
                <a:latin typeface="Cambria"/>
                <a:cs typeface="Cambria"/>
              </a:rPr>
            </a:br>
            <a:r>
              <a:rPr lang="en-US" sz="2600">
                <a:latin typeface="Cambria"/>
                <a:cs typeface="Cambria"/>
              </a:rPr>
              <a:t>displacement noise </a:t>
            </a:r>
            <a:br>
              <a:rPr lang="en-US" sz="2600">
                <a:latin typeface="Cambria"/>
                <a:cs typeface="Cambria"/>
              </a:rPr>
            </a:br>
            <a:r>
              <a:rPr lang="en-US" sz="2600">
                <a:latin typeface="Cambria"/>
                <a:cs typeface="Cambria"/>
              </a:rPr>
              <a:t>above 𝟣𝟢Hz</a:t>
            </a:r>
          </a:p>
          <a:p>
            <a:pPr marL="0" indent="0">
              <a:buNone/>
            </a:pPr>
            <a:r>
              <a:rPr lang="en-US">
                <a:cs typeface="Cambria"/>
              </a:rPr>
              <a:t>Reduce quantum noise</a:t>
            </a:r>
          </a:p>
          <a:p>
            <a:pPr lvl="1">
              <a:buFont typeface="Courier New"/>
              <a:buChar char="o"/>
            </a:pPr>
            <a:r>
              <a:rPr lang="en-US">
                <a:cs typeface="Cambria"/>
              </a:rPr>
              <a:t>Inject non-classical  ‘squeezed’ states of photon field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6-09-06 at 18.2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2" y="1424292"/>
            <a:ext cx="2981699" cy="52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>
                <a:latin typeface="Gill Sans"/>
                <a:cs typeface="Gill Sans"/>
              </a:rPr>
              <a:t>Precision Interferometry = </a:t>
            </a:r>
            <a:r>
              <a:rPr lang="en-US" sz="3600" dirty="0" smtClean="0">
                <a:latin typeface="Gill Sans"/>
                <a:cs typeface="Gill Sans"/>
              </a:rPr>
              <a:t/>
            </a:r>
            <a:br>
              <a:rPr lang="en-US" sz="3600" dirty="0" smtClean="0">
                <a:latin typeface="Gill Sans"/>
                <a:cs typeface="Gill Sans"/>
              </a:rPr>
            </a:br>
            <a:r>
              <a:rPr lang="en-US" sz="3600" dirty="0" smtClean="0">
                <a:latin typeface="Gill Sans"/>
                <a:cs typeface="Gill Sans"/>
              </a:rPr>
              <a:t>Understanding Measurement Noises </a:t>
            </a:r>
            <a:endParaRPr lang="en-US" sz="3600">
              <a:latin typeface="Gill Sans"/>
              <a:cs typeface="Gill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" y="1549552"/>
            <a:ext cx="2942098" cy="475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en-US" sz="1800" u="sng" dirty="0">
                <a:solidFill>
                  <a:prstClr val="black"/>
                </a:solidFill>
                <a:latin typeface="Helvetica" charset="0"/>
              </a:rPr>
              <a:t>Fundamental </a:t>
            </a:r>
            <a:r>
              <a:rPr lang="en-US" sz="1800" u="sng" dirty="0" smtClean="0">
                <a:solidFill>
                  <a:prstClr val="black"/>
                </a:solidFill>
                <a:latin typeface="Helvetica" charset="0"/>
              </a:rPr>
              <a:t>Noises: </a:t>
            </a:r>
          </a:p>
          <a:p>
            <a:pPr marL="400050" indent="-400050">
              <a:lnSpc>
                <a:spcPct val="130000"/>
              </a:lnSpc>
              <a:buFontTx/>
              <a:buAutoNum type="romanUcPeriod"/>
              <a:defRPr/>
            </a:pPr>
            <a:r>
              <a:rPr lang="en-US" sz="1800" i="1" dirty="0" smtClean="0">
                <a:solidFill>
                  <a:prstClr val="black"/>
                </a:solidFill>
                <a:latin typeface="Helvetica" charset="0"/>
              </a:rPr>
              <a:t>Displacement </a:t>
            </a:r>
            <a:r>
              <a:rPr lang="en-US" sz="1800" i="1" dirty="0">
                <a:solidFill>
                  <a:prstClr val="black"/>
                </a:solidFill>
                <a:latin typeface="Helvetica" charset="0"/>
              </a:rPr>
              <a:t>N</a:t>
            </a:r>
            <a:r>
              <a:rPr lang="en-US" sz="1800" i="1" dirty="0" smtClean="0">
                <a:solidFill>
                  <a:prstClr val="black"/>
                </a:solidFill>
                <a:latin typeface="Helvetica" charset="0"/>
              </a:rPr>
              <a:t>oises</a:t>
            </a:r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Helvetica" charset="0"/>
                <a:sym typeface="Wingdings"/>
              </a:rPr>
              <a:t></a:t>
            </a:r>
            <a:r>
              <a:rPr lang="en-US" sz="1800" dirty="0">
                <a:solidFill>
                  <a:prstClr val="black"/>
                </a:solidFill>
                <a:latin typeface="Helvetica" charset="0"/>
                <a:sym typeface="Wingding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L</a:t>
            </a:r>
            <a:r>
              <a:rPr lang="en-US" sz="1800" dirty="0">
                <a:solidFill>
                  <a:prstClr val="black"/>
                </a:solidFill>
                <a:latin typeface="Helvetica" charset="0"/>
              </a:rPr>
              <a:t>(f)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Helvetica" charset="0"/>
              </a:rPr>
              <a:t> Seismic noise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Helvetica" charset="0"/>
              </a:rPr>
              <a:t> Radiation </a:t>
            </a:r>
            <a:r>
              <a:rPr lang="en-US" sz="1800" b="0" dirty="0" smtClean="0">
                <a:solidFill>
                  <a:prstClr val="black"/>
                </a:solidFill>
                <a:latin typeface="Helvetica" charset="0"/>
              </a:rPr>
              <a:t>Pressure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Helvetica" charset="0"/>
              </a:rPr>
              <a:t> Thermal </a:t>
            </a:r>
            <a:r>
              <a:rPr lang="en-US" sz="1800" b="0" dirty="0">
                <a:solidFill>
                  <a:prstClr val="black"/>
                </a:solidFill>
                <a:latin typeface="Helvetica" charset="0"/>
              </a:rPr>
              <a:t>noise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Helvetica" charset="0"/>
              </a:rPr>
              <a:t> Suspensions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Helvetica" charset="0"/>
              </a:rPr>
              <a:t> Optics</a:t>
            </a:r>
          </a:p>
          <a:p>
            <a:pPr>
              <a:lnSpc>
                <a:spcPct val="130000"/>
              </a:lnSpc>
              <a:defRPr/>
            </a:pPr>
            <a:r>
              <a:rPr lang="en-US" sz="1800" i="1" dirty="0" smtClean="0">
                <a:solidFill>
                  <a:prstClr val="black"/>
                </a:solidFill>
                <a:latin typeface="Helvetica" charset="0"/>
              </a:rPr>
              <a:t>II. Sensing Noises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Helvetica" charset="0"/>
                <a:sym typeface="Wingdings"/>
              </a:rPr>
              <a:t></a:t>
            </a:r>
            <a:r>
              <a:rPr lang="en-US" sz="1800" dirty="0">
                <a:solidFill>
                  <a:prstClr val="black"/>
                </a:solidFill>
                <a:latin typeface="Helvetica" charset="0"/>
                <a:sym typeface="Wingdings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 smtClean="0">
                <a:solidFill>
                  <a:prstClr val="black"/>
                </a:solidFill>
                <a:latin typeface="Helvetica" charset="0"/>
              </a:rPr>
              <a:t>t</a:t>
            </a:r>
            <a:r>
              <a:rPr lang="en-US" sz="1800" baseline="-25000" dirty="0" err="1" smtClean="0">
                <a:solidFill>
                  <a:prstClr val="black"/>
                </a:solidFill>
                <a:latin typeface="Helvetica" charset="0"/>
              </a:rPr>
              <a:t>photon</a:t>
            </a:r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(f)</a:t>
            </a:r>
            <a:endParaRPr lang="en-US" sz="1800" dirty="0">
              <a:solidFill>
                <a:prstClr val="black"/>
              </a:solidFill>
              <a:latin typeface="Helvetica" charset="0"/>
            </a:endParaRPr>
          </a:p>
          <a:p>
            <a:pPr marL="457200"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Helvetica" charset="0"/>
              </a:rPr>
              <a:t> Shot </a:t>
            </a:r>
            <a:r>
              <a:rPr lang="en-US" sz="1800" b="0" dirty="0" smtClean="0">
                <a:solidFill>
                  <a:prstClr val="black"/>
                </a:solidFill>
                <a:latin typeface="Helvetica" charset="0"/>
              </a:rPr>
              <a:t>Noise</a:t>
            </a:r>
          </a:p>
          <a:p>
            <a:pPr marL="457200"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Helvetica" charset="0"/>
              </a:rPr>
              <a:t> Residual Gas</a:t>
            </a:r>
          </a:p>
          <a:p>
            <a:pPr>
              <a:lnSpc>
                <a:spcPct val="130000"/>
              </a:lnSpc>
              <a:defRPr/>
            </a:pPr>
            <a:r>
              <a:rPr lang="en-US" sz="1800" u="sng" dirty="0" smtClean="0">
                <a:solidFill>
                  <a:prstClr val="black"/>
                </a:solidFill>
                <a:latin typeface="Helvetica" charset="0"/>
              </a:rPr>
              <a:t>Technical Noises:</a:t>
            </a:r>
            <a:endParaRPr lang="en-US" sz="1800" b="0" u="sng" dirty="0">
              <a:solidFill>
                <a:prstClr val="black"/>
              </a:solidFill>
              <a:latin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097" y="6206958"/>
            <a:ext cx="283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  <a:latin typeface="Helvetica" charset="0"/>
                <a:sym typeface="Wingdings"/>
              </a:rPr>
              <a:t></a:t>
            </a:r>
            <a:r>
              <a:rPr lang="en-US" sz="1800" b="0" i="1" dirty="0" smtClean="0">
                <a:solidFill>
                  <a:srgbClr val="000000"/>
                </a:solidFill>
                <a:latin typeface="Helvetica" charset="0"/>
                <a:sym typeface="Wingdings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latin typeface="Helvetica" charset="0"/>
                <a:sym typeface="Wingdings"/>
              </a:rPr>
              <a:t>Hundreds</a:t>
            </a:r>
            <a:r>
              <a:rPr lang="en-US" sz="1800" i="1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Helvetica" charset="0"/>
              </a:rPr>
              <a:t>of them</a:t>
            </a:r>
            <a:r>
              <a:rPr lang="is-IS" sz="1800" i="1" dirty="0">
                <a:solidFill>
                  <a:srgbClr val="000000"/>
                </a:solidFill>
                <a:latin typeface="Helvetica" charset="0"/>
              </a:rPr>
              <a:t>…</a:t>
            </a:r>
            <a:endParaRPr lang="en-US" sz="1800" i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3880" y="1579080"/>
            <a:ext cx="430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u="sng" dirty="0" smtClean="0">
                <a:solidFill>
                  <a:srgbClr val="000000"/>
                </a:solidFill>
              </a:rPr>
              <a:t>Advanced LIGO Design Noise Budget</a:t>
            </a:r>
            <a:endParaRPr lang="en-US" sz="1800" u="sng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4307" y="6524710"/>
            <a:ext cx="3302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https://dcc.ligo.org/LIGO-T1800044/public</a:t>
            </a:r>
          </a:p>
        </p:txBody>
      </p:sp>
      <p:pic>
        <p:nvPicPr>
          <p:cNvPr id="6" name="Picture 5" descr="Screen Shot 2018-05-21 at 11.23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/>
          <a:stretch/>
        </p:blipFill>
        <p:spPr>
          <a:xfrm>
            <a:off x="3334344" y="2032000"/>
            <a:ext cx="5783357" cy="44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2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A global network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414" y="5264695"/>
            <a:ext cx="8454309" cy="1305528"/>
          </a:xfrm>
        </p:spPr>
        <p:txBody>
          <a:bodyPr>
            <a:normAutofit lnSpcReduction="10000"/>
          </a:bodyPr>
          <a:lstStyle/>
          <a:p>
            <a:r>
              <a:rPr lang="en-US" sz="2600">
                <a:cs typeface="Cambria"/>
              </a:rPr>
              <a:t>D</a:t>
            </a:r>
            <a:r>
              <a:rPr lang="en-US" sz="2600">
                <a:latin typeface="Cambria"/>
                <a:cs typeface="Cambria"/>
              </a:rPr>
              <a:t>etection rate, sky coverage, network duty cycle</a:t>
            </a:r>
          </a:p>
          <a:p>
            <a:r>
              <a:rPr lang="en-US" sz="2600">
                <a:latin typeface="Cambria"/>
                <a:cs typeface="Cambria"/>
              </a:rPr>
              <a:t>Greater accuracy on source parameters</a:t>
            </a:r>
          </a:p>
          <a:p>
            <a:pPr marL="457200" lvl="1" indent="0">
              <a:buNone/>
            </a:pPr>
            <a:r>
              <a:rPr lang="en-US" sz="2400">
                <a:latin typeface="Cambria"/>
                <a:cs typeface="Cambria"/>
              </a:rPr>
              <a:t>distance, sky location, GW polarization / orbit inclination ...</a:t>
            </a:r>
          </a:p>
          <a:p>
            <a:pPr lvl="1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6-09-06 at 16.2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0" y="2045604"/>
            <a:ext cx="3077546" cy="2252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452" y="3723354"/>
            <a:ext cx="5514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New Network Ma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27" y="1340433"/>
            <a:ext cx="4955449" cy="34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Horizon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51886"/>
            <a:ext cx="8487150" cy="477793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/>
              <a:t>Farthest distance </a:t>
            </a:r>
            <a:r>
              <a:rPr lang="en-US" i="1"/>
              <a:t>D</a:t>
            </a:r>
            <a:r>
              <a:rPr lang="en-US"/>
              <a:t> where a merger could produce a given expected SNR 𝜌 (e.g. =8)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/>
              <a:t>D</a:t>
            </a:r>
            <a:r>
              <a:rPr lang="en-US"/>
              <a:t> depends on binary masses </a:t>
            </a:r>
            <a:br>
              <a:rPr lang="en-US"/>
            </a:br>
            <a:r>
              <a:rPr lang="en-US"/>
              <a:t> &amp; detector noise spectrum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57B-DF7F-5142-B64F-4096EBA6AA1B}" type="slidenum">
              <a:rPr lang="en-US">
                <a:solidFill>
                  <a:prstClr val="white"/>
                </a:solidFill>
                <a:latin typeface="News Gothic MT"/>
              </a:rPr>
              <a:pPr/>
              <a:t>18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9980" y="172052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News Gothic MT"/>
              </a:rPr>
              <a:t>−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69" y="3183466"/>
            <a:ext cx="4159933" cy="3213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885" y="6486904"/>
            <a:ext cx="2040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News Gothic MT"/>
              </a:rPr>
              <a:t>LVC, arXiv:1111.7314</a:t>
            </a:r>
          </a:p>
        </p:txBody>
      </p:sp>
      <p:pic>
        <p:nvPicPr>
          <p:cNvPr id="11" name="Picture 10" descr="Screen Shot 2013-05-23 at 6.0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2" y="2462027"/>
            <a:ext cx="5474958" cy="705439"/>
          </a:xfrm>
          <a:prstGeom prst="rect">
            <a:avLst/>
          </a:prstGeom>
        </p:spPr>
      </p:pic>
      <p:pic>
        <p:nvPicPr>
          <p:cNvPr id="12" name="Picture 11" descr="CodeCogsEqn(1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1" y="3331684"/>
            <a:ext cx="3313648" cy="7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BNS range as figure of merit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534507"/>
            <a:ext cx="8042276" cy="4343400"/>
          </a:xfrm>
        </p:spPr>
        <p:txBody>
          <a:bodyPr/>
          <a:lstStyle/>
          <a:p>
            <a:r>
              <a:rPr lang="en-US"/>
              <a:t>‘Range’ : distance at which (1.4,1.4)M</a:t>
            </a:r>
            <a:r>
              <a:rPr lang="en-US" baseline="-25000"/>
              <a:t>☉</a:t>
            </a:r>
            <a:r>
              <a:rPr lang="en-US"/>
              <a:t> source is detectable, averaged over 𝜄 and sky location</a:t>
            </a:r>
          </a:p>
          <a:p>
            <a:r>
              <a:rPr lang="en-US"/>
              <a:t>Sensitive </a:t>
            </a:r>
            <a:br>
              <a:rPr lang="en-US"/>
            </a:br>
            <a:r>
              <a:rPr lang="en-US"/>
              <a:t>volume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19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4 at 14.44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62" y="2446229"/>
            <a:ext cx="5867925" cy="3917031"/>
          </a:xfrm>
          <a:prstGeom prst="rect">
            <a:avLst/>
          </a:prstGeom>
        </p:spPr>
      </p:pic>
      <p:pic>
        <p:nvPicPr>
          <p:cNvPr id="6" name="Picture 5" descr="CodeCogsEqn(1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9" y="3423240"/>
            <a:ext cx="2145733" cy="699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2033" y="6459616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LVC, arXiv:</a:t>
            </a:r>
            <a:r>
              <a:rPr lang="hr-HR" sz="1400"/>
              <a:t>1811.12907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644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Gill Sans"/>
                <a:cs typeface="Gill Sans"/>
              </a:rPr>
              <a:t>Plan of the talk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ea"/>
              <a:buAutoNum type="circleNumDbPlain"/>
            </a:pPr>
            <a:r>
              <a:rPr lang="en-US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lang="en-US" sz="3000">
                <a:solidFill>
                  <a:srgbClr val="FFFFFF"/>
                </a:solidFill>
                <a:latin typeface="Cambria"/>
                <a:cs typeface="Cambria"/>
              </a:rPr>
              <a:t>Gravitational wave basics and compact binary merger sources</a:t>
            </a:r>
          </a:p>
          <a:p>
            <a:pPr marL="457200" indent="-457200">
              <a:lnSpc>
                <a:spcPct val="110000"/>
              </a:lnSpc>
              <a:buFont typeface="+mj-ea"/>
              <a:buAutoNum type="circleNumDbPlain"/>
            </a:pPr>
            <a:r>
              <a:rPr lang="en-US" sz="3000">
                <a:solidFill>
                  <a:srgbClr val="FFFFFF"/>
                </a:solidFill>
                <a:cs typeface="Cambria"/>
              </a:rPr>
              <a:t>  GW detectors and sensitivity</a:t>
            </a:r>
            <a:endParaRPr lang="en-US" sz="3000">
              <a:solidFill>
                <a:srgbClr val="FFFFFF"/>
              </a:solidFill>
              <a:latin typeface="Cambria"/>
              <a:cs typeface="Cambria"/>
            </a:endParaRPr>
          </a:p>
          <a:p>
            <a:pPr marL="457200" indent="-457200">
              <a:lnSpc>
                <a:spcPct val="110000"/>
              </a:lnSpc>
              <a:buFont typeface="+mj-ea"/>
              <a:buAutoNum type="circleNumDbPlain"/>
            </a:pPr>
            <a:r>
              <a:rPr lang="en-US" sz="3000">
                <a:solidFill>
                  <a:srgbClr val="FFFFFF"/>
                </a:solidFill>
                <a:cs typeface="Cambria"/>
              </a:rPr>
              <a:t>  LIGO-Virgo observations in O1 and O2 runs</a:t>
            </a:r>
          </a:p>
          <a:p>
            <a:pPr marL="457200" indent="-457200">
              <a:lnSpc>
                <a:spcPct val="110000"/>
              </a:lnSpc>
              <a:buFont typeface="+mj-ea"/>
              <a:buAutoNum type="circleNumDbPlain"/>
            </a:pPr>
            <a:r>
              <a:rPr lang="en-US" sz="3000">
                <a:solidFill>
                  <a:srgbClr val="FFFFFF"/>
                </a:solidFill>
                <a:latin typeface="Cambria"/>
                <a:cs typeface="Cambria"/>
              </a:rPr>
              <a:t>  Status of O3 run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9695" y="6502313"/>
            <a:ext cx="255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Image Credit: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Aurore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Simonnet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/SSU</a:t>
            </a:r>
          </a:p>
        </p:txBody>
      </p:sp>
    </p:spTree>
    <p:extLst>
      <p:ext uri="{BB962C8B-B14F-4D97-AF65-F5344CB8AC3E}">
        <p14:creationId xmlns:p14="http://schemas.microsoft.com/office/powerpoint/2010/main" val="215201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6223" y="2463559"/>
            <a:ext cx="5823650" cy="2178997"/>
          </a:xfrm>
        </p:spPr>
        <p:txBody>
          <a:bodyPr>
            <a:normAutofit/>
          </a:bodyPr>
          <a:lstStyle/>
          <a:p>
            <a:pPr algn="r"/>
            <a:r>
              <a:rPr lang="en-US" cap="none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  <a:t>THE DISCOVERY :  </a:t>
            </a:r>
            <a:br>
              <a:rPr lang="en-US" cap="none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3200" cap="none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  <a:t>BINARY BLACK HOLE</a:t>
            </a:r>
            <a:br>
              <a:rPr lang="en-US" sz="3200" cap="none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3200" cap="none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"/>
                <a:cs typeface="Gill Sans"/>
              </a:rPr>
              <a:t>MERGERS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5161526"/>
            <a:ext cx="7772400" cy="1500187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25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6 at 16.12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"/>
          <a:stretch/>
        </p:blipFill>
        <p:spPr>
          <a:xfrm>
            <a:off x="1241314" y="1429539"/>
            <a:ext cx="7266373" cy="34527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Gill Sans"/>
              </a:rPr>
              <a:t>14 September 2015, 09:50:45 UTC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3503" y="5417283"/>
            <a:ext cx="5773135" cy="1104192"/>
          </a:xfrm>
        </p:spPr>
        <p:txBody>
          <a:bodyPr>
            <a:normAutofit/>
          </a:bodyPr>
          <a:lstStyle/>
          <a:p>
            <a:r>
              <a:rPr lang="en-US" sz="2600">
                <a:latin typeface="Cambria"/>
                <a:cs typeface="Cambria"/>
              </a:rPr>
              <a:t>Data band-passed &amp; notch filtered</a:t>
            </a:r>
          </a:p>
          <a:p>
            <a:r>
              <a:rPr lang="en-US" sz="2600">
                <a:latin typeface="Cambria"/>
                <a:cs typeface="Cambria"/>
              </a:rPr>
              <a:t>H1 relative sign flip &amp; time delay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93121" y="6370581"/>
            <a:ext cx="1161826" cy="365125"/>
          </a:xfrm>
        </p:spPr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Screen Shot 2016-09-06 at 16.13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12125" r="-1" b="6593"/>
          <a:stretch/>
        </p:blipFill>
        <p:spPr>
          <a:xfrm>
            <a:off x="457200" y="1861676"/>
            <a:ext cx="874614" cy="2824137"/>
          </a:xfrm>
          <a:prstGeom prst="rect">
            <a:avLst/>
          </a:prstGeom>
        </p:spPr>
      </p:pic>
      <p:pic>
        <p:nvPicPr>
          <p:cNvPr id="7" name="Picture 6" descr="Screen Shot 2016-09-06 at 16.12.4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1" b="54474"/>
          <a:stretch/>
        </p:blipFill>
        <p:spPr>
          <a:xfrm>
            <a:off x="2502926" y="4839553"/>
            <a:ext cx="6011999" cy="498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720502" y="2937449"/>
            <a:ext cx="1960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Helvetica"/>
                <a:cs typeface="Helvetica"/>
              </a:rPr>
              <a:t>Strain (𝟣𝟢</a:t>
            </a:r>
            <a:r>
              <a:rPr lang="en-US" sz="2400" baseline="30000">
                <a:solidFill>
                  <a:prstClr val="black"/>
                </a:solidFill>
                <a:latin typeface="Helvetica"/>
                <a:cs typeface="Helvetica"/>
              </a:rPr>
              <a:t>−𝟤𝟣</a:t>
            </a:r>
            <a:r>
              <a:rPr lang="en-US" sz="2400">
                <a:solidFill>
                  <a:prstClr val="black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393" y="5264478"/>
            <a:ext cx="1293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Helvetica"/>
                <a:cs typeface="Helvetica"/>
              </a:rPr>
              <a:t>Time (s)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9359" y="6482629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LVC, arXiv:1602.03837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7153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‘The sound of gravity’</a:t>
            </a:r>
          </a:p>
        </p:txBody>
      </p:sp>
      <p:pic>
        <p:nvPicPr>
          <p:cNvPr id="5" name="LIGO Chirp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838" y="1520825"/>
            <a:ext cx="8186737" cy="4605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07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Black hole merger signal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Screen Shot 2016-09-07 at 08.03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3" y="1413592"/>
            <a:ext cx="6819900" cy="5067300"/>
          </a:xfrm>
          <a:prstGeom prst="rect">
            <a:avLst/>
          </a:prstGeom>
        </p:spPr>
      </p:pic>
      <p:pic>
        <p:nvPicPr>
          <p:cNvPr id="5" name="Picture 4" descr="Screen Shot 2017-09-06 at 18.1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15" y="2663979"/>
            <a:ext cx="1054100" cy="444500"/>
          </a:xfrm>
          <a:prstGeom prst="rect">
            <a:avLst/>
          </a:prstGeom>
        </p:spPr>
      </p:pic>
      <p:pic>
        <p:nvPicPr>
          <p:cNvPr id="6" name="Picture 5" descr="Screen Shot 2017-09-06 at 18.12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94" y="2163571"/>
            <a:ext cx="1092200" cy="419100"/>
          </a:xfrm>
          <a:prstGeom prst="rect">
            <a:avLst/>
          </a:prstGeom>
        </p:spPr>
      </p:pic>
      <p:pic>
        <p:nvPicPr>
          <p:cNvPr id="7" name="Picture 6" descr="Screen Shot 2017-09-06 at 18.12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46" y="3241097"/>
            <a:ext cx="1130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cs typeface="Gill Sans"/>
              </a:rPr>
              <a:t>Detection of binary merger signal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930" y="1304269"/>
            <a:ext cx="7073534" cy="52486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600">
                <a:cs typeface="Cambria"/>
              </a:rPr>
              <a:t>Correlate h(t) data with </a:t>
            </a:r>
            <a:br>
              <a:rPr lang="en-US" sz="2600">
                <a:cs typeface="Cambria"/>
              </a:rPr>
            </a:br>
            <a:r>
              <a:rPr lang="en-US" sz="2600">
                <a:latin typeface="Cambria"/>
                <a:cs typeface="Cambria"/>
              </a:rPr>
              <a:t>400,000</a:t>
            </a:r>
            <a:r>
              <a:rPr lang="en-US" sz="2600">
                <a:cs typeface="Cambria"/>
              </a:rPr>
              <a:t>+ ‘templates’</a:t>
            </a:r>
          </a:p>
          <a:p>
            <a:pPr lvl="1">
              <a:lnSpc>
                <a:spcPct val="120000"/>
              </a:lnSpc>
            </a:pPr>
            <a:r>
              <a:rPr lang="en-US">
                <a:cs typeface="Cambria"/>
              </a:rPr>
              <a:t>Binary mergers with  </a:t>
            </a:r>
            <a:br>
              <a:rPr lang="en-US">
                <a:cs typeface="Cambria"/>
              </a:rPr>
            </a:br>
            <a:r>
              <a:rPr lang="en-US">
                <a:cs typeface="Cambria"/>
              </a:rPr>
              <a:t>total mass </a:t>
            </a:r>
            <a:r>
              <a:rPr lang="en-US">
                <a:latin typeface="Cambria"/>
                <a:cs typeface="Cambria"/>
              </a:rPr>
              <a:t>2 − 500 </a:t>
            </a:r>
            <a:r>
              <a:rPr lang="en-US">
                <a:cs typeface="Cambria"/>
              </a:rPr>
              <a:t>M</a:t>
            </a:r>
            <a:r>
              <a:rPr lang="en-US" baseline="-25000">
                <a:cs typeface="Cambria"/>
              </a:rPr>
              <a:t>☉</a:t>
            </a:r>
          </a:p>
          <a:p>
            <a:pPr lvl="1">
              <a:lnSpc>
                <a:spcPct val="120000"/>
              </a:lnSpc>
            </a:pPr>
            <a:r>
              <a:rPr lang="en-US">
                <a:cs typeface="Cambria"/>
              </a:rPr>
              <a:t>Spins aligned with orbital</a:t>
            </a:r>
            <a:br>
              <a:rPr lang="en-US">
                <a:cs typeface="Cambria"/>
              </a:rPr>
            </a:br>
            <a:r>
              <a:rPr lang="en-US">
                <a:cs typeface="Cambria"/>
              </a:rPr>
              <a:t>ang momentum</a:t>
            </a:r>
          </a:p>
          <a:p>
            <a:pPr lvl="1">
              <a:lnSpc>
                <a:spcPct val="120000"/>
              </a:lnSpc>
            </a:pPr>
            <a:r>
              <a:rPr lang="en-US">
                <a:cs typeface="Cambria"/>
              </a:rPr>
              <a:t>Templates fitted to</a:t>
            </a:r>
            <a:br>
              <a:rPr lang="en-US">
                <a:cs typeface="Cambria"/>
              </a:rPr>
            </a:br>
            <a:r>
              <a:rPr lang="en-US" b="1">
                <a:cs typeface="Cambria"/>
              </a:rPr>
              <a:t>P</a:t>
            </a:r>
            <a:r>
              <a:rPr lang="en-US">
                <a:cs typeface="Cambria"/>
              </a:rPr>
              <a:t>ost</a:t>
            </a:r>
            <a:r>
              <a:rPr lang="en-US" b="1">
                <a:cs typeface="Cambria"/>
              </a:rPr>
              <a:t>N</a:t>
            </a:r>
            <a:r>
              <a:rPr lang="en-US">
                <a:cs typeface="Cambria"/>
              </a:rPr>
              <a:t>ewtonian &amp; </a:t>
            </a:r>
            <a:br>
              <a:rPr lang="en-US">
                <a:cs typeface="Cambria"/>
              </a:rPr>
            </a:br>
            <a:r>
              <a:rPr lang="en-US" b="1">
                <a:cs typeface="Cambria"/>
              </a:rPr>
              <a:t>N</a:t>
            </a:r>
            <a:r>
              <a:rPr lang="en-US">
                <a:cs typeface="Cambria"/>
              </a:rPr>
              <a:t>umerical</a:t>
            </a:r>
            <a:r>
              <a:rPr lang="en-US" b="1">
                <a:cs typeface="Cambria"/>
              </a:rPr>
              <a:t>R</a:t>
            </a:r>
            <a:r>
              <a:rPr lang="en-US">
                <a:cs typeface="Cambria"/>
              </a:rPr>
              <a:t>elativity</a:t>
            </a:r>
            <a:br>
              <a:rPr lang="en-US">
                <a:cs typeface="Cambria"/>
              </a:rPr>
            </a:br>
            <a:r>
              <a:rPr lang="en-US">
                <a:cs typeface="Cambria"/>
              </a:rPr>
              <a:t>calculations</a:t>
            </a:r>
          </a:p>
          <a:p>
            <a:pPr>
              <a:lnSpc>
                <a:spcPct val="120000"/>
              </a:lnSpc>
            </a:pPr>
            <a:r>
              <a:rPr lang="en-US" sz="2600">
                <a:cs typeface="Cambria"/>
              </a:rPr>
              <a:t>Impose consistency </a:t>
            </a:r>
            <a:br>
              <a:rPr lang="en-US" sz="2600">
                <a:cs typeface="Cambria"/>
              </a:rPr>
            </a:br>
            <a:r>
              <a:rPr lang="en-US" sz="2600">
                <a:cs typeface="Cambria"/>
              </a:rPr>
              <a:t>between detectors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white"/>
                </a:solidFill>
                <a:latin typeface="News Gothic MT"/>
              </a:rPr>
              <a:pPr/>
              <a:t>24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5291" y="5221592"/>
            <a:ext cx="1967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Helvetica"/>
                <a:cs typeface="Helvetica"/>
              </a:rPr>
              <a:t>SNR vs time /s</a:t>
            </a:r>
            <a:br>
              <a:rPr lang="en-US">
                <a:solidFill>
                  <a:prstClr val="black"/>
                </a:solidFill>
                <a:latin typeface="Helvetica"/>
                <a:cs typeface="Helvetica"/>
              </a:rPr>
            </a:br>
            <a:r>
              <a:rPr lang="en-US">
                <a:solidFill>
                  <a:prstClr val="black"/>
                </a:solidFill>
                <a:latin typeface="Helvetica"/>
                <a:cs typeface="Helvetica"/>
              </a:rPr>
              <a:t>(best fit template)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95"/>
          <a:stretch/>
        </p:blipFill>
        <p:spPr>
          <a:xfrm>
            <a:off x="3981983" y="4309210"/>
            <a:ext cx="2803547" cy="2548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6318" y="6474693"/>
            <a:ext cx="2171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>
                <a:solidFill>
                  <a:prstClr val="black"/>
                </a:solidFill>
                <a:latin typeface="News Gothic MT"/>
              </a:rPr>
              <a:t>LVC, arXiv:</a:t>
            </a:r>
            <a:r>
              <a:rPr lang="nb-NO" sz="1400">
                <a:solidFill>
                  <a:prstClr val="black"/>
                </a:solidFill>
              </a:rPr>
              <a:t>1602.03839</a:t>
            </a:r>
            <a:endParaRPr lang="en-US" sz="1400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10" name="Picture 9" descr="Screen Shot 2017-05-28 at 20.55.56.png"/>
          <p:cNvPicPr>
            <a:picLocks/>
          </p:cNvPicPr>
          <p:nvPr/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36" y="1164066"/>
            <a:ext cx="4601970" cy="31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4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25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07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/>
              <a:t>Masses of merging BH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26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6" name="Picture 5" descr="Screen Shot 2019-01-15 at 19.0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8" y="1164067"/>
            <a:ext cx="7166725" cy="4804318"/>
          </a:xfrm>
          <a:prstGeom prst="rect">
            <a:avLst/>
          </a:prstGeom>
        </p:spPr>
      </p:pic>
      <p:pic>
        <p:nvPicPr>
          <p:cNvPr id="8" name="Picture 7" descr="Screen Shot 2019-01-15 at 19.21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869"/>
            <a:ext cx="9144000" cy="708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638" y="6545093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LVC, arXiv:</a:t>
            </a:r>
            <a:r>
              <a:rPr lang="hr-HR" sz="1400"/>
              <a:t>1811.12907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2560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BH component spins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5067369"/>
            <a:ext cx="8042276" cy="1209082"/>
          </a:xfrm>
        </p:spPr>
        <p:txBody>
          <a:bodyPr>
            <a:normAutofit fontScale="92500"/>
          </a:bodyPr>
          <a:lstStyle/>
          <a:p>
            <a:r>
              <a:rPr lang="en-US"/>
              <a:t>Typically very large uncertainties on </a:t>
            </a:r>
            <a:r>
              <a:rPr lang="en-US" b="1"/>
              <a:t>S</a:t>
            </a:r>
            <a:r>
              <a:rPr lang="en-US" baseline="-25000"/>
              <a:t>1,2</a:t>
            </a:r>
          </a:p>
          <a:p>
            <a:r>
              <a:rPr lang="en-US">
                <a:cs typeface="Cambria"/>
              </a:rPr>
              <a:t>Spin magnitudes smaller than maximum allowed by GR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27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5 at 19.3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" y="1698407"/>
            <a:ext cx="2984402" cy="2910297"/>
          </a:xfrm>
          <a:prstGeom prst="rect">
            <a:avLst/>
          </a:prstGeom>
        </p:spPr>
      </p:pic>
      <p:pic>
        <p:nvPicPr>
          <p:cNvPr id="6" name="Picture 5" descr="Screen Shot 2019-01-15 at 19.39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88" y="1698407"/>
            <a:ext cx="3026984" cy="2910297"/>
          </a:xfrm>
          <a:prstGeom prst="rect">
            <a:avLst/>
          </a:prstGeom>
        </p:spPr>
      </p:pic>
      <p:pic>
        <p:nvPicPr>
          <p:cNvPr id="7" name="Picture 6" descr="Screen Shot 2019-01-15 at 19.39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8" y="1698407"/>
            <a:ext cx="2903529" cy="29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53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‘effective spin’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5581094"/>
            <a:ext cx="8042276" cy="863806"/>
          </a:xfrm>
        </p:spPr>
        <p:txBody>
          <a:bodyPr>
            <a:normAutofit/>
          </a:bodyPr>
          <a:lstStyle/>
          <a:p>
            <a:r>
              <a:rPr lang="en-US"/>
              <a:t>Best measured combination</a:t>
            </a:r>
            <a:br>
              <a:rPr lang="en-US"/>
            </a:br>
            <a:r>
              <a:rPr lang="en-US"/>
              <a:t>of component spins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28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5 at 19.5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02" y="5608758"/>
            <a:ext cx="3299074" cy="779393"/>
          </a:xfrm>
          <a:prstGeom prst="rect">
            <a:avLst/>
          </a:prstGeom>
        </p:spPr>
      </p:pic>
      <p:pic>
        <p:nvPicPr>
          <p:cNvPr id="6" name="Picture 5" descr="Screen Shot 2019-01-15 at 19.36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7" y="1191970"/>
            <a:ext cx="6336461" cy="43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5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to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5079891"/>
            <a:ext cx="8482965" cy="1252672"/>
          </a:xfrm>
        </p:spPr>
        <p:txBody>
          <a:bodyPr>
            <a:noAutofit/>
          </a:bodyPr>
          <a:lstStyle/>
          <a:p>
            <a:r>
              <a:rPr lang="en-US" sz="2200"/>
              <a:t>Large uncertainties driven by orbital inclination 𝜄</a:t>
            </a:r>
          </a:p>
          <a:p>
            <a:r>
              <a:rPr lang="en-US" sz="2200"/>
              <a:t>Redshift effect on observed mass </a:t>
            </a:r>
            <a:br>
              <a:rPr lang="en-US" sz="2200"/>
            </a:br>
            <a:r>
              <a:rPr lang="en-US" sz="2200"/>
              <a:t>		𝘩(</a:t>
            </a:r>
            <a:r>
              <a:rPr lang="en-US" sz="2200" i="1"/>
              <a:t>m</a:t>
            </a:r>
            <a:r>
              <a:rPr lang="en-US" sz="2200" i="1" baseline="-25000"/>
              <a:t>1</a:t>
            </a:r>
            <a:r>
              <a:rPr lang="en-US" sz="2200"/>
              <a:t>,</a:t>
            </a:r>
            <a:r>
              <a:rPr lang="en-US" sz="2200" i="1" baseline="-25000"/>
              <a:t> </a:t>
            </a:r>
            <a:r>
              <a:rPr lang="en-US" sz="2200" i="1"/>
              <a:t>m</a:t>
            </a:r>
            <a:r>
              <a:rPr lang="en-US" sz="2200" i="1" baseline="-25000"/>
              <a:t>2 </a:t>
            </a:r>
            <a:r>
              <a:rPr lang="en-US" sz="2200"/>
              <a:t>; 𝑧)  ∝  𝘩(</a:t>
            </a:r>
            <a:r>
              <a:rPr lang="en-US" sz="2200" i="1"/>
              <a:t>m</a:t>
            </a:r>
            <a:r>
              <a:rPr lang="en-US" sz="2200" i="1" baseline="-25000"/>
              <a:t>1</a:t>
            </a:r>
            <a:r>
              <a:rPr lang="en-US" sz="2200"/>
              <a:t>(1+𝑧),</a:t>
            </a:r>
            <a:r>
              <a:rPr lang="en-US" sz="2200" i="1" baseline="-25000"/>
              <a:t> </a:t>
            </a:r>
            <a:r>
              <a:rPr lang="en-US" sz="2200" i="1"/>
              <a:t>m</a:t>
            </a:r>
            <a:r>
              <a:rPr lang="en-US" sz="2200" i="1" baseline="-25000"/>
              <a:t>2</a:t>
            </a:r>
            <a:r>
              <a:rPr lang="en-US" sz="2200"/>
              <a:t>(1+𝑧) ; 𝑧=0)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29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6" name="Picture 5" descr="Screen Shot 2019-01-15 at 20.1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79" y="1109889"/>
            <a:ext cx="5415725" cy="39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90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How to ‘see’ GW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62446" y="1767669"/>
            <a:ext cx="4643204" cy="4274169"/>
          </a:xfrm>
        </p:spPr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sz="2800" i="1">
                <a:latin typeface="Cambria"/>
                <a:cs typeface="Cambria"/>
              </a:rPr>
              <a:t>Tidal</a:t>
            </a:r>
            <a:r>
              <a:rPr lang="en-US" sz="2800">
                <a:latin typeface="Cambria"/>
                <a:cs typeface="Cambria"/>
              </a:rPr>
              <a:t> effect on spatially separated test particles </a:t>
            </a:r>
          </a:p>
          <a:p>
            <a:pPr>
              <a:buFont typeface="Courier New"/>
              <a:buChar char="o"/>
            </a:pPr>
            <a:r>
              <a:rPr lang="en-US" sz="2800">
                <a:latin typeface="Cambria"/>
                <a:cs typeface="Cambria"/>
              </a:rPr>
              <a:t>Can extract energy</a:t>
            </a:r>
            <a:br>
              <a:rPr lang="en-US" sz="2800">
                <a:latin typeface="Cambria"/>
                <a:cs typeface="Cambria"/>
              </a:rPr>
            </a:br>
            <a:r>
              <a:rPr lang="en-US" sz="2800">
                <a:latin typeface="Cambria"/>
                <a:cs typeface="Cambria"/>
              </a:rPr>
              <a:t>(imagine a spring connecting particles)</a:t>
            </a:r>
          </a:p>
          <a:p>
            <a:pPr>
              <a:buFont typeface="Courier New"/>
              <a:buChar char="o"/>
            </a:pPr>
            <a:r>
              <a:rPr lang="en-US" sz="2800">
                <a:latin typeface="Cambria"/>
                <a:cs typeface="Cambria"/>
              </a:rPr>
              <a:t>Measure variations in </a:t>
            </a:r>
            <a:r>
              <a:rPr lang="en-US" sz="2800" i="1">
                <a:latin typeface="Cambria"/>
                <a:cs typeface="Cambria"/>
              </a:rPr>
              <a:t>distance</a:t>
            </a:r>
            <a:r>
              <a:rPr lang="en-US" sz="2800">
                <a:latin typeface="Cambria"/>
                <a:cs typeface="Cambria"/>
              </a:rPr>
              <a:t> or </a:t>
            </a:r>
            <a:r>
              <a:rPr lang="en-US" sz="2800" i="1">
                <a:latin typeface="Cambria"/>
                <a:cs typeface="Cambria"/>
              </a:rPr>
              <a:t>travel time</a:t>
            </a:r>
            <a:endParaRPr lang="en-US" sz="2800">
              <a:latin typeface="Cambria"/>
              <a:cs typeface="Cambri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mandala_g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" y="1767670"/>
            <a:ext cx="3517335" cy="3517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9579" y="5447232"/>
            <a:ext cx="110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mbria"/>
                <a:cs typeface="Cambria"/>
              </a:rPr>
              <a:t>Strain</a:t>
            </a:r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28" y="5333564"/>
            <a:ext cx="1853699" cy="7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8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1-04 at 23.5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358692"/>
            <a:ext cx="9144000" cy="29761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cs typeface="Gill Sans"/>
              </a:rPr>
              <a:t>BH merger rate and mass distribution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457" y="1393215"/>
            <a:ext cx="8475177" cy="4501959"/>
          </a:xfrm>
        </p:spPr>
        <p:txBody>
          <a:bodyPr>
            <a:normAutofit/>
          </a:bodyPr>
          <a:lstStyle/>
          <a:p>
            <a:r>
              <a:rPr lang="en-US" sz="2400">
                <a:latin typeface="Cambria"/>
                <a:cs typeface="Cambria"/>
              </a:rPr>
              <a:t>Prediction from 2010 :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0.1</a:t>
            </a:r>
            <a:r>
              <a:rPr lang="en-US" sz="2400" b="1">
                <a:solidFill>
                  <a:schemeClr val="tx1"/>
                </a:solidFill>
                <a:latin typeface="Cambria"/>
                <a:cs typeface="Cambria"/>
              </a:rPr>
              <a:t>,</a:t>
            </a:r>
            <a:r>
              <a:rPr lang="en-US" sz="2400" b="1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US" sz="2400" b="1">
                <a:solidFill>
                  <a:srgbClr val="008000"/>
                </a:solidFill>
                <a:latin typeface="Cambria"/>
                <a:cs typeface="Cambria"/>
              </a:rPr>
              <a:t>5</a:t>
            </a:r>
            <a:r>
              <a:rPr lang="en-US" sz="2400" b="1">
                <a:solidFill>
                  <a:srgbClr val="000000"/>
                </a:solidFill>
                <a:latin typeface="Cambria"/>
                <a:cs typeface="Cambria"/>
              </a:rPr>
              <a:t>,</a:t>
            </a:r>
            <a:r>
              <a:rPr lang="en-US" sz="2400" b="1">
                <a:solidFill>
                  <a:srgbClr val="C00000"/>
                </a:solidFill>
                <a:latin typeface="Cambria"/>
                <a:cs typeface="Cambria"/>
              </a:rPr>
              <a:t> 300</a:t>
            </a:r>
            <a:r>
              <a:rPr lang="en-US" sz="240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US" sz="2400">
                <a:latin typeface="Cambria"/>
                <a:cs typeface="Cambria"/>
              </a:rPr>
              <a:t>/Gpc</a:t>
            </a:r>
            <a:r>
              <a:rPr lang="en-US" sz="2400" baseline="30000">
                <a:latin typeface="Cambria"/>
                <a:cs typeface="Cambria"/>
              </a:rPr>
              <a:t>3 </a:t>
            </a:r>
            <a:r>
              <a:rPr lang="en-US" sz="2400">
                <a:latin typeface="Cambria"/>
                <a:cs typeface="Cambria"/>
              </a:rPr>
              <a:t>/y </a:t>
            </a:r>
            <a:br>
              <a:rPr lang="en-US" sz="2400">
                <a:latin typeface="Cambria"/>
                <a:cs typeface="Cambria"/>
              </a:rPr>
            </a:br>
            <a:r>
              <a:rPr lang="en-US" sz="2400">
                <a:latin typeface="Cambria"/>
                <a:cs typeface="Cambria"/>
              </a:rPr>
              <a:t>			(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low</a:t>
            </a:r>
            <a:r>
              <a:rPr lang="en-US" sz="2400">
                <a:latin typeface="Cambria"/>
                <a:cs typeface="Cambria"/>
              </a:rPr>
              <a:t>, </a:t>
            </a:r>
            <a:r>
              <a:rPr lang="en-US" sz="2400" b="1">
                <a:solidFill>
                  <a:srgbClr val="008000"/>
                </a:solidFill>
                <a:latin typeface="Cambria"/>
                <a:cs typeface="Cambria"/>
              </a:rPr>
              <a:t>realistic</a:t>
            </a:r>
            <a:r>
              <a:rPr lang="en-US" sz="2400">
                <a:latin typeface="Cambria"/>
                <a:cs typeface="Cambria"/>
              </a:rPr>
              <a:t>,</a:t>
            </a:r>
            <a:r>
              <a:rPr lang="en-US" sz="2400" b="1">
                <a:solidFill>
                  <a:srgbClr val="C00000"/>
                </a:solidFill>
                <a:latin typeface="Cambria"/>
                <a:cs typeface="Cambria"/>
              </a:rPr>
              <a:t> high</a:t>
            </a:r>
            <a:r>
              <a:rPr lang="en-US" sz="2400">
                <a:latin typeface="Cambria"/>
                <a:cs typeface="Cambria"/>
              </a:rPr>
              <a:t>)</a:t>
            </a:r>
          </a:p>
          <a:p>
            <a:endParaRPr lang="en-US" sz="1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Mass distribution of merging BH : nearly flat up to 40-45 M</a:t>
            </a:r>
            <a:r>
              <a:rPr lang="en-US" sz="2400" baseline="-25000">
                <a:latin typeface="Cambria"/>
                <a:cs typeface="Cambria"/>
              </a:rPr>
              <a:t>☉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white"/>
                </a:solidFill>
                <a:latin typeface="News Gothic MT"/>
              </a:rPr>
              <a:pPr/>
              <a:t>30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04 at 23.28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96" y="2343273"/>
            <a:ext cx="4265000" cy="541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275" y="6450271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>
                <a:solidFill>
                  <a:prstClr val="black"/>
                </a:solidFill>
                <a:latin typeface="News Gothic MT"/>
              </a:rPr>
              <a:t>LVC, arXiv:1811.</a:t>
            </a:r>
            <a:r>
              <a:rPr lang="cs-CZ" sz="1400">
                <a:solidFill>
                  <a:prstClr val="black"/>
                </a:solidFill>
                <a:latin typeface="News Gothic MT"/>
              </a:rPr>
              <a:t>12940</a:t>
            </a:r>
            <a:endParaRPr lang="en-US" sz="1400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6813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Weak constraints on BH spins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31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0" name="Picture 9" descr="Screen Shot 2019-01-15 at 21.1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6" y="2283675"/>
            <a:ext cx="4837683" cy="3434994"/>
          </a:xfrm>
          <a:prstGeom prst="rect">
            <a:avLst/>
          </a:prstGeom>
        </p:spPr>
      </p:pic>
      <p:pic>
        <p:nvPicPr>
          <p:cNvPr id="8" name="Picture 7" descr="Screen Shot 2019-01-15 at 21.13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80" y="1293965"/>
            <a:ext cx="5503726" cy="3398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1962" y="5802172"/>
            <a:ext cx="134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News Gothic MT"/>
              </a:rPr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6672" y="4751462"/>
            <a:ext cx="2324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News Gothic MT"/>
              </a:rPr>
              <a:t>Tilt of primary spin</a:t>
            </a:r>
            <a:br>
              <a:rPr lang="en-US">
                <a:solidFill>
                  <a:prstClr val="black"/>
                </a:solidFill>
                <a:latin typeface="News Gothic MT"/>
              </a:rPr>
            </a:br>
            <a:r>
              <a:rPr lang="en-US">
                <a:solidFill>
                  <a:prstClr val="black"/>
                </a:solidFill>
                <a:latin typeface="News Gothic MT"/>
              </a:rPr>
              <a:t>(angle relative to </a:t>
            </a:r>
            <a:br>
              <a:rPr lang="en-US">
                <a:solidFill>
                  <a:prstClr val="black"/>
                </a:solidFill>
                <a:latin typeface="News Gothic MT"/>
              </a:rPr>
            </a:br>
            <a:r>
              <a:rPr lang="en-US">
                <a:solidFill>
                  <a:prstClr val="black"/>
                </a:solidFill>
                <a:latin typeface="News Gothic MT"/>
              </a:rPr>
              <a:t>orbital ang.mom.)</a:t>
            </a:r>
          </a:p>
        </p:txBody>
      </p:sp>
    </p:spTree>
    <p:extLst>
      <p:ext uri="{BB962C8B-B14F-4D97-AF65-F5344CB8AC3E}">
        <p14:creationId xmlns:p14="http://schemas.microsoft.com/office/powerpoint/2010/main" val="2502900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17</a:t>
            </a:r>
            <a:r>
              <a:rPr lang="en-US" baseline="30000"/>
              <a:t>th</a:t>
            </a:r>
            <a:r>
              <a:rPr lang="en-US"/>
              <a:t> August,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hlinkClick r:id="rId2"/>
              </a:rPr>
              <a:t>https://www.youtube.com/watch?v=aWX-BY-A9CY</a:t>
            </a:r>
            <a:endParaRPr lang="en-US" sz="2400"/>
          </a:p>
        </p:txBody>
      </p:sp>
      <p:pic>
        <p:nvPicPr>
          <p:cNvPr id="4" name="Picture 3" descr="Screen Shot 2018-04-16 at 16.53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43299"/>
            <a:ext cx="8840082" cy="42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4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4-16 at 16.5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1306238"/>
            <a:ext cx="6718300" cy="46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GW170817 on the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833" y="4823576"/>
            <a:ext cx="3843655" cy="1889287"/>
          </a:xfrm>
        </p:spPr>
        <p:txBody>
          <a:bodyPr>
            <a:normAutofit/>
          </a:bodyPr>
          <a:lstStyle/>
          <a:p>
            <a:r>
              <a:rPr lang="en-US" sz="2400"/>
              <a:t>Map issued after</a:t>
            </a:r>
            <a:br>
              <a:rPr lang="en-US" sz="2400"/>
            </a:br>
            <a:r>
              <a:rPr lang="en-US" sz="2400"/>
              <a:t>few hours</a:t>
            </a:r>
          </a:p>
          <a:p>
            <a:r>
              <a:rPr lang="en-US" sz="2400"/>
              <a:t>3-detector sky</a:t>
            </a:r>
            <a:br>
              <a:rPr lang="en-US" sz="2400"/>
            </a:br>
            <a:r>
              <a:rPr lang="en-US" sz="2400"/>
              <a:t>area ~ 30 deg</a:t>
            </a:r>
            <a:r>
              <a:rPr lang="en-US" sz="2400" baseline="30000"/>
              <a:t>2</a:t>
            </a:r>
            <a:r>
              <a:rPr lang="en-US" sz="240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274" y="6509299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>
                <a:solidFill>
                  <a:prstClr val="black"/>
                </a:solidFill>
                <a:latin typeface="News Gothic MT"/>
              </a:rPr>
              <a:t>LVC, arXiv:</a:t>
            </a:r>
            <a:r>
              <a:rPr lang="en-GB" sz="1400">
                <a:solidFill>
                  <a:prstClr val="black"/>
                </a:solidFill>
                <a:latin typeface="News Gothic MT"/>
              </a:rPr>
              <a:t>1710.05832</a:t>
            </a:r>
            <a:endParaRPr lang="en-US" sz="1400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3547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few science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84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/>
              <a:t>Speed of gravity = speed of light </a:t>
            </a:r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BinaryNeutronStar mergers create many</a:t>
            </a:r>
            <a:br>
              <a:rPr lang="en-US" sz="2200"/>
            </a:br>
            <a:r>
              <a:rPr lang="en-US" sz="2200"/>
              <a:t>heavy elements (‘kilonova’)</a:t>
            </a:r>
          </a:p>
          <a:p>
            <a:endParaRPr lang="en-US" sz="2200"/>
          </a:p>
          <a:p>
            <a:r>
              <a:rPr lang="en-US" sz="2200"/>
              <a:t>BNS masses consistent with </a:t>
            </a:r>
            <a:br>
              <a:rPr lang="en-US" sz="2200"/>
            </a:br>
            <a:r>
              <a:rPr lang="en-US" sz="2200"/>
              <a:t>Galactic binaries </a:t>
            </a:r>
            <a:br>
              <a:rPr lang="en-US" sz="2200"/>
            </a:br>
            <a:endParaRPr lang="en-US" sz="2200"/>
          </a:p>
          <a:p>
            <a:r>
              <a:rPr lang="en-US" sz="2200"/>
              <a:t>Amplitude of GW  ⇒  distance estimate</a:t>
            </a:r>
            <a:br>
              <a:rPr lang="en-US" sz="2200"/>
            </a:br>
            <a:r>
              <a:rPr lang="en-US" sz="2200"/>
              <a:t>Host galaxy ID  ⇒  redshift</a:t>
            </a:r>
            <a:br>
              <a:rPr lang="en-US" sz="2200"/>
            </a:br>
            <a:r>
              <a:rPr lang="en-US" sz="2200" i="1"/>
              <a:t>Independent</a:t>
            </a:r>
            <a:r>
              <a:rPr lang="en-US" sz="2200"/>
              <a:t> estimate of Hubble constant !</a:t>
            </a:r>
            <a:endParaRPr lang="en-US" sz="2200" i="1"/>
          </a:p>
        </p:txBody>
      </p:sp>
      <p:pic>
        <p:nvPicPr>
          <p:cNvPr id="4" name="Picture 3" descr="Screen Shot 2018-04-16 at 17.03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09"/>
          <a:stretch/>
        </p:blipFill>
        <p:spPr>
          <a:xfrm>
            <a:off x="1185165" y="1953936"/>
            <a:ext cx="3517900" cy="689690"/>
          </a:xfrm>
          <a:prstGeom prst="rect">
            <a:avLst/>
          </a:prstGeom>
        </p:spPr>
      </p:pic>
      <p:pic>
        <p:nvPicPr>
          <p:cNvPr id="5" name="Picture 4" descr="Screen Shot 2018-04-16 at 17.05.5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3"/>
          <a:stretch/>
        </p:blipFill>
        <p:spPr>
          <a:xfrm>
            <a:off x="5030933" y="1429676"/>
            <a:ext cx="3944050" cy="1473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129" y="3242878"/>
            <a:ext cx="1950445" cy="1841220"/>
          </a:xfrm>
          <a:prstGeom prst="rect">
            <a:avLst/>
          </a:prstGeom>
        </p:spPr>
      </p:pic>
      <p:pic>
        <p:nvPicPr>
          <p:cNvPr id="8" name="Picture 7" descr="Screen Shot 2018-04-16 at 17.22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/>
          <a:stretch/>
        </p:blipFill>
        <p:spPr>
          <a:xfrm>
            <a:off x="1952528" y="6126163"/>
            <a:ext cx="4122220" cy="505544"/>
          </a:xfrm>
          <a:prstGeom prst="rect">
            <a:avLst/>
          </a:prstGeom>
        </p:spPr>
      </p:pic>
      <p:pic>
        <p:nvPicPr>
          <p:cNvPr id="9" name="Picture 8" descr="Screen Shot 2018-04-16 at 17.24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28" y="4887637"/>
            <a:ext cx="1706208" cy="16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06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NS tidal deformability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NS in (static) tidal field 		will develop a</a:t>
            </a:r>
            <a:br>
              <a:rPr lang="en-US"/>
            </a:br>
            <a:r>
              <a:rPr lang="en-US"/>
              <a:t>nonzero quadrupole moment</a:t>
            </a:r>
          </a:p>
          <a:p>
            <a:endParaRPr lang="en-US"/>
          </a:p>
          <a:p>
            <a:r>
              <a:rPr lang="en-US"/>
              <a:t>Λ : dimensionless deformability</a:t>
            </a:r>
          </a:p>
          <a:p>
            <a:r>
              <a:rPr lang="en-US"/>
              <a:t>Affects evolution of orbit and GW emission when NS approach close to each other</a:t>
            </a:r>
          </a:p>
          <a:p>
            <a:r>
              <a:rPr lang="en-US"/>
              <a:t>Leading contribution to GW phase prop.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35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7 at 23.2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48" y="1600201"/>
            <a:ext cx="1574800" cy="508000"/>
          </a:xfrm>
          <a:prstGeom prst="rect">
            <a:avLst/>
          </a:prstGeom>
        </p:spPr>
      </p:pic>
      <p:pic>
        <p:nvPicPr>
          <p:cNvPr id="6" name="Picture 5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44" y="2382398"/>
            <a:ext cx="2158213" cy="815546"/>
          </a:xfrm>
          <a:prstGeom prst="rect">
            <a:avLst/>
          </a:prstGeom>
        </p:spPr>
      </p:pic>
      <p:pic>
        <p:nvPicPr>
          <p:cNvPr id="7" name="Picture 6" descr="Screen Shot 2019-01-18 at 00.12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15" y="5329905"/>
            <a:ext cx="6170716" cy="9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2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Bounds for ‘independent’ Λ’s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low spins </a:t>
            </a:r>
            <a:br>
              <a:rPr lang="en-US"/>
            </a:br>
            <a:r>
              <a:rPr lang="en-US"/>
              <a:t>assumed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36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7 at 23.5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56" y="1304125"/>
            <a:ext cx="5408206" cy="5063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5856" y="6486904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>
                <a:solidFill>
                  <a:prstClr val="black"/>
                </a:solidFill>
                <a:latin typeface="News Gothic MT"/>
              </a:rPr>
              <a:t>LVC, arXiv:1</a:t>
            </a:r>
            <a:r>
              <a:rPr lang="en-GB" sz="1400">
                <a:solidFill>
                  <a:prstClr val="black"/>
                </a:solidFill>
                <a:latin typeface="News Gothic MT"/>
              </a:rPr>
              <a:t>805.11579</a:t>
            </a:r>
            <a:endParaRPr lang="en-US" sz="1400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980770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NS mass and radius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5386605"/>
            <a:ext cx="8042276" cy="10773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For parameterized EOS find</a:t>
            </a:r>
            <a:br>
              <a:rPr lang="en-US"/>
            </a:br>
            <a:r>
              <a:rPr lang="en-US" sz="2200"/>
              <a:t>(&amp; numerically identical constraint for </a:t>
            </a:r>
            <a:r>
              <a:rPr lang="en-US" sz="2200" i="1"/>
              <a:t>R</a:t>
            </a:r>
            <a:r>
              <a:rPr lang="en-US" sz="2200" i="1" baseline="-25000"/>
              <a:t>2</a:t>
            </a:r>
            <a:r>
              <a:rPr lang="en-US" sz="2200"/>
              <a:t>)</a:t>
            </a:r>
            <a:endParaRPr lang="en-US" sz="2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37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8 at 00.39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/>
          <a:stretch/>
        </p:blipFill>
        <p:spPr>
          <a:xfrm>
            <a:off x="5032870" y="5409284"/>
            <a:ext cx="2694940" cy="481416"/>
          </a:xfrm>
          <a:prstGeom prst="rect">
            <a:avLst/>
          </a:prstGeom>
        </p:spPr>
      </p:pic>
      <p:pic>
        <p:nvPicPr>
          <p:cNvPr id="6" name="Picture 5" descr="Screen Shot 2019-01-18 at 00.33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89" y="1264442"/>
            <a:ext cx="4240223" cy="4065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7465" y="6463927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>
                <a:solidFill>
                  <a:prstClr val="black"/>
                </a:solidFill>
                <a:latin typeface="News Gothic MT"/>
              </a:rPr>
              <a:t>LVC, arXiv:1</a:t>
            </a:r>
            <a:r>
              <a:rPr lang="en-GB" sz="1400">
                <a:solidFill>
                  <a:prstClr val="black"/>
                </a:solidFill>
                <a:latin typeface="News Gothic MT"/>
              </a:rPr>
              <a:t>805.11581</a:t>
            </a:r>
            <a:endParaRPr lang="en-US" sz="1400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05264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Upcoming science runs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5012460"/>
            <a:ext cx="7408333" cy="946890"/>
          </a:xfrm>
        </p:spPr>
        <p:txBody>
          <a:bodyPr>
            <a:normAutofit lnSpcReduction="10000"/>
          </a:bodyPr>
          <a:lstStyle/>
          <a:p>
            <a:r>
              <a:rPr lang="en-US" sz="2600">
                <a:latin typeface="Cambria"/>
                <a:cs typeface="Cambria"/>
              </a:rPr>
              <a:t>O3 run started April 2019, duration ~1 year</a:t>
            </a:r>
          </a:p>
          <a:p>
            <a:r>
              <a:rPr lang="en-US" sz="2600">
                <a:latin typeface="Cambria"/>
                <a:cs typeface="Cambria"/>
              </a:rPr>
              <a:t>Advanced design sensitivity (‘O4’) by 2021-22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643" y="6295849"/>
            <a:ext cx="338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Helvetica"/>
                <a:cs typeface="Helvetica"/>
              </a:rPr>
              <a:t>Projections from LIGO-</a:t>
            </a:r>
            <a:r>
              <a:rPr lang="is-IS" sz="1400">
                <a:solidFill>
                  <a:prstClr val="black"/>
                </a:solidFill>
                <a:latin typeface="Helvetica"/>
                <a:cs typeface="Helvetica"/>
              </a:rPr>
              <a:t>P1200087</a:t>
            </a:r>
            <a:br>
              <a:rPr lang="is-IS" sz="1400">
                <a:solidFill>
                  <a:prstClr val="black"/>
                </a:solidFill>
                <a:latin typeface="Helvetica"/>
                <a:cs typeface="Helvetica"/>
              </a:rPr>
            </a:br>
            <a:r>
              <a:rPr lang="en-US" sz="1400">
                <a:solidFill>
                  <a:prstClr val="black"/>
                </a:solidFill>
                <a:latin typeface="Helvetica"/>
                <a:cs typeface="Helvetica"/>
              </a:rPr>
              <a:t>Living Rev. Relativity vol.19 (2016) 1</a:t>
            </a:r>
          </a:p>
        </p:txBody>
      </p:sp>
      <p:pic>
        <p:nvPicPr>
          <p:cNvPr id="5" name="Picture 4" descr="Screen Shot 2019-09-05 at 15.26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050"/>
            <a:ext cx="9144000" cy="34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8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Latest News : O3 observing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930" y="5100712"/>
            <a:ext cx="8229600" cy="1657048"/>
          </a:xfrm>
        </p:spPr>
        <p:txBody>
          <a:bodyPr>
            <a:normAutofit/>
          </a:bodyPr>
          <a:lstStyle/>
          <a:p>
            <a:r>
              <a:rPr lang="en-US" sz="2400"/>
              <a:t>In progress since April 1</a:t>
            </a:r>
            <a:r>
              <a:rPr lang="en-US" sz="2400" baseline="30000"/>
              <a:t>st</a:t>
            </a:r>
            <a:r>
              <a:rPr lang="en-US" sz="2400"/>
              <a:t> , HLV network</a:t>
            </a:r>
            <a:endParaRPr lang="en-US" sz="2400" baseline="30000"/>
          </a:p>
          <a:p>
            <a:r>
              <a:rPr lang="en-US" sz="2400" b="1"/>
              <a:t>Public alerts </a:t>
            </a:r>
            <a:r>
              <a:rPr lang="en-US" sz="2400"/>
              <a:t>for significant candidate events</a:t>
            </a:r>
          </a:p>
          <a:p>
            <a:pPr lvl="1"/>
            <a:r>
              <a:rPr lang="en-US" sz="2200"/>
              <a:t>sky map, distance, probabilistic classification of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bayesta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19399" r="5528" b="20856"/>
          <a:stretch/>
        </p:blipFill>
        <p:spPr>
          <a:xfrm>
            <a:off x="4675953" y="3746052"/>
            <a:ext cx="2202024" cy="119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109" t="20063" r="6160" b="19906"/>
          <a:stretch/>
        </p:blipFill>
        <p:spPr>
          <a:xfrm>
            <a:off x="145144" y="3790502"/>
            <a:ext cx="2229783" cy="11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642" t="19407" r="5189" b="21833"/>
          <a:stretch/>
        </p:blipFill>
        <p:spPr>
          <a:xfrm>
            <a:off x="2435402" y="3776211"/>
            <a:ext cx="2232000" cy="1128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642" t="19407" r="5592" b="20755"/>
          <a:stretch/>
        </p:blipFill>
        <p:spPr>
          <a:xfrm>
            <a:off x="6887810" y="3766050"/>
            <a:ext cx="2232000" cy="115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1344"/>
          <a:stretch/>
        </p:blipFill>
        <p:spPr>
          <a:xfrm>
            <a:off x="191000" y="1174702"/>
            <a:ext cx="4591949" cy="2589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266" b="9223"/>
          <a:stretch/>
        </p:blipFill>
        <p:spPr>
          <a:xfrm>
            <a:off x="4846660" y="1246683"/>
            <a:ext cx="4196294" cy="20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6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Broad spectrum of GW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Cambria"/>
                <a:cs typeface="Cambria"/>
              </a:rPr>
              <a:t>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270"/>
            <a:ext cx="9144000" cy="5135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9760" y="6444476"/>
            <a:ext cx="139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prstClr val="black"/>
                </a:solidFill>
                <a:latin typeface="Calibri"/>
              </a:rPr>
              <a:t>NASA / I. Thorpe</a:t>
            </a:r>
            <a:endParaRPr lang="en-U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92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O3 public alert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2796"/>
            <a:ext cx="8229600" cy="472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>
                <a:hlinkClick r:id="rId2"/>
              </a:rPr>
              <a:t>https://gracedb.ligo.org/superevents/public/O3/</a:t>
            </a:r>
            <a:endParaRPr lang="en-US" sz="1600"/>
          </a:p>
        </p:txBody>
      </p:sp>
      <p:pic>
        <p:nvPicPr>
          <p:cNvPr id="5" name="Picture 4" descr="Screen Shot 2019-09-05 at 15.30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/>
          <a:stretch/>
        </p:blipFill>
        <p:spPr>
          <a:xfrm>
            <a:off x="24423" y="1294365"/>
            <a:ext cx="6226361" cy="3432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030" r="13600"/>
          <a:stretch/>
        </p:blipFill>
        <p:spPr>
          <a:xfrm>
            <a:off x="5568820" y="3358584"/>
            <a:ext cx="3358741" cy="334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8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Parameterized EOS bounds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‘Spectral model’ of NS energy &amp; density as functions of pressure </a:t>
            </a:r>
            <a:r>
              <a:rPr lang="en-US" sz="1600"/>
              <a:t>(Lindblom et al.)</a:t>
            </a:r>
          </a:p>
          <a:p>
            <a:pPr lvl="1"/>
            <a:r>
              <a:rPr lang="en-US"/>
              <a:t>polynomials in 𝑝 </a:t>
            </a:r>
            <a:br>
              <a:rPr lang="en-US"/>
            </a:br>
            <a:r>
              <a:rPr lang="en-US"/>
              <a:t>imposing physical </a:t>
            </a:r>
            <a:br>
              <a:rPr lang="en-US"/>
            </a:br>
            <a:r>
              <a:rPr lang="en-US"/>
              <a:t>constraints</a:t>
            </a:r>
          </a:p>
          <a:p>
            <a:pPr lvl="1"/>
            <a:r>
              <a:rPr lang="en-US"/>
              <a:t>must allow 𝑚 ≥ </a:t>
            </a:r>
            <a:br>
              <a:rPr lang="en-US"/>
            </a:br>
            <a:r>
              <a:rPr lang="en-US"/>
              <a:t>1.97 M</a:t>
            </a:r>
            <a:r>
              <a:rPr lang="en-US" baseline="-25000"/>
              <a:t>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41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 descr="Screen Shot 2019-01-18 at 00.2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93" y="2500879"/>
            <a:ext cx="5045164" cy="3737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2997" y="6463927"/>
            <a:ext cx="2152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>
                <a:solidFill>
                  <a:prstClr val="black"/>
                </a:solidFill>
                <a:latin typeface="News Gothic MT"/>
              </a:rPr>
              <a:t>LVC, arXiv:1</a:t>
            </a:r>
            <a:r>
              <a:rPr lang="en-GB" sz="1400">
                <a:solidFill>
                  <a:prstClr val="black"/>
                </a:solidFill>
                <a:latin typeface="News Gothic MT"/>
              </a:rPr>
              <a:t>805.11581</a:t>
            </a:r>
            <a:endParaRPr lang="en-US" sz="1400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25093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" y="476289"/>
            <a:ext cx="7504932" cy="62451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4688" y="274638"/>
            <a:ext cx="4659312" cy="889000"/>
          </a:xfrm>
        </p:spPr>
        <p:txBody>
          <a:bodyPr>
            <a:noAutofit/>
          </a:bodyPr>
          <a:lstStyle/>
          <a:p>
            <a:r>
              <a:rPr lang="en-US" sz="3600">
                <a:latin typeface="Gill Sans"/>
                <a:cs typeface="Gill Sans"/>
              </a:rPr>
              <a:t>GW strain spectrum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6605" y="6517719"/>
            <a:ext cx="1949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prstClr val="black"/>
                </a:solidFill>
                <a:latin typeface="Calibri"/>
              </a:rPr>
              <a:t>Backer, Jaffe &amp; Lommen</a:t>
            </a:r>
            <a:endParaRPr lang="en-U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60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461869" cy="1362075"/>
          </a:xfrm>
        </p:spPr>
        <p:txBody>
          <a:bodyPr>
            <a:noAutofit/>
          </a:bodyPr>
          <a:lstStyle/>
          <a:p>
            <a:r>
              <a:rPr lang="en-US" sz="4400" cap="none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ill Sans"/>
                <a:cs typeface="Gill Sans"/>
              </a:rPr>
              <a:t>Compact Binary Sources &amp; Detectability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55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Compact binary mergers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1"/>
            <a:ext cx="8234609" cy="4343400"/>
          </a:xfrm>
        </p:spPr>
        <p:txBody>
          <a:bodyPr/>
          <a:lstStyle/>
          <a:p>
            <a:r>
              <a:rPr lang="en-US"/>
              <a:t>Binaries of NS / BH emit GW due to orbital motion</a:t>
            </a:r>
          </a:p>
          <a:p>
            <a:pPr lvl="1"/>
            <a:r>
              <a:rPr lang="en-US"/>
              <a:t>Orbit decays due to GW emission </a:t>
            </a:r>
          </a:p>
          <a:p>
            <a:pPr lvl="1"/>
            <a:r>
              <a:rPr lang="en-US"/>
              <a:t>Objects eventually collide / merge</a:t>
            </a:r>
          </a:p>
          <a:p>
            <a:pPr lvl="1"/>
            <a:r>
              <a:rPr lang="en-US"/>
              <a:t>Waveform predicted in GR given NS, BH masses/spins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>
                <a:solidFill>
                  <a:prstClr val="white"/>
                </a:solidFill>
                <a:latin typeface="News Gothic MT"/>
              </a:rPr>
              <a:pPr/>
              <a:t>7</a:t>
            </a:fld>
            <a:endParaRPr lang="uk-UA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333" y="4675177"/>
            <a:ext cx="2441908" cy="1953526"/>
          </a:xfrm>
          <a:prstGeom prst="rect">
            <a:avLst/>
          </a:prstGeom>
        </p:spPr>
      </p:pic>
      <p:pic>
        <p:nvPicPr>
          <p:cNvPr id="7" name="Picture 6" descr="black_holes_inspiral_orb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" y="3315873"/>
            <a:ext cx="2882237" cy="2882237"/>
          </a:xfrm>
          <a:prstGeom prst="rect">
            <a:avLst/>
          </a:prstGeom>
        </p:spPr>
      </p:pic>
      <p:pic>
        <p:nvPicPr>
          <p:cNvPr id="8" name="Picture 7" descr="Screen Shot 2016-09-07 at 08.03.3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2259" b="57177"/>
          <a:stretch/>
        </p:blipFill>
        <p:spPr>
          <a:xfrm>
            <a:off x="3116104" y="3713132"/>
            <a:ext cx="3563997" cy="1226563"/>
          </a:xfrm>
          <a:prstGeom prst="rect">
            <a:avLst/>
          </a:prstGeom>
        </p:spPr>
      </p:pic>
      <p:pic>
        <p:nvPicPr>
          <p:cNvPr id="10" name="Picture 9" descr="Screen Shot 2019-01-09 at 18.39.49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99" y="4852007"/>
            <a:ext cx="3564000" cy="15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83517"/>
          </a:xfrm>
        </p:spPr>
        <p:txBody>
          <a:bodyPr/>
          <a:lstStyle/>
          <a:p>
            <a:r>
              <a:rPr lang="en-US" dirty="0" smtClean="0">
                <a:latin typeface="Gill Sans"/>
                <a:cs typeface="Gill Sans"/>
              </a:rPr>
              <a:t>A binary inspiral chirp</a:t>
            </a:r>
            <a:endParaRPr lang="en-US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757538"/>
            <a:ext cx="7962900" cy="3276600"/>
          </a:xfrm>
          <a:prstGeom prst="rect">
            <a:avLst/>
          </a:prstGeom>
        </p:spPr>
      </p:pic>
      <p:pic>
        <p:nvPicPr>
          <p:cNvPr id="4" name="chirp40-1300Hz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457" y="4163383"/>
            <a:ext cx="288000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8279" y="6567346"/>
            <a:ext cx="1859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Image: A. Stuver, LIGO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3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3308"/>
          </a:xfrm>
        </p:spPr>
        <p:txBody>
          <a:bodyPr/>
          <a:lstStyle/>
          <a:p>
            <a:r>
              <a:rPr lang="en-US" dirty="0" smtClean="0"/>
              <a:t>Frequency dependence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en-US">
                <a:solidFill>
                  <a:prstClr val="white"/>
                </a:solidFill>
                <a:latin typeface="News Gothic MT"/>
              </a:rPr>
              <a:pPr/>
              <a:t>9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875" y="1303496"/>
            <a:ext cx="5686978" cy="39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748" y="1441457"/>
            <a:ext cx="30156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>Frequency domain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>chirp </a:t>
            </a:r>
          </a:p>
          <a:p>
            <a:endParaRPr lang="en-US" sz="2400" dirty="0" smtClean="0">
              <a:solidFill>
                <a:prstClr val="black"/>
              </a:solidFill>
              <a:latin typeface="News Gothic MT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News Gothic MT"/>
              </a:rPr>
            </a:br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News Gothic MT"/>
              </a:rPr>
            </a:br>
            <a:endParaRPr lang="en-US" sz="2400" dirty="0" smtClean="0">
              <a:solidFill>
                <a:prstClr val="black"/>
              </a:solidFill>
              <a:latin typeface="News Gothic MT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>as </a:t>
            </a:r>
            <a:r>
              <a:rPr lang="en-US" sz="2400" i="1" dirty="0" smtClean="0">
                <a:solidFill>
                  <a:prstClr val="black"/>
                </a:solidFill>
                <a:latin typeface="News Gothic MT"/>
              </a:rPr>
              <a:t>f</a:t>
            </a:r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> increases,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News Gothic MT"/>
              </a:rPr>
              <a:t>PostNewtonian phase corrections increase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6391" y="5432328"/>
            <a:ext cx="4754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News Gothic MT"/>
              </a:rPr>
              <a:t>(5,6)M</a:t>
            </a:r>
            <a:r>
              <a:rPr lang="en-US" baseline="-25000" dirty="0" smtClean="0">
                <a:solidFill>
                  <a:prstClr val="black"/>
                </a:solidFill>
                <a:latin typeface="News Gothic MT"/>
              </a:rPr>
              <a:t>☉</a:t>
            </a:r>
            <a:r>
              <a:rPr lang="en-US" dirty="0" smtClean="0">
                <a:solidFill>
                  <a:prstClr val="black"/>
                </a:solidFill>
                <a:latin typeface="News Gothic MT"/>
              </a:rPr>
              <a:t> BBH inspirals vs. detector noises </a:t>
            </a:r>
            <a:br>
              <a:rPr lang="en-US" dirty="0" smtClean="0">
                <a:solidFill>
                  <a:prstClr val="black"/>
                </a:solidFill>
                <a:latin typeface="News Gothic MT"/>
              </a:rPr>
            </a:br>
            <a:r>
              <a:rPr lang="en-US" dirty="0" smtClean="0">
                <a:solidFill>
                  <a:prstClr val="black"/>
                </a:solidFill>
                <a:latin typeface="News Gothic MT"/>
              </a:rPr>
              <a:t>“Blind hardware injection”</a:t>
            </a:r>
          </a:p>
          <a:p>
            <a:endParaRPr lang="en-US" sz="1000" dirty="0" smtClean="0">
              <a:solidFill>
                <a:prstClr val="black"/>
              </a:solidFill>
              <a:latin typeface="News Gothic MT"/>
            </a:endParaRPr>
          </a:p>
          <a:p>
            <a:r>
              <a:rPr lang="en-US" sz="1400" dirty="0" smtClean="0">
                <a:solidFill>
                  <a:prstClr val="black"/>
                </a:solidFill>
                <a:latin typeface="News Gothic MT"/>
              </a:rPr>
              <a:t>http://www.ligo.org/science/GW100916/</a:t>
            </a:r>
            <a:endParaRPr lang="en-US" sz="1400" dirty="0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7" name="Picture 6" descr="Screen Shot 2013-06-20 at 1.52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9" y="2393355"/>
            <a:ext cx="3174523" cy="10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breeze_darker_tex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_breeze_darker_tex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3_breeze_darker_tex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4_breeze_darker_tex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reeze_darker_tex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breeze_darker_tex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813</Words>
  <Application>Microsoft Macintosh PowerPoint</Application>
  <PresentationFormat>On-screen Show (4:3)</PresentationFormat>
  <Paragraphs>216</Paragraphs>
  <Slides>41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1_Office Theme</vt:lpstr>
      <vt:lpstr>Office Theme</vt:lpstr>
      <vt:lpstr>2_Office Theme</vt:lpstr>
      <vt:lpstr>3_Office Theme</vt:lpstr>
      <vt:lpstr>breeze_darker_text</vt:lpstr>
      <vt:lpstr>4_Office Theme</vt:lpstr>
      <vt:lpstr>5_Office Theme</vt:lpstr>
      <vt:lpstr>6_Office Theme</vt:lpstr>
      <vt:lpstr>7_breeze_darker_text</vt:lpstr>
      <vt:lpstr>7_Office Theme</vt:lpstr>
      <vt:lpstr>8_Office Theme</vt:lpstr>
      <vt:lpstr>9_Office Theme</vt:lpstr>
      <vt:lpstr>1_breeze_darker_text</vt:lpstr>
      <vt:lpstr>10_Office Theme</vt:lpstr>
      <vt:lpstr>2_breeze_darker_text</vt:lpstr>
      <vt:lpstr>3_breeze_darker_text</vt:lpstr>
      <vt:lpstr>4_breeze_darker_text</vt:lpstr>
      <vt:lpstr>Observations of compact binary mergers via GW</vt:lpstr>
      <vt:lpstr>Plan of the talk</vt:lpstr>
      <vt:lpstr>How to ‘see’ GW</vt:lpstr>
      <vt:lpstr>Broad spectrum of GW</vt:lpstr>
      <vt:lpstr>GW strain spectrum</vt:lpstr>
      <vt:lpstr>Compact Binary Sources &amp; Detectability</vt:lpstr>
      <vt:lpstr>Compact binary mergers</vt:lpstr>
      <vt:lpstr>A binary inspiral chirp</vt:lpstr>
      <vt:lpstr>Frequency dependence</vt:lpstr>
      <vt:lpstr>Waveforms with merger/ringdown</vt:lpstr>
      <vt:lpstr>GW are really small !</vt:lpstr>
      <vt:lpstr>Ground-based GW Detectors</vt:lpstr>
      <vt:lpstr>Laser interferometric detection</vt:lpstr>
      <vt:lpstr>Getting down to &lt;𝟣e–𝟤𝟥</vt:lpstr>
      <vt:lpstr>Getting down to &lt;𝟣e–𝟤𝟥</vt:lpstr>
      <vt:lpstr>Precision Interferometry =  Understanding Measurement Noises </vt:lpstr>
      <vt:lpstr>A global network</vt:lpstr>
      <vt:lpstr>Horizon distance</vt:lpstr>
      <vt:lpstr>BNS range as figure of merit</vt:lpstr>
      <vt:lpstr>THE DISCOVERY :   BINARY BLACK HOLE MERGERS</vt:lpstr>
      <vt:lpstr>14 September 2015, 09:50:45 UTC</vt:lpstr>
      <vt:lpstr>‘The sound of gravity’</vt:lpstr>
      <vt:lpstr>Black hole merger signal</vt:lpstr>
      <vt:lpstr>Detection of binary merger signal</vt:lpstr>
      <vt:lpstr>PowerPoint Presentation</vt:lpstr>
      <vt:lpstr>Masses of merging BH</vt:lpstr>
      <vt:lpstr>BH component spins</vt:lpstr>
      <vt:lpstr>Binary ‘effective spin’</vt:lpstr>
      <vt:lpstr>Distance to sources</vt:lpstr>
      <vt:lpstr>BH merger rate and mass distribution</vt:lpstr>
      <vt:lpstr>Weak constraints on BH spins</vt:lpstr>
      <vt:lpstr>17th August, 2017</vt:lpstr>
      <vt:lpstr>GW170817 on the sky</vt:lpstr>
      <vt:lpstr>A few science results</vt:lpstr>
      <vt:lpstr>NS tidal deformability</vt:lpstr>
      <vt:lpstr>Bounds for ‘independent’ Λ’s</vt:lpstr>
      <vt:lpstr>NS mass and radius</vt:lpstr>
      <vt:lpstr>Upcoming science runs</vt:lpstr>
      <vt:lpstr>Latest News : O3 observing run</vt:lpstr>
      <vt:lpstr>O3 public alert page</vt:lpstr>
      <vt:lpstr>Parameterized EOS bounds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 Detections</dc:title>
  <dc:creator>Thomas Dent</dc:creator>
  <cp:lastModifiedBy>Thomas Dent</cp:lastModifiedBy>
  <cp:revision>40</cp:revision>
  <dcterms:created xsi:type="dcterms:W3CDTF">2019-09-05T10:22:56Z</dcterms:created>
  <dcterms:modified xsi:type="dcterms:W3CDTF">2019-09-05T21:09:21Z</dcterms:modified>
</cp:coreProperties>
</file>